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sldIdLst>
    <p:sldId id="257" r:id="rId5"/>
    <p:sldId id="256" r:id="rId6"/>
    <p:sldId id="258" r:id="rId7"/>
    <p:sldId id="259" r:id="rId8"/>
    <p:sldId id="260" r:id="rId9"/>
    <p:sldId id="261" r:id="rId10"/>
    <p:sldId id="262" r:id="rId11"/>
    <p:sldId id="263" r:id="rId12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08E6DF-389E-42BA-87B7-1645564C923B}" v="1" dt="2023-07-26T22:26:19.8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ney Ferreira Leite" userId="S::pf1871@fiap.com.br::d9155c58-4198-4b8d-a7af-caf77514b0e4" providerId="AD" clId="Web-{8B08E6DF-389E-42BA-87B7-1645564C923B}"/>
    <pc:docChg chg="sldOrd">
      <pc:chgData name="Sidney Ferreira Leite" userId="S::pf1871@fiap.com.br::d9155c58-4198-4b8d-a7af-caf77514b0e4" providerId="AD" clId="Web-{8B08E6DF-389E-42BA-87B7-1645564C923B}" dt="2023-07-26T22:26:19.844" v="0"/>
      <pc:docMkLst>
        <pc:docMk/>
      </pc:docMkLst>
      <pc:sldChg chg="ord">
        <pc:chgData name="Sidney Ferreira Leite" userId="S::pf1871@fiap.com.br::d9155c58-4198-4b8d-a7af-caf77514b0e4" providerId="AD" clId="Web-{8B08E6DF-389E-42BA-87B7-1645564C923B}" dt="2023-07-26T22:26:19.844" v="0"/>
        <pc:sldMkLst>
          <pc:docMk/>
          <pc:sldMk cId="0" sldId="25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95DCF-5C80-41BF-9890-F952C4AD5A6B}" type="datetimeFigureOut">
              <a:t>26/07/2023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2CCD3-6CC1-4AAA-9E5D-ADD4667648D6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570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7620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1140381"/>
            <a:ext cx="7208520" cy="7221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Diagramas de Casos de Uso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542" y="2195751"/>
            <a:ext cx="2888575" cy="288857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808798" y="5306497"/>
            <a:ext cx="2221944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Ator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833199" y="5889665"/>
            <a:ext cx="4173260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Identifique quem são os usuários do sistema e quais suas necessidades.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0972" y="2195751"/>
            <a:ext cx="2888575" cy="2888575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204228" y="5306497"/>
            <a:ext cx="2221944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Caso de Uso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228630" y="5889665"/>
            <a:ext cx="4173260" cy="11994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Represente as ações que os usuários podem realizar e como elas se encaixam no sistema.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6402" y="2195751"/>
            <a:ext cx="2888575" cy="2888575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10599658" y="5306497"/>
            <a:ext cx="2221944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Fluxograma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624060" y="5889665"/>
            <a:ext cx="4173260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Mostre a sequência de eventos e como os casos de uso se relacionam.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7620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319599" y="2170867"/>
            <a:ext cx="7477601" cy="17330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823"/>
              </a:lnSpc>
              <a:buNone/>
            </a:pPr>
            <a:r>
              <a:rPr lang="en-US" sz="5249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Modelagem de negócio aplicando UML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6319599" y="4237196"/>
            <a:ext cx="7477601" cy="11994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 UML pode ser utilizada na modelagem de negócios para representar e entender as interações entre as partes envolvidas. Conheça os principais tipos de diagramas: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6319599" y="5658803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219" y="5666423"/>
            <a:ext cx="340162" cy="340162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6786086" y="5664279"/>
            <a:ext cx="307086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by Antonio figueriedo</a:t>
            </a:r>
            <a:endParaRPr lang="en-US" sz="2187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7620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319599" y="1271349"/>
            <a:ext cx="6819900" cy="7221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Ciclos de vida de software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6319599" y="2479477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283157"/>
          </a:solidFill>
          <a:ln w="7620">
            <a:solidFill>
              <a:srgbClr val="303B6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6493312" y="2512814"/>
            <a:ext cx="152400" cy="4331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7041713" y="2548890"/>
            <a:ext cx="2221944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Planejamento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7041713" y="3132058"/>
            <a:ext cx="2905601" cy="11994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Definir metas, requisitos e recursos necessários para o projeto.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10169485" y="2479477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283157"/>
          </a:solidFill>
          <a:ln w="7620">
            <a:solidFill>
              <a:srgbClr val="303B69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10316528" y="2512814"/>
            <a:ext cx="205740" cy="4331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10891599" y="2548890"/>
            <a:ext cx="2301240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Desenvolvimento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10891599" y="3132058"/>
            <a:ext cx="2905601" cy="11994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Criar e implementar o software de acordo com o planejamento.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6319599" y="4706422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283157"/>
          </a:solidFill>
          <a:ln w="7620">
            <a:solidFill>
              <a:srgbClr val="303B69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6478072" y="4739759"/>
            <a:ext cx="182880" cy="4331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7041713" y="4775835"/>
            <a:ext cx="2221944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Teste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041713" y="5359003"/>
            <a:ext cx="2905601" cy="11994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Verificar se o software funciona como esperado e atende aos requisitos.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10169485" y="4706422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283157"/>
          </a:solidFill>
          <a:ln w="7620">
            <a:solidFill>
              <a:srgbClr val="303B69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10316528" y="4739759"/>
            <a:ext cx="205740" cy="4331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10891599" y="4775835"/>
            <a:ext cx="2221944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Implantação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10891599" y="5359003"/>
            <a:ext cx="2905601" cy="15992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Instalar o software no ambiente do usuário final e garantir o treinamento e suporte necessários.</a:t>
            </a:r>
            <a:endParaRPr lang="en-US" sz="1750" dirty="0"/>
          </a:p>
        </p:txBody>
      </p:sp>
      <p:pic>
        <p:nvPicPr>
          <p:cNvPr id="21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7620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1833563"/>
            <a:ext cx="6484620" cy="7221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Diagramas de atividades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833199" y="2888933"/>
            <a:ext cx="4173260" cy="1842373"/>
          </a:xfrm>
          <a:prstGeom prst="roundRect">
            <a:avLst>
              <a:gd name="adj" fmla="val 2978"/>
            </a:avLst>
          </a:prstGeom>
          <a:solidFill>
            <a:srgbClr val="283157"/>
          </a:solidFill>
          <a:ln w="7620">
            <a:solidFill>
              <a:srgbClr val="303B6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062990" y="3118723"/>
            <a:ext cx="2221944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Início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1062990" y="3701891"/>
            <a:ext cx="3713678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Representa o começo do processo ou atividade.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228630" y="2888933"/>
            <a:ext cx="4173260" cy="1842373"/>
          </a:xfrm>
          <a:prstGeom prst="roundRect">
            <a:avLst>
              <a:gd name="adj" fmla="val 2978"/>
            </a:avLst>
          </a:prstGeom>
          <a:solidFill>
            <a:srgbClr val="283157"/>
          </a:solidFill>
          <a:ln w="7620">
            <a:solidFill>
              <a:srgbClr val="303B69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5458420" y="3118723"/>
            <a:ext cx="2221944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Ações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458420" y="3701891"/>
            <a:ext cx="3713678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Descreve as etapas ou passos na atividade.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624060" y="2888933"/>
            <a:ext cx="4173260" cy="1842373"/>
          </a:xfrm>
          <a:prstGeom prst="roundRect">
            <a:avLst>
              <a:gd name="adj" fmla="val 2978"/>
            </a:avLst>
          </a:prstGeom>
          <a:solidFill>
            <a:srgbClr val="283157"/>
          </a:solidFill>
          <a:ln w="7620">
            <a:solidFill>
              <a:srgbClr val="303B69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853851" y="3118723"/>
            <a:ext cx="2221944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Decisões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853851" y="3701891"/>
            <a:ext cx="3713678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Representa a escolha ou caminho a seguir.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833199" y="4953476"/>
            <a:ext cx="12964001" cy="1442561"/>
          </a:xfrm>
          <a:prstGeom prst="roundRect">
            <a:avLst>
              <a:gd name="adj" fmla="val 3803"/>
            </a:avLst>
          </a:prstGeom>
          <a:solidFill>
            <a:srgbClr val="283157"/>
          </a:solidFill>
          <a:ln w="7620">
            <a:solidFill>
              <a:srgbClr val="303B69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1062990" y="5183267"/>
            <a:ext cx="2221944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Fim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1062990" y="5766435"/>
            <a:ext cx="12504420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Representa o término do processo ou atividade.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7620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1604248"/>
            <a:ext cx="6149340" cy="7221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Diagrama de sequência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833199" y="4642485"/>
            <a:ext cx="12964001" cy="44410"/>
          </a:xfrm>
          <a:prstGeom prst="rect">
            <a:avLst/>
          </a:prstGeom>
          <a:solidFill>
            <a:srgbClr val="303B69"/>
          </a:solidFill>
          <a:ln/>
        </p:spPr>
      </p:sp>
      <p:sp>
        <p:nvSpPr>
          <p:cNvPr id="6" name="Shape 4"/>
          <p:cNvSpPr/>
          <p:nvPr/>
        </p:nvSpPr>
        <p:spPr>
          <a:xfrm>
            <a:off x="3996392" y="4642485"/>
            <a:ext cx="44410" cy="777597"/>
          </a:xfrm>
          <a:prstGeom prst="rect">
            <a:avLst/>
          </a:prstGeom>
          <a:solidFill>
            <a:srgbClr val="303B69"/>
          </a:solidFill>
          <a:ln/>
        </p:spPr>
      </p:sp>
      <p:sp>
        <p:nvSpPr>
          <p:cNvPr id="7" name="Shape 5"/>
          <p:cNvSpPr/>
          <p:nvPr/>
        </p:nvSpPr>
        <p:spPr>
          <a:xfrm>
            <a:off x="3768685" y="4392573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283157"/>
          </a:solidFill>
          <a:ln w="7620">
            <a:solidFill>
              <a:srgbClr val="303B69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3942398" y="4425910"/>
            <a:ext cx="152400" cy="4331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2907625" y="5642372"/>
            <a:ext cx="2221944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Ator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1055370" y="6225540"/>
            <a:ext cx="5926574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Quem é o usuário do sistema?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292876" y="3864888"/>
            <a:ext cx="44410" cy="777597"/>
          </a:xfrm>
          <a:prstGeom prst="rect">
            <a:avLst/>
          </a:prstGeom>
          <a:solidFill>
            <a:srgbClr val="303B69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169" y="4392573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283157"/>
          </a:solidFill>
          <a:ln w="7620">
            <a:solidFill>
              <a:srgbClr val="303B69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212211" y="4425910"/>
            <a:ext cx="205740" cy="4331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6204109" y="2659618"/>
            <a:ext cx="2221944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Caso de Uso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4351853" y="3242786"/>
            <a:ext cx="5926574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O que o usuário deseja fazer?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10589478" y="4642485"/>
            <a:ext cx="44410" cy="777597"/>
          </a:xfrm>
          <a:prstGeom prst="rect">
            <a:avLst/>
          </a:prstGeom>
          <a:solidFill>
            <a:srgbClr val="303B69"/>
          </a:solidFill>
          <a:ln/>
        </p:spPr>
      </p:sp>
      <p:sp>
        <p:nvSpPr>
          <p:cNvPr id="17" name="Shape 15"/>
          <p:cNvSpPr/>
          <p:nvPr/>
        </p:nvSpPr>
        <p:spPr>
          <a:xfrm>
            <a:off x="10361771" y="4392573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283157"/>
          </a:solidFill>
          <a:ln w="7620">
            <a:solidFill>
              <a:srgbClr val="303B69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10520243" y="4425910"/>
            <a:ext cx="182880" cy="4331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9500711" y="5642372"/>
            <a:ext cx="2221944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Interações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7648456" y="6225540"/>
            <a:ext cx="5926574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Quais as ações que o sistema deve realizar?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7620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1140381"/>
            <a:ext cx="7033260" cy="7221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Diagrama de comunicação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542" y="2195751"/>
            <a:ext cx="2888575" cy="288857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808798" y="5306497"/>
            <a:ext cx="2221944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Componentes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833199" y="5889665"/>
            <a:ext cx="4173260" cy="11994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Representa os diferentes componentes que compõem o sistema.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0972" y="2195751"/>
            <a:ext cx="2888575" cy="2888575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204228" y="5306497"/>
            <a:ext cx="2221944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Mensagens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228630" y="5889665"/>
            <a:ext cx="4173260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Descreve a troca de dados e informações entre os componentes.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6402" y="2195751"/>
            <a:ext cx="2888575" cy="2888575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10599658" y="5306497"/>
            <a:ext cx="2221944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Protocolos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624060" y="5889665"/>
            <a:ext cx="4173260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Especificação do formato e da estrutura das informações trocadas.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7620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2466023"/>
            <a:ext cx="7071360" cy="7221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Diagrama de componentes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833199" y="3521393"/>
            <a:ext cx="4173260" cy="2242185"/>
          </a:xfrm>
          <a:prstGeom prst="roundRect">
            <a:avLst>
              <a:gd name="adj" fmla="val 2447"/>
            </a:avLst>
          </a:prstGeom>
          <a:solidFill>
            <a:srgbClr val="283157"/>
          </a:solidFill>
          <a:ln w="7620">
            <a:solidFill>
              <a:srgbClr val="303B6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062990" y="3751183"/>
            <a:ext cx="2221944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Componentes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1062990" y="4334351"/>
            <a:ext cx="3713678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Descreve os diferentes componentes do sistema.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228630" y="3521393"/>
            <a:ext cx="4173260" cy="2242185"/>
          </a:xfrm>
          <a:prstGeom prst="roundRect">
            <a:avLst>
              <a:gd name="adj" fmla="val 2447"/>
            </a:avLst>
          </a:prstGeom>
          <a:solidFill>
            <a:srgbClr val="283157"/>
          </a:solidFill>
          <a:ln w="7620">
            <a:solidFill>
              <a:srgbClr val="303B69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5458420" y="3751183"/>
            <a:ext cx="2221944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Dependências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458420" y="4334351"/>
            <a:ext cx="3713678" cy="11994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Representa as relações entre os componentes, como dependências e conexões.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624060" y="3521393"/>
            <a:ext cx="4173260" cy="2242185"/>
          </a:xfrm>
          <a:prstGeom prst="roundRect">
            <a:avLst>
              <a:gd name="adj" fmla="val 2447"/>
            </a:avLst>
          </a:prstGeom>
          <a:solidFill>
            <a:srgbClr val="283157"/>
          </a:solidFill>
          <a:ln w="7620">
            <a:solidFill>
              <a:srgbClr val="303B69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853851" y="3751183"/>
            <a:ext cx="2221944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Interfaces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853851" y="4334351"/>
            <a:ext cx="3713678" cy="11994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Descreve as interfaces entre componentes, como requisitos e especificações.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7620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1857494"/>
            <a:ext cx="6812280" cy="7221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Diagrama de implantação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833199" y="2912864"/>
            <a:ext cx="12964001" cy="3459242"/>
          </a:xfrm>
          <a:prstGeom prst="roundRect">
            <a:avLst>
              <a:gd name="adj" fmla="val 1586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840819" y="2920484"/>
            <a:ext cx="12948761" cy="748189"/>
          </a:xfrm>
          <a:prstGeom prst="rect">
            <a:avLst/>
          </a:prstGeom>
          <a:solidFill>
            <a:srgbClr val="FFFFFF">
              <a:alpha val="6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1062990" y="3094673"/>
            <a:ext cx="2789039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Servidores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4303990" y="3094673"/>
            <a:ext cx="2785229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Web Server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41181" y="3094673"/>
            <a:ext cx="2785229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Application Server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10778371" y="3094673"/>
            <a:ext cx="2789039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Database Server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840819" y="3668673"/>
            <a:ext cx="12948761" cy="1148001"/>
          </a:xfrm>
          <a:prstGeom prst="rect">
            <a:avLst/>
          </a:prstGeom>
          <a:solidFill>
            <a:srgbClr val="000000">
              <a:alpha val="6000"/>
            </a:srgbClr>
          </a:solidFill>
          <a:ln/>
        </p:spPr>
      </p:sp>
      <p:sp>
        <p:nvSpPr>
          <p:cNvPr id="12" name="Text 10"/>
          <p:cNvSpPr/>
          <p:nvPr/>
        </p:nvSpPr>
        <p:spPr>
          <a:xfrm>
            <a:off x="1062990" y="3842861"/>
            <a:ext cx="2789039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Hardware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4303990" y="3842861"/>
            <a:ext cx="2785229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Rede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41181" y="3842861"/>
            <a:ext cx="2785229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Meio de armazenamento de dados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10778371" y="3842861"/>
            <a:ext cx="2789039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Sistema de Monitoramento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840819" y="4816673"/>
            <a:ext cx="12948761" cy="1547813"/>
          </a:xfrm>
          <a:prstGeom prst="rect">
            <a:avLst/>
          </a:prstGeom>
          <a:solidFill>
            <a:srgbClr val="FFFFFF">
              <a:alpha val="6000"/>
            </a:srgbClr>
          </a:solidFill>
          <a:ln/>
        </p:spPr>
      </p:sp>
      <p:sp>
        <p:nvSpPr>
          <p:cNvPr id="17" name="Text 15"/>
          <p:cNvSpPr/>
          <p:nvPr/>
        </p:nvSpPr>
        <p:spPr>
          <a:xfrm>
            <a:off x="1062990" y="4990862"/>
            <a:ext cx="2789039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Software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4303990" y="4990862"/>
            <a:ext cx="2785229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Serviços Web</a:t>
            </a:r>
            <a:endParaRPr lang="en-US" sz="1750" dirty="0"/>
          </a:p>
        </p:txBody>
      </p:sp>
      <p:sp>
        <p:nvSpPr>
          <p:cNvPr id="19" name="Text 17"/>
          <p:cNvSpPr/>
          <p:nvPr/>
        </p:nvSpPr>
        <p:spPr>
          <a:xfrm>
            <a:off x="7541181" y="4990862"/>
            <a:ext cx="2785229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Tecnologia de execução de aplicação</a:t>
            </a:r>
            <a:endParaRPr lang="en-US" sz="1750" dirty="0"/>
          </a:p>
        </p:txBody>
      </p:sp>
      <p:sp>
        <p:nvSpPr>
          <p:cNvPr id="20" name="Text 18"/>
          <p:cNvSpPr/>
          <p:nvPr/>
        </p:nvSpPr>
        <p:spPr>
          <a:xfrm>
            <a:off x="10778371" y="4990862"/>
            <a:ext cx="2789039" cy="11994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Sistema de Gerenciamento de Banco de Dados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6DEC1D1D21D4E48B520C5C8F616BA48" ma:contentTypeVersion="6" ma:contentTypeDescription="Crie um novo documento." ma:contentTypeScope="" ma:versionID="cf97e8b9fb412fcfcf8c69b2294d4efe">
  <xsd:schema xmlns:xsd="http://www.w3.org/2001/XMLSchema" xmlns:xs="http://www.w3.org/2001/XMLSchema" xmlns:p="http://schemas.microsoft.com/office/2006/metadata/properties" xmlns:ns2="edf2e5cb-7110-439b-886f-65e18b4e3d15" targetNamespace="http://schemas.microsoft.com/office/2006/metadata/properties" ma:root="true" ma:fieldsID="5295856f5389419a9823824d724344c6" ns2:_="">
    <xsd:import namespace="edf2e5cb-7110-439b-886f-65e18b4e3d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f2e5cb-7110-439b-886f-65e18b4e3d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B4C5774-1A6A-4F94-940C-2008D59E6F2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F011B07-36C5-4B7A-A0EB-938A6B8AE7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5D4FF-A7C9-4980-8086-2A5B00EA5A1A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Personalizar</PresentationFormat>
  <Paragraphs>0</Paragraphs>
  <Slides>8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2</cp:revision>
  <dcterms:created xsi:type="dcterms:W3CDTF">2023-06-15T11:02:11Z</dcterms:created>
  <dcterms:modified xsi:type="dcterms:W3CDTF">2023-07-26T22:26:20Z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0x01010036DEC1D1D21D4E48B520C5C8F616BA48</vt:lpwstr>
  </property>
</Properties>
</file>