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20"/>
  </p:notesMasterIdLst>
  <p:sldIdLst>
    <p:sldId id="398" r:id="rId3"/>
    <p:sldId id="399" r:id="rId4"/>
    <p:sldId id="400" r:id="rId5"/>
    <p:sldId id="825" r:id="rId6"/>
    <p:sldId id="401" r:id="rId7"/>
    <p:sldId id="829" r:id="rId8"/>
    <p:sldId id="402" r:id="rId9"/>
    <p:sldId id="814" r:id="rId10"/>
    <p:sldId id="815" r:id="rId11"/>
    <p:sldId id="826" r:id="rId12"/>
    <p:sldId id="827" r:id="rId13"/>
    <p:sldId id="828" r:id="rId14"/>
    <p:sldId id="830" r:id="rId15"/>
    <p:sldId id="405" r:id="rId16"/>
    <p:sldId id="831" r:id="rId17"/>
    <p:sldId id="403" r:id="rId18"/>
    <p:sldId id="81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>
      <p:cViewPr varScale="1">
        <p:scale>
          <a:sx n="99" d="100"/>
          <a:sy n="99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As notas semestrais na </a:t>
            </a:r>
            <a:r>
              <a:rPr lang="pt-BR" sz="2000" dirty="0">
                <a:solidFill>
                  <a:srgbClr val="ED265B"/>
                </a:solidFill>
                <a:latin typeface="Gotham HTF"/>
                <a:cs typeface="Gotham HTF Bold"/>
              </a:rPr>
              <a:t>FIAP</a:t>
            </a:r>
            <a:r>
              <a:rPr lang="pt-BR" sz="2000" dirty="0">
                <a:latin typeface="Gotham HTF"/>
                <a:cs typeface="Gotham HTF Bold"/>
              </a:rPr>
              <a:t> são compostas: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Project Checkpoint e </a:t>
            </a:r>
            <a:r>
              <a:rPr lang="pt-BR" sz="1600" dirty="0" err="1"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latin typeface="Gotham HTF"/>
                <a:cs typeface="Roboto Light"/>
              </a:rPr>
              <a:t> (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2 Challenge Sprints + 2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 Checkpoint</a:t>
            </a:r>
            <a:r>
              <a:rPr lang="pt-BR" sz="1600" dirty="0">
                <a:latin typeface="Gotham HTF"/>
                <a:cs typeface="Roboto Light"/>
              </a:rPr>
              <a:t>);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Global </a:t>
            </a:r>
            <a:r>
              <a:rPr lang="pt-BR" sz="1600" dirty="0" err="1">
                <a:latin typeface="Gotham HTF"/>
                <a:cs typeface="Roboto Light"/>
              </a:rPr>
              <a:t>Solution</a:t>
            </a:r>
            <a:r>
              <a:rPr lang="pt-BR" sz="1600" dirty="0">
                <a:latin typeface="Gotham HTF"/>
                <a:cs typeface="Roboto Light"/>
              </a:rPr>
              <a:t> (solução de tarefas de Cases reais);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(PCC&amp;F x 0.4 + GS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1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2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1 = 8;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2 = 9;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3 = 5 -&gt; </a:t>
            </a:r>
            <a:r>
              <a:rPr lang="pt-BR" sz="1400" b="1" dirty="0">
                <a:solidFill>
                  <a:srgbClr val="ED265B"/>
                </a:solidFill>
                <a:latin typeface="Gotham HTF"/>
                <a:cs typeface="Gotham HTF Bold"/>
              </a:rPr>
              <a:t>Descartada</a:t>
            </a:r>
            <a:r>
              <a:rPr lang="pt-BR" sz="1400" dirty="0">
                <a:latin typeface="Gotham HTF"/>
                <a:cs typeface="Gotham HTF Bold"/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Global </a:t>
            </a:r>
            <a:r>
              <a:rPr lang="pt-BR" sz="1400" dirty="0" err="1">
                <a:latin typeface="Gotham HTF"/>
                <a:cs typeface="Gotham HTF Bold"/>
              </a:rPr>
              <a:t>Solution</a:t>
            </a:r>
            <a:r>
              <a:rPr lang="pt-BR" sz="1400" dirty="0">
                <a:latin typeface="Gotham HTF"/>
                <a:cs typeface="Gotham HTF Bold"/>
              </a:rPr>
              <a:t> = 7;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PCC&amp;F = (10+10+8+9)/4 = 9.25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GS = 7.0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(9.25 x 0.4 + 7.0 x 0.6) = 3.7 + 4.2 = 7.9</a:t>
            </a:r>
          </a:p>
        </p:txBody>
      </p:sp>
    </p:spTree>
    <p:extLst>
      <p:ext uri="{BB962C8B-B14F-4D97-AF65-F5344CB8AC3E}">
        <p14:creationId xmlns:p14="http://schemas.microsoft.com/office/powerpoint/2010/main" val="222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 média anual é </a:t>
            </a:r>
            <a:r>
              <a:rPr lang="pt-BR" sz="2000" b="1" dirty="0">
                <a:solidFill>
                  <a:srgbClr val="ED145B"/>
                </a:solidFill>
                <a:latin typeface="Gotham HTF"/>
                <a:cs typeface="Gotham HTF Light"/>
              </a:rPr>
              <a:t>ponderada</a:t>
            </a:r>
            <a:r>
              <a:rPr lang="pt-BR" sz="2000" dirty="0">
                <a:latin typeface="Gotham HTF"/>
                <a:cs typeface="Gotham HTF Light"/>
              </a:rPr>
              <a:t>, ou seja, os semestres possuem pesos diferentes</a:t>
            </a:r>
            <a:r>
              <a:rPr lang="pt-BR" sz="2000" dirty="0">
                <a:latin typeface="Gotham HTF"/>
                <a:cs typeface="Gotham HTF Bold"/>
              </a:rPr>
              <a:t>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da média do 1º Semestre;</a:t>
            </a:r>
            <a:endParaRPr lang="pt-BR" sz="1600" b="1" dirty="0">
              <a:solidFill>
                <a:srgbClr val="ED145B"/>
              </a:solidFill>
              <a:latin typeface="Gotham HTF"/>
              <a:cs typeface="Roboto Light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da média do 2º Semestre;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(MS1 x 0.4 + MS2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MS1 = 8.0;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MS2 = 7.0;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(8.0 x 0.4 + 7.0 x 0.6) = 3.2 + 4.2 = 7.4</a:t>
            </a:r>
          </a:p>
        </p:txBody>
      </p:sp>
    </p:spTree>
    <p:extLst>
      <p:ext uri="{BB962C8B-B14F-4D97-AF65-F5344CB8AC3E}">
        <p14:creationId xmlns:p14="http://schemas.microsoft.com/office/powerpoint/2010/main" val="23935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64B6B21-A66D-D503-4600-915A9C3E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494"/>
              </p:ext>
            </p:extLst>
          </p:nvPr>
        </p:nvGraphicFramePr>
        <p:xfrm>
          <a:off x="2802759" y="1443242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6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6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625DD634-CF12-ED58-5232-9FA00DEC71CA}"/>
              </a:ext>
            </a:extLst>
          </p:cNvPr>
          <p:cNvSpPr txBox="1"/>
          <p:nvPr/>
        </p:nvSpPr>
        <p:spPr>
          <a:xfrm>
            <a:off x="2615792" y="3297761"/>
            <a:ext cx="3912416" cy="1067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latin typeface="Gotham HTF Light"/>
                <a:cs typeface="Gotham HTF Bold"/>
              </a:rPr>
              <a:t>Nota para aprovação = (12 – Média Anual)</a:t>
            </a:r>
            <a:endParaRPr lang="pt-BR" dirty="0">
              <a:latin typeface="Gotham HTF" pitchFamily="50" charset="0"/>
              <a:cs typeface="Gotham HTF 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4D68A-204E-E3FA-DFCD-D18EE9BC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55728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do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1362"/>
              </p:ext>
            </p:extLst>
          </p:nvPr>
        </p:nvGraphicFramePr>
        <p:xfrm>
          <a:off x="395536" y="764704"/>
          <a:ext cx="7920880" cy="5703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66104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001607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12049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 – 02/08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Diagramas de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 – 08/08 e 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02 - Diagramas de Sequencia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 – 15/08 e 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03 - Diagramas de 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 – 22/08 e 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04 - Diagramas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 – 29/08 e 30/08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05 - Diagramas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 – 05/09 e 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06 - Diagramas de 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7 – 12/09 e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 – 19/09 e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07 - Negócios Digitais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 – 26/09 e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08 - Empreendedorismo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 – 03/10 e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Precificação de Serviços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 – 10/10 e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10 - Retorno de Investimento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 – 17/10 e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 – 24/10 e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Gestão de Serviços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 – 31/10 e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12 - Plano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15 – 07/11 e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921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do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93178"/>
              </p:ext>
            </p:extLst>
          </p:nvPr>
        </p:nvGraphicFramePr>
        <p:xfrm>
          <a:off x="395536" y="764704"/>
          <a:ext cx="7920880" cy="60012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66104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001607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12049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 – 02/08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Diagramas de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 – 08/08 e 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02 - Diagramas de Sequencia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 – 15/08 e 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03 - Diagramas de 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 – 22/08 e 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latin typeface="Gotham HTF"/>
                        </a:rPr>
                        <a:t>Aula 04 - Diagramas de Comunicação</a:t>
                      </a:r>
                    </a:p>
                    <a:p>
                      <a:r>
                        <a:rPr lang="pt-BR" sz="900" strike="noStrike" baseline="0" dirty="0">
                          <a:latin typeface="Gotham HTF"/>
                        </a:rPr>
                        <a:t>Revisão Challenge – 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 – 29/08 e 30/08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baseline="0" dirty="0">
                          <a:latin typeface="Gotham HTF"/>
                        </a:rPr>
                        <a:t>Aula 05 - Diagramas de Componentes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latin typeface="Gotham HTF"/>
                        </a:rPr>
                        <a:t>Aula 04 – Modelo de negócios - 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Nascimento da </a:t>
                      </a:r>
                      <a:r>
                        <a:rPr lang="pt-BR" sz="900" dirty="0" err="1">
                          <a:latin typeface="Gotham HTF"/>
                        </a:rPr>
                        <a:t>Óli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 – 05/09 e 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baseline="0" dirty="0">
                          <a:latin typeface="Gotham HTF"/>
                        </a:rPr>
                        <a:t>Aula 06 - Diagramas de Implantação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04 – Modelo de negócios - 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Semana 7 – 12/09 e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noStrike" dirty="0" err="1">
                          <a:solidFill>
                            <a:srgbClr val="FF0000"/>
                          </a:solidFill>
                          <a:latin typeface="Gotham HTF"/>
                        </a:rPr>
                        <a:t>Exercicios</a:t>
                      </a:r>
                      <a:r>
                        <a:rPr lang="pt-BR" sz="900" strike="noStrike" dirty="0">
                          <a:solidFill>
                            <a:srgbClr val="FF0000"/>
                          </a:solidFill>
                          <a:latin typeface="Gotham HTF"/>
                        </a:rPr>
                        <a:t> de Canvas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noStrike" baseline="0" dirty="0">
                          <a:latin typeface="Gotham HTF"/>
                        </a:rPr>
                        <a:t>Aula 05 – Design </a:t>
                      </a:r>
                      <a:r>
                        <a:rPr lang="pt-BR" sz="900" strike="noStrike" baseline="0" dirty="0" err="1">
                          <a:latin typeface="Gotham HTF"/>
                        </a:rPr>
                        <a:t>Thinking</a:t>
                      </a:r>
                      <a:endParaRPr lang="pt-BR" sz="900" strike="noStrike" baseline="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 – 19/09 e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 – 26/09 e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Negócios Digitais (e-commerce)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 – 03/10 e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07 - Precificação de Serviços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 – 10/10 e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08 - Retorno de Investimento </a:t>
                      </a:r>
                      <a:r>
                        <a:rPr lang="pt-BR" sz="900" b="0">
                          <a:solidFill>
                            <a:schemeClr val="tx1"/>
                          </a:solidFill>
                          <a:latin typeface="Gotham HTF"/>
                        </a:rPr>
                        <a:t>em TI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 – 17/10 e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 – 24/10 e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Gestão de Serviços SLA</a:t>
                      </a:r>
                    </a:p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LGPD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 – 31/10 e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Plano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15 – 07/11 e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921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15E10-BE09-54CB-E8BB-024DBFC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693574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87E7799-F310-A86F-2052-54710667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25" y="1780135"/>
            <a:ext cx="3088827" cy="37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A1AC0D-6E9A-1084-4FB4-614278D2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2816"/>
            <a:ext cx="2664296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9087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1916832"/>
            <a:ext cx="591648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6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1916832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52736"/>
            <a:ext cx="4625340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Competências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(</a:t>
            </a:r>
            <a:r>
              <a:rPr lang="en-US" sz="2000" dirty="0" err="1">
                <a:latin typeface="Gotham HTF Light"/>
                <a:cs typeface="Gotham HTF Light"/>
              </a:rPr>
              <a:t>Provável</a:t>
            </a:r>
            <a:r>
              <a:rPr lang="en-US" sz="2000" dirty="0">
                <a:latin typeface="Gotham HTF Light"/>
                <a:cs typeface="Gotham HTF Light"/>
              </a:rPr>
              <a:t>) </a:t>
            </a: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77E83D-5932-84AE-77A0-1CBFCCD9701A}"/>
              </a:ext>
            </a:extLst>
          </p:cNvPr>
          <p:cNvSpPr txBox="1"/>
          <p:nvPr/>
        </p:nvSpPr>
        <p:spPr>
          <a:xfrm>
            <a:off x="502291" y="1828328"/>
            <a:ext cx="5059249" cy="311284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Compreender a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cultura ágil </a:t>
            </a:r>
            <a:r>
              <a:rPr lang="pt-BR" dirty="0">
                <a:latin typeface="Gotham HTF Light" pitchFamily="50" charset="0"/>
                <a:cs typeface="Roboto Light"/>
              </a:rPr>
              <a:t>e aplicar as principais técnicas de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modelagem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no desenvolvimento de software, determinando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atividades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a serem cumpridas dentro de um projeto de software, de forma a garantir a sua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qualidade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Além disso, entender o experiência do cliente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(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Total Experience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 </a:t>
            </a:r>
            <a:r>
              <a:rPr lang="pt-BR" dirty="0">
                <a:latin typeface="Gotham HTF Light" pitchFamily="50" charset="0"/>
                <a:cs typeface="Roboto Light"/>
              </a:rPr>
              <a:t>e aplicar em projetos reais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</a:t>
            </a:r>
            <a:r>
              <a:rPr lang="pt-BR" b="1" dirty="0" err="1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Challenge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).</a:t>
            </a:r>
          </a:p>
        </p:txBody>
      </p:sp>
      <p:grpSp>
        <p:nvGrpSpPr>
          <p:cNvPr id="2" name="Target1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4C926AD-5FE4-E7E9-7B4B-25F7541BF3EC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1951109"/>
            <a:ext cx="2880320" cy="2867278"/>
            <a:chOff x="6873876" y="2493963"/>
            <a:chExt cx="350838" cy="349250"/>
          </a:xfrm>
          <a:solidFill>
            <a:schemeClr val="tx1"/>
          </a:solidFill>
        </p:grpSpPr>
        <p:sp>
          <p:nvSpPr>
            <p:cNvPr id="4" name="Freeform 1789">
              <a:extLst>
                <a:ext uri="{FF2B5EF4-FFF2-40B4-BE49-F238E27FC236}">
                  <a16:creationId xmlns:a16="http://schemas.microsoft.com/office/drawing/2014/main" id="{02DB44DC-B208-D7FA-83DA-0EC9DB2F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4" y="2671763"/>
              <a:ext cx="14288" cy="14288"/>
            </a:xfrm>
            <a:custGeom>
              <a:avLst/>
              <a:gdLst>
                <a:gd name="T0" fmla="*/ 83 w 158"/>
                <a:gd name="T1" fmla="*/ 163 h 163"/>
                <a:gd name="T2" fmla="*/ 21 w 158"/>
                <a:gd name="T3" fmla="*/ 121 h 163"/>
                <a:gd name="T4" fmla="*/ 12 w 158"/>
                <a:gd name="T5" fmla="*/ 95 h 163"/>
                <a:gd name="T6" fmla="*/ 55 w 158"/>
                <a:gd name="T7" fmla="*/ 11 h 163"/>
                <a:gd name="T8" fmla="*/ 138 w 158"/>
                <a:gd name="T9" fmla="*/ 54 h 163"/>
                <a:gd name="T10" fmla="*/ 145 w 158"/>
                <a:gd name="T11" fmla="*/ 72 h 163"/>
                <a:gd name="T12" fmla="*/ 107 w 158"/>
                <a:gd name="T13" fmla="*/ 159 h 163"/>
                <a:gd name="T14" fmla="*/ 83 w 158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3">
                  <a:moveTo>
                    <a:pt x="83" y="163"/>
                  </a:moveTo>
                  <a:cubicBezTo>
                    <a:pt x="56" y="163"/>
                    <a:pt x="31" y="147"/>
                    <a:pt x="21" y="121"/>
                  </a:cubicBezTo>
                  <a:cubicBezTo>
                    <a:pt x="17" y="112"/>
                    <a:pt x="14" y="104"/>
                    <a:pt x="12" y="95"/>
                  </a:cubicBezTo>
                  <a:cubicBezTo>
                    <a:pt x="0" y="60"/>
                    <a:pt x="20" y="23"/>
                    <a:pt x="55" y="11"/>
                  </a:cubicBezTo>
                  <a:cubicBezTo>
                    <a:pt x="90" y="0"/>
                    <a:pt x="127" y="19"/>
                    <a:pt x="138" y="54"/>
                  </a:cubicBezTo>
                  <a:cubicBezTo>
                    <a:pt x="140" y="60"/>
                    <a:pt x="143" y="66"/>
                    <a:pt x="145" y="72"/>
                  </a:cubicBezTo>
                  <a:cubicBezTo>
                    <a:pt x="158" y="107"/>
                    <a:pt x="141" y="145"/>
                    <a:pt x="107" y="159"/>
                  </a:cubicBezTo>
                  <a:cubicBezTo>
                    <a:pt x="99" y="162"/>
                    <a:pt x="91" y="163"/>
                    <a:pt x="83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1790">
              <a:extLst>
                <a:ext uri="{FF2B5EF4-FFF2-40B4-BE49-F238E27FC236}">
                  <a16:creationId xmlns:a16="http://schemas.microsoft.com/office/drawing/2014/main" id="{7FD88B6F-F617-68CD-7924-D3B57BFF4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4" y="2624138"/>
              <a:ext cx="73025" cy="85725"/>
            </a:xfrm>
            <a:custGeom>
              <a:avLst/>
              <a:gdLst>
                <a:gd name="T0" fmla="*/ 337 w 818"/>
                <a:gd name="T1" fmla="*/ 962 h 962"/>
                <a:gd name="T2" fmla="*/ 32 w 818"/>
                <a:gd name="T3" fmla="*/ 853 h 962"/>
                <a:gd name="T4" fmla="*/ 23 w 818"/>
                <a:gd name="T5" fmla="*/ 759 h 962"/>
                <a:gd name="T6" fmla="*/ 117 w 818"/>
                <a:gd name="T7" fmla="*/ 750 h 962"/>
                <a:gd name="T8" fmla="*/ 337 w 818"/>
                <a:gd name="T9" fmla="*/ 829 h 962"/>
                <a:gd name="T10" fmla="*/ 685 w 818"/>
                <a:gd name="T11" fmla="*/ 481 h 962"/>
                <a:gd name="T12" fmla="*/ 337 w 818"/>
                <a:gd name="T13" fmla="*/ 133 h 962"/>
                <a:gd name="T14" fmla="*/ 287 w 818"/>
                <a:gd name="T15" fmla="*/ 137 h 962"/>
                <a:gd name="T16" fmla="*/ 211 w 818"/>
                <a:gd name="T17" fmla="*/ 80 h 962"/>
                <a:gd name="T18" fmla="*/ 267 w 818"/>
                <a:gd name="T19" fmla="*/ 5 h 962"/>
                <a:gd name="T20" fmla="*/ 337 w 818"/>
                <a:gd name="T21" fmla="*/ 0 h 962"/>
                <a:gd name="T22" fmla="*/ 818 w 818"/>
                <a:gd name="T23" fmla="*/ 481 h 962"/>
                <a:gd name="T24" fmla="*/ 337 w 818"/>
                <a:gd name="T25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8" h="962">
                  <a:moveTo>
                    <a:pt x="337" y="962"/>
                  </a:moveTo>
                  <a:cubicBezTo>
                    <a:pt x="226" y="962"/>
                    <a:pt x="118" y="923"/>
                    <a:pt x="32" y="853"/>
                  </a:cubicBezTo>
                  <a:cubicBezTo>
                    <a:pt x="4" y="830"/>
                    <a:pt x="0" y="787"/>
                    <a:pt x="23" y="759"/>
                  </a:cubicBezTo>
                  <a:cubicBezTo>
                    <a:pt x="46" y="731"/>
                    <a:pt x="88" y="727"/>
                    <a:pt x="117" y="750"/>
                  </a:cubicBezTo>
                  <a:cubicBezTo>
                    <a:pt x="179" y="801"/>
                    <a:pt x="257" y="829"/>
                    <a:pt x="337" y="829"/>
                  </a:cubicBezTo>
                  <a:cubicBezTo>
                    <a:pt x="529" y="829"/>
                    <a:pt x="685" y="673"/>
                    <a:pt x="685" y="481"/>
                  </a:cubicBezTo>
                  <a:cubicBezTo>
                    <a:pt x="685" y="289"/>
                    <a:pt x="529" y="133"/>
                    <a:pt x="337" y="133"/>
                  </a:cubicBezTo>
                  <a:cubicBezTo>
                    <a:pt x="320" y="133"/>
                    <a:pt x="303" y="134"/>
                    <a:pt x="287" y="137"/>
                  </a:cubicBezTo>
                  <a:cubicBezTo>
                    <a:pt x="250" y="142"/>
                    <a:pt x="216" y="117"/>
                    <a:pt x="211" y="80"/>
                  </a:cubicBezTo>
                  <a:cubicBezTo>
                    <a:pt x="206" y="44"/>
                    <a:pt x="231" y="10"/>
                    <a:pt x="267" y="5"/>
                  </a:cubicBezTo>
                  <a:cubicBezTo>
                    <a:pt x="290" y="1"/>
                    <a:pt x="314" y="0"/>
                    <a:pt x="337" y="0"/>
                  </a:cubicBezTo>
                  <a:cubicBezTo>
                    <a:pt x="602" y="0"/>
                    <a:pt x="818" y="215"/>
                    <a:pt x="818" y="481"/>
                  </a:cubicBezTo>
                  <a:cubicBezTo>
                    <a:pt x="818" y="746"/>
                    <a:pt x="602" y="962"/>
                    <a:pt x="337" y="9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791">
              <a:extLst>
                <a:ext uri="{FF2B5EF4-FFF2-40B4-BE49-F238E27FC236}">
                  <a16:creationId xmlns:a16="http://schemas.microsoft.com/office/drawing/2014/main" id="{5DABEEE5-981A-A80E-052F-F94D24E51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640013"/>
              <a:ext cx="14288" cy="19050"/>
            </a:xfrm>
            <a:custGeom>
              <a:avLst/>
              <a:gdLst>
                <a:gd name="T0" fmla="*/ 72 w 161"/>
                <a:gd name="T1" fmla="*/ 213 h 213"/>
                <a:gd name="T2" fmla="*/ 60 w 161"/>
                <a:gd name="T3" fmla="*/ 212 h 213"/>
                <a:gd name="T4" fmla="*/ 6 w 161"/>
                <a:gd name="T5" fmla="*/ 135 h 213"/>
                <a:gd name="T6" fmla="*/ 23 w 161"/>
                <a:gd name="T7" fmla="*/ 57 h 213"/>
                <a:gd name="T8" fmla="*/ 105 w 161"/>
                <a:gd name="T9" fmla="*/ 9 h 213"/>
                <a:gd name="T10" fmla="*/ 152 w 161"/>
                <a:gd name="T11" fmla="*/ 91 h 213"/>
                <a:gd name="T12" fmla="*/ 137 w 161"/>
                <a:gd name="T13" fmla="*/ 158 h 213"/>
                <a:gd name="T14" fmla="*/ 72 w 161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13">
                  <a:moveTo>
                    <a:pt x="72" y="213"/>
                  </a:moveTo>
                  <a:cubicBezTo>
                    <a:pt x="68" y="213"/>
                    <a:pt x="64" y="213"/>
                    <a:pt x="60" y="212"/>
                  </a:cubicBezTo>
                  <a:cubicBezTo>
                    <a:pt x="24" y="206"/>
                    <a:pt x="0" y="171"/>
                    <a:pt x="6" y="135"/>
                  </a:cubicBezTo>
                  <a:cubicBezTo>
                    <a:pt x="11" y="109"/>
                    <a:pt x="16" y="82"/>
                    <a:pt x="23" y="57"/>
                  </a:cubicBezTo>
                  <a:cubicBezTo>
                    <a:pt x="33" y="21"/>
                    <a:pt x="69" y="0"/>
                    <a:pt x="105" y="9"/>
                  </a:cubicBezTo>
                  <a:cubicBezTo>
                    <a:pt x="140" y="19"/>
                    <a:pt x="161" y="55"/>
                    <a:pt x="152" y="91"/>
                  </a:cubicBezTo>
                  <a:cubicBezTo>
                    <a:pt x="147" y="113"/>
                    <a:pt x="142" y="135"/>
                    <a:pt x="137" y="158"/>
                  </a:cubicBezTo>
                  <a:cubicBezTo>
                    <a:pt x="132" y="191"/>
                    <a:pt x="104" y="213"/>
                    <a:pt x="72" y="2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792">
              <a:extLst>
                <a:ext uri="{FF2B5EF4-FFF2-40B4-BE49-F238E27FC236}">
                  <a16:creationId xmlns:a16="http://schemas.microsoft.com/office/drawing/2014/main" id="{82C46372-4B5B-5B6F-DFBE-11B78298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578101"/>
              <a:ext cx="176213" cy="177800"/>
            </a:xfrm>
            <a:custGeom>
              <a:avLst/>
              <a:gdLst>
                <a:gd name="T0" fmla="*/ 981 w 1967"/>
                <a:gd name="T1" fmla="*/ 1972 h 1972"/>
                <a:gd name="T2" fmla="*/ 5 w 1967"/>
                <a:gd name="T3" fmla="*/ 1128 h 1972"/>
                <a:gd name="T4" fmla="*/ 62 w 1967"/>
                <a:gd name="T5" fmla="*/ 1053 h 1972"/>
                <a:gd name="T6" fmla="*/ 137 w 1967"/>
                <a:gd name="T7" fmla="*/ 1109 h 1972"/>
                <a:gd name="T8" fmla="*/ 981 w 1967"/>
                <a:gd name="T9" fmla="*/ 1839 h 1972"/>
                <a:gd name="T10" fmla="*/ 1834 w 1967"/>
                <a:gd name="T11" fmla="*/ 986 h 1972"/>
                <a:gd name="T12" fmla="*/ 981 w 1967"/>
                <a:gd name="T13" fmla="*/ 133 h 1972"/>
                <a:gd name="T14" fmla="*/ 755 w 1967"/>
                <a:gd name="T15" fmla="*/ 163 h 1972"/>
                <a:gd name="T16" fmla="*/ 674 w 1967"/>
                <a:gd name="T17" fmla="*/ 117 h 1972"/>
                <a:gd name="T18" fmla="*/ 720 w 1967"/>
                <a:gd name="T19" fmla="*/ 35 h 1972"/>
                <a:gd name="T20" fmla="*/ 981 w 1967"/>
                <a:gd name="T21" fmla="*/ 0 h 1972"/>
                <a:gd name="T22" fmla="*/ 1967 w 1967"/>
                <a:gd name="T23" fmla="*/ 986 h 1972"/>
                <a:gd name="T24" fmla="*/ 981 w 1967"/>
                <a:gd name="T25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7" h="1972">
                  <a:moveTo>
                    <a:pt x="981" y="1972"/>
                  </a:moveTo>
                  <a:cubicBezTo>
                    <a:pt x="494" y="1972"/>
                    <a:pt x="75" y="1609"/>
                    <a:pt x="5" y="1128"/>
                  </a:cubicBezTo>
                  <a:cubicBezTo>
                    <a:pt x="0" y="1092"/>
                    <a:pt x="25" y="1058"/>
                    <a:pt x="62" y="1053"/>
                  </a:cubicBezTo>
                  <a:cubicBezTo>
                    <a:pt x="98" y="1047"/>
                    <a:pt x="132" y="1073"/>
                    <a:pt x="137" y="1109"/>
                  </a:cubicBezTo>
                  <a:cubicBezTo>
                    <a:pt x="197" y="1525"/>
                    <a:pt x="560" y="1839"/>
                    <a:pt x="981" y="1839"/>
                  </a:cubicBezTo>
                  <a:cubicBezTo>
                    <a:pt x="1451" y="1839"/>
                    <a:pt x="1834" y="1456"/>
                    <a:pt x="1834" y="986"/>
                  </a:cubicBezTo>
                  <a:cubicBezTo>
                    <a:pt x="1834" y="516"/>
                    <a:pt x="1451" y="133"/>
                    <a:pt x="981" y="133"/>
                  </a:cubicBezTo>
                  <a:cubicBezTo>
                    <a:pt x="905" y="133"/>
                    <a:pt x="829" y="143"/>
                    <a:pt x="755" y="163"/>
                  </a:cubicBezTo>
                  <a:cubicBezTo>
                    <a:pt x="720" y="173"/>
                    <a:pt x="683" y="152"/>
                    <a:pt x="674" y="117"/>
                  </a:cubicBezTo>
                  <a:cubicBezTo>
                    <a:pt x="664" y="81"/>
                    <a:pt x="685" y="44"/>
                    <a:pt x="720" y="35"/>
                  </a:cubicBezTo>
                  <a:cubicBezTo>
                    <a:pt x="805" y="12"/>
                    <a:pt x="893" y="0"/>
                    <a:pt x="981" y="0"/>
                  </a:cubicBezTo>
                  <a:cubicBezTo>
                    <a:pt x="1525" y="0"/>
                    <a:pt x="1967" y="442"/>
                    <a:pt x="1967" y="986"/>
                  </a:cubicBezTo>
                  <a:cubicBezTo>
                    <a:pt x="1967" y="1530"/>
                    <a:pt x="1525" y="1972"/>
                    <a:pt x="981" y="19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93">
              <a:extLst>
                <a:ext uri="{FF2B5EF4-FFF2-40B4-BE49-F238E27FC236}">
                  <a16:creationId xmlns:a16="http://schemas.microsoft.com/office/drawing/2014/main" id="{CB3276B2-1A73-B8FB-9F72-FB5475F8F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2590801"/>
              <a:ext cx="19050" cy="15875"/>
            </a:xfrm>
            <a:custGeom>
              <a:avLst/>
              <a:gdLst>
                <a:gd name="T0" fmla="*/ 76 w 217"/>
                <a:gd name="T1" fmla="*/ 186 h 186"/>
                <a:gd name="T2" fmla="*/ 22 w 217"/>
                <a:gd name="T3" fmla="*/ 160 h 186"/>
                <a:gd name="T4" fmla="*/ 36 w 217"/>
                <a:gd name="T5" fmla="*/ 66 h 186"/>
                <a:gd name="T6" fmla="*/ 106 w 217"/>
                <a:gd name="T7" fmla="*/ 19 h 186"/>
                <a:gd name="T8" fmla="*/ 197 w 217"/>
                <a:gd name="T9" fmla="*/ 41 h 186"/>
                <a:gd name="T10" fmla="*/ 176 w 217"/>
                <a:gd name="T11" fmla="*/ 132 h 186"/>
                <a:gd name="T12" fmla="*/ 116 w 217"/>
                <a:gd name="T13" fmla="*/ 173 h 186"/>
                <a:gd name="T14" fmla="*/ 76 w 217"/>
                <a:gd name="T1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86">
                  <a:moveTo>
                    <a:pt x="76" y="186"/>
                  </a:moveTo>
                  <a:cubicBezTo>
                    <a:pt x="55" y="186"/>
                    <a:pt x="35" y="177"/>
                    <a:pt x="22" y="160"/>
                  </a:cubicBezTo>
                  <a:cubicBezTo>
                    <a:pt x="0" y="130"/>
                    <a:pt x="6" y="88"/>
                    <a:pt x="36" y="66"/>
                  </a:cubicBezTo>
                  <a:cubicBezTo>
                    <a:pt x="58" y="50"/>
                    <a:pt x="82" y="34"/>
                    <a:pt x="106" y="19"/>
                  </a:cubicBezTo>
                  <a:cubicBezTo>
                    <a:pt x="137" y="0"/>
                    <a:pt x="178" y="9"/>
                    <a:pt x="197" y="41"/>
                  </a:cubicBezTo>
                  <a:cubicBezTo>
                    <a:pt x="217" y="72"/>
                    <a:pt x="207" y="113"/>
                    <a:pt x="176" y="132"/>
                  </a:cubicBezTo>
                  <a:cubicBezTo>
                    <a:pt x="155" y="145"/>
                    <a:pt x="135" y="159"/>
                    <a:pt x="116" y="173"/>
                  </a:cubicBezTo>
                  <a:cubicBezTo>
                    <a:pt x="104" y="182"/>
                    <a:pt x="90" y="186"/>
                    <a:pt x="76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794">
              <a:extLst>
                <a:ext uri="{FF2B5EF4-FFF2-40B4-BE49-F238E27FC236}">
                  <a16:creationId xmlns:a16="http://schemas.microsoft.com/office/drawing/2014/main" id="{56AF5BF3-0C50-70C0-C234-12C9F3E1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646363"/>
              <a:ext cx="12700" cy="17463"/>
            </a:xfrm>
            <a:custGeom>
              <a:avLst/>
              <a:gdLst>
                <a:gd name="T0" fmla="*/ 69 w 145"/>
                <a:gd name="T1" fmla="*/ 206 h 206"/>
                <a:gd name="T2" fmla="*/ 64 w 145"/>
                <a:gd name="T3" fmla="*/ 206 h 206"/>
                <a:gd name="T4" fmla="*/ 2 w 145"/>
                <a:gd name="T5" fmla="*/ 135 h 206"/>
                <a:gd name="T6" fmla="*/ 9 w 145"/>
                <a:gd name="T7" fmla="*/ 63 h 206"/>
                <a:gd name="T8" fmla="*/ 83 w 145"/>
                <a:gd name="T9" fmla="*/ 5 h 206"/>
                <a:gd name="T10" fmla="*/ 141 w 145"/>
                <a:gd name="T11" fmla="*/ 79 h 206"/>
                <a:gd name="T12" fmla="*/ 135 w 145"/>
                <a:gd name="T13" fmla="*/ 144 h 206"/>
                <a:gd name="T14" fmla="*/ 69 w 145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06">
                  <a:moveTo>
                    <a:pt x="69" y="206"/>
                  </a:moveTo>
                  <a:lnTo>
                    <a:pt x="64" y="206"/>
                  </a:lnTo>
                  <a:cubicBezTo>
                    <a:pt x="28" y="204"/>
                    <a:pt x="0" y="172"/>
                    <a:pt x="2" y="135"/>
                  </a:cubicBezTo>
                  <a:cubicBezTo>
                    <a:pt x="4" y="111"/>
                    <a:pt x="6" y="87"/>
                    <a:pt x="9" y="63"/>
                  </a:cubicBezTo>
                  <a:cubicBezTo>
                    <a:pt x="13" y="27"/>
                    <a:pt x="46" y="0"/>
                    <a:pt x="83" y="5"/>
                  </a:cubicBezTo>
                  <a:cubicBezTo>
                    <a:pt x="119" y="9"/>
                    <a:pt x="145" y="42"/>
                    <a:pt x="141" y="79"/>
                  </a:cubicBezTo>
                  <a:cubicBezTo>
                    <a:pt x="139" y="100"/>
                    <a:pt x="137" y="122"/>
                    <a:pt x="135" y="144"/>
                  </a:cubicBezTo>
                  <a:cubicBezTo>
                    <a:pt x="133" y="179"/>
                    <a:pt x="104" y="206"/>
                    <a:pt x="69" y="2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795">
              <a:extLst>
                <a:ext uri="{FF2B5EF4-FFF2-40B4-BE49-F238E27FC236}">
                  <a16:creationId xmlns:a16="http://schemas.microsoft.com/office/drawing/2014/main" id="{194A08F7-1052-A649-C05D-61D78858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528888"/>
              <a:ext cx="273050" cy="276225"/>
            </a:xfrm>
            <a:custGeom>
              <a:avLst/>
              <a:gdLst>
                <a:gd name="T0" fmla="*/ 1524 w 3052"/>
                <a:gd name="T1" fmla="*/ 3057 h 3057"/>
                <a:gd name="T2" fmla="*/ 4 w 3052"/>
                <a:gd name="T3" fmla="*/ 1691 h 3057"/>
                <a:gd name="T4" fmla="*/ 63 w 3052"/>
                <a:gd name="T5" fmla="*/ 1618 h 3057"/>
                <a:gd name="T6" fmla="*/ 136 w 3052"/>
                <a:gd name="T7" fmla="*/ 1677 h 3057"/>
                <a:gd name="T8" fmla="*/ 1524 w 3052"/>
                <a:gd name="T9" fmla="*/ 2924 h 3057"/>
                <a:gd name="T10" fmla="*/ 2919 w 3052"/>
                <a:gd name="T11" fmla="*/ 1528 h 3057"/>
                <a:gd name="T12" fmla="*/ 1524 w 3052"/>
                <a:gd name="T13" fmla="*/ 133 h 3057"/>
                <a:gd name="T14" fmla="*/ 1029 w 3052"/>
                <a:gd name="T15" fmla="*/ 223 h 3057"/>
                <a:gd name="T16" fmla="*/ 943 w 3052"/>
                <a:gd name="T17" fmla="*/ 185 h 3057"/>
                <a:gd name="T18" fmla="*/ 981 w 3052"/>
                <a:gd name="T19" fmla="*/ 99 h 3057"/>
                <a:gd name="T20" fmla="*/ 1524 w 3052"/>
                <a:gd name="T21" fmla="*/ 0 h 3057"/>
                <a:gd name="T22" fmla="*/ 3052 w 3052"/>
                <a:gd name="T23" fmla="*/ 1528 h 3057"/>
                <a:gd name="T24" fmla="*/ 1524 w 3052"/>
                <a:gd name="T25" fmla="*/ 3057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2" h="3057">
                  <a:moveTo>
                    <a:pt x="1524" y="3057"/>
                  </a:moveTo>
                  <a:cubicBezTo>
                    <a:pt x="739" y="3057"/>
                    <a:pt x="86" y="2470"/>
                    <a:pt x="4" y="1691"/>
                  </a:cubicBezTo>
                  <a:cubicBezTo>
                    <a:pt x="0" y="1654"/>
                    <a:pt x="26" y="1622"/>
                    <a:pt x="63" y="1618"/>
                  </a:cubicBezTo>
                  <a:cubicBezTo>
                    <a:pt x="99" y="1614"/>
                    <a:pt x="132" y="1640"/>
                    <a:pt x="136" y="1677"/>
                  </a:cubicBezTo>
                  <a:cubicBezTo>
                    <a:pt x="211" y="2388"/>
                    <a:pt x="808" y="2924"/>
                    <a:pt x="1524" y="2924"/>
                  </a:cubicBezTo>
                  <a:cubicBezTo>
                    <a:pt x="2293" y="2924"/>
                    <a:pt x="2919" y="2298"/>
                    <a:pt x="2919" y="1528"/>
                  </a:cubicBezTo>
                  <a:cubicBezTo>
                    <a:pt x="2919" y="759"/>
                    <a:pt x="2293" y="133"/>
                    <a:pt x="1524" y="133"/>
                  </a:cubicBezTo>
                  <a:cubicBezTo>
                    <a:pt x="1353" y="133"/>
                    <a:pt x="1187" y="164"/>
                    <a:pt x="1029" y="223"/>
                  </a:cubicBezTo>
                  <a:cubicBezTo>
                    <a:pt x="994" y="236"/>
                    <a:pt x="956" y="219"/>
                    <a:pt x="943" y="185"/>
                  </a:cubicBezTo>
                  <a:cubicBezTo>
                    <a:pt x="930" y="150"/>
                    <a:pt x="947" y="112"/>
                    <a:pt x="981" y="99"/>
                  </a:cubicBezTo>
                  <a:cubicBezTo>
                    <a:pt x="1155" y="33"/>
                    <a:pt x="1337" y="0"/>
                    <a:pt x="1524" y="0"/>
                  </a:cubicBezTo>
                  <a:cubicBezTo>
                    <a:pt x="2367" y="0"/>
                    <a:pt x="3052" y="686"/>
                    <a:pt x="3052" y="1528"/>
                  </a:cubicBezTo>
                  <a:cubicBezTo>
                    <a:pt x="3052" y="2371"/>
                    <a:pt x="2367" y="3057"/>
                    <a:pt x="1524" y="30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96">
              <a:extLst>
                <a:ext uri="{FF2B5EF4-FFF2-40B4-BE49-F238E27FC236}">
                  <a16:creationId xmlns:a16="http://schemas.microsoft.com/office/drawing/2014/main" id="{4DE8A1FE-C1CE-AE57-126D-2493DBD58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9" y="2546351"/>
              <a:ext cx="17463" cy="15875"/>
            </a:xfrm>
            <a:custGeom>
              <a:avLst/>
              <a:gdLst>
                <a:gd name="T0" fmla="*/ 76 w 195"/>
                <a:gd name="T1" fmla="*/ 169 h 169"/>
                <a:gd name="T2" fmla="*/ 20 w 195"/>
                <a:gd name="T3" fmla="*/ 138 h 169"/>
                <a:gd name="T4" fmla="*/ 41 w 195"/>
                <a:gd name="T5" fmla="*/ 46 h 169"/>
                <a:gd name="T6" fmla="*/ 85 w 195"/>
                <a:gd name="T7" fmla="*/ 19 h 169"/>
                <a:gd name="T8" fmla="*/ 176 w 195"/>
                <a:gd name="T9" fmla="*/ 43 h 169"/>
                <a:gd name="T10" fmla="*/ 152 w 195"/>
                <a:gd name="T11" fmla="*/ 134 h 169"/>
                <a:gd name="T12" fmla="*/ 112 w 195"/>
                <a:gd name="T13" fmla="*/ 158 h 169"/>
                <a:gd name="T14" fmla="*/ 76 w 195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169">
                  <a:moveTo>
                    <a:pt x="76" y="169"/>
                  </a:moveTo>
                  <a:cubicBezTo>
                    <a:pt x="54" y="169"/>
                    <a:pt x="33" y="158"/>
                    <a:pt x="20" y="138"/>
                  </a:cubicBezTo>
                  <a:cubicBezTo>
                    <a:pt x="0" y="106"/>
                    <a:pt x="10" y="65"/>
                    <a:pt x="41" y="46"/>
                  </a:cubicBezTo>
                  <a:cubicBezTo>
                    <a:pt x="55" y="36"/>
                    <a:pt x="70" y="28"/>
                    <a:pt x="85" y="19"/>
                  </a:cubicBezTo>
                  <a:cubicBezTo>
                    <a:pt x="117" y="0"/>
                    <a:pt x="158" y="11"/>
                    <a:pt x="176" y="43"/>
                  </a:cubicBezTo>
                  <a:cubicBezTo>
                    <a:pt x="195" y="75"/>
                    <a:pt x="184" y="115"/>
                    <a:pt x="152" y="134"/>
                  </a:cubicBezTo>
                  <a:cubicBezTo>
                    <a:pt x="139" y="142"/>
                    <a:pt x="125" y="150"/>
                    <a:pt x="112" y="158"/>
                  </a:cubicBezTo>
                  <a:cubicBezTo>
                    <a:pt x="101" y="165"/>
                    <a:pt x="89" y="169"/>
                    <a:pt x="76" y="1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797">
              <a:extLst>
                <a:ext uri="{FF2B5EF4-FFF2-40B4-BE49-F238E27FC236}">
                  <a16:creationId xmlns:a16="http://schemas.microsoft.com/office/drawing/2014/main" id="{BB14E71D-7F63-B550-AB6D-AA9A0B9B3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9" y="2555876"/>
              <a:ext cx="173038" cy="117475"/>
            </a:xfrm>
            <a:custGeom>
              <a:avLst/>
              <a:gdLst>
                <a:gd name="T0" fmla="*/ 1860 w 1936"/>
                <a:gd name="T1" fmla="*/ 1308 h 1308"/>
                <a:gd name="T2" fmla="*/ 1824 w 1936"/>
                <a:gd name="T3" fmla="*/ 1297 h 1308"/>
                <a:gd name="T4" fmla="*/ 39 w 1936"/>
                <a:gd name="T5" fmla="*/ 131 h 1308"/>
                <a:gd name="T6" fmla="*/ 19 w 1936"/>
                <a:gd name="T7" fmla="*/ 39 h 1308"/>
                <a:gd name="T8" fmla="*/ 112 w 1936"/>
                <a:gd name="T9" fmla="*/ 20 h 1308"/>
                <a:gd name="T10" fmla="*/ 1897 w 1936"/>
                <a:gd name="T11" fmla="*/ 1186 h 1308"/>
                <a:gd name="T12" fmla="*/ 1916 w 1936"/>
                <a:gd name="T13" fmla="*/ 1278 h 1308"/>
                <a:gd name="T14" fmla="*/ 1860 w 1936"/>
                <a:gd name="T1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08">
                  <a:moveTo>
                    <a:pt x="1860" y="1308"/>
                  </a:moveTo>
                  <a:cubicBezTo>
                    <a:pt x="1848" y="1308"/>
                    <a:pt x="1835" y="1305"/>
                    <a:pt x="1824" y="1297"/>
                  </a:cubicBezTo>
                  <a:lnTo>
                    <a:pt x="39" y="131"/>
                  </a:lnTo>
                  <a:cubicBezTo>
                    <a:pt x="8" y="111"/>
                    <a:pt x="0" y="70"/>
                    <a:pt x="19" y="39"/>
                  </a:cubicBezTo>
                  <a:cubicBezTo>
                    <a:pt x="40" y="8"/>
                    <a:pt x="81" y="0"/>
                    <a:pt x="112" y="20"/>
                  </a:cubicBezTo>
                  <a:lnTo>
                    <a:pt x="1897" y="1186"/>
                  </a:lnTo>
                  <a:cubicBezTo>
                    <a:pt x="1928" y="1206"/>
                    <a:pt x="1936" y="1247"/>
                    <a:pt x="1916" y="1278"/>
                  </a:cubicBezTo>
                  <a:cubicBezTo>
                    <a:pt x="1903" y="1298"/>
                    <a:pt x="1882" y="1308"/>
                    <a:pt x="1860" y="1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798">
              <a:extLst>
                <a:ext uri="{FF2B5EF4-FFF2-40B4-BE49-F238E27FC236}">
                  <a16:creationId xmlns:a16="http://schemas.microsoft.com/office/drawing/2014/main" id="{719B0434-5C68-F8F0-B6FF-045F8568B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2533651"/>
              <a:ext cx="55563" cy="79375"/>
            </a:xfrm>
            <a:custGeom>
              <a:avLst/>
              <a:gdLst>
                <a:gd name="T0" fmla="*/ 552 w 623"/>
                <a:gd name="T1" fmla="*/ 893 h 893"/>
                <a:gd name="T2" fmla="*/ 486 w 623"/>
                <a:gd name="T3" fmla="*/ 835 h 893"/>
                <a:gd name="T4" fmla="*/ 428 w 623"/>
                <a:gd name="T5" fmla="*/ 386 h 893"/>
                <a:gd name="T6" fmla="*/ 148 w 623"/>
                <a:gd name="T7" fmla="*/ 194 h 893"/>
                <a:gd name="T8" fmla="*/ 135 w 623"/>
                <a:gd name="T9" fmla="*/ 528 h 893"/>
                <a:gd name="T10" fmla="*/ 66 w 623"/>
                <a:gd name="T11" fmla="*/ 592 h 893"/>
                <a:gd name="T12" fmla="*/ 2 w 623"/>
                <a:gd name="T13" fmla="*/ 523 h 893"/>
                <a:gd name="T14" fmla="*/ 20 w 623"/>
                <a:gd name="T15" fmla="*/ 68 h 893"/>
                <a:gd name="T16" fmla="*/ 57 w 623"/>
                <a:gd name="T17" fmla="*/ 11 h 893"/>
                <a:gd name="T18" fmla="*/ 124 w 623"/>
                <a:gd name="T19" fmla="*/ 15 h 893"/>
                <a:gd name="T20" fmla="*/ 528 w 623"/>
                <a:gd name="T21" fmla="*/ 293 h 893"/>
                <a:gd name="T22" fmla="*/ 556 w 623"/>
                <a:gd name="T23" fmla="*/ 340 h 893"/>
                <a:gd name="T24" fmla="*/ 619 w 623"/>
                <a:gd name="T25" fmla="*/ 818 h 893"/>
                <a:gd name="T26" fmla="*/ 561 w 623"/>
                <a:gd name="T27" fmla="*/ 893 h 893"/>
                <a:gd name="T28" fmla="*/ 552 w 623"/>
                <a:gd name="T29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3" h="893">
                  <a:moveTo>
                    <a:pt x="552" y="893"/>
                  </a:moveTo>
                  <a:cubicBezTo>
                    <a:pt x="519" y="893"/>
                    <a:pt x="491" y="869"/>
                    <a:pt x="486" y="835"/>
                  </a:cubicBezTo>
                  <a:lnTo>
                    <a:pt x="428" y="386"/>
                  </a:lnTo>
                  <a:lnTo>
                    <a:pt x="148" y="194"/>
                  </a:lnTo>
                  <a:lnTo>
                    <a:pt x="135" y="528"/>
                  </a:lnTo>
                  <a:cubicBezTo>
                    <a:pt x="134" y="564"/>
                    <a:pt x="102" y="593"/>
                    <a:pt x="66" y="592"/>
                  </a:cubicBezTo>
                  <a:cubicBezTo>
                    <a:pt x="29" y="590"/>
                    <a:pt x="0" y="559"/>
                    <a:pt x="2" y="523"/>
                  </a:cubicBezTo>
                  <a:lnTo>
                    <a:pt x="20" y="68"/>
                  </a:lnTo>
                  <a:cubicBezTo>
                    <a:pt x="21" y="43"/>
                    <a:pt x="35" y="22"/>
                    <a:pt x="57" y="11"/>
                  </a:cubicBezTo>
                  <a:cubicBezTo>
                    <a:pt x="78" y="0"/>
                    <a:pt x="104" y="1"/>
                    <a:pt x="124" y="15"/>
                  </a:cubicBezTo>
                  <a:lnTo>
                    <a:pt x="528" y="293"/>
                  </a:lnTo>
                  <a:cubicBezTo>
                    <a:pt x="544" y="304"/>
                    <a:pt x="554" y="321"/>
                    <a:pt x="556" y="340"/>
                  </a:cubicBezTo>
                  <a:lnTo>
                    <a:pt x="619" y="818"/>
                  </a:lnTo>
                  <a:cubicBezTo>
                    <a:pt x="623" y="855"/>
                    <a:pt x="598" y="888"/>
                    <a:pt x="561" y="893"/>
                  </a:cubicBezTo>
                  <a:cubicBezTo>
                    <a:pt x="558" y="893"/>
                    <a:pt x="555" y="893"/>
                    <a:pt x="552" y="8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99">
              <a:extLst>
                <a:ext uri="{FF2B5EF4-FFF2-40B4-BE49-F238E27FC236}">
                  <a16:creationId xmlns:a16="http://schemas.microsoft.com/office/drawing/2014/main" id="{D4DC4B4D-92A7-3977-FB4B-5E5DCC18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6" y="2571751"/>
              <a:ext cx="90488" cy="58738"/>
            </a:xfrm>
            <a:custGeom>
              <a:avLst/>
              <a:gdLst>
                <a:gd name="T0" fmla="*/ 508 w 1005"/>
                <a:gd name="T1" fmla="*/ 661 h 661"/>
                <a:gd name="T2" fmla="*/ 469 w 1005"/>
                <a:gd name="T3" fmla="*/ 649 h 661"/>
                <a:gd name="T4" fmla="*/ 30 w 1005"/>
                <a:gd name="T5" fmla="*/ 330 h 661"/>
                <a:gd name="T6" fmla="*/ 2 w 1005"/>
                <a:gd name="T7" fmla="*/ 270 h 661"/>
                <a:gd name="T8" fmla="*/ 40 w 1005"/>
                <a:gd name="T9" fmla="*/ 216 h 661"/>
                <a:gd name="T10" fmla="*/ 453 w 1005"/>
                <a:gd name="T11" fmla="*/ 16 h 661"/>
                <a:gd name="T12" fmla="*/ 541 w 1005"/>
                <a:gd name="T13" fmla="*/ 47 h 661"/>
                <a:gd name="T14" fmla="*/ 510 w 1005"/>
                <a:gd name="T15" fmla="*/ 136 h 661"/>
                <a:gd name="T16" fmla="*/ 198 w 1005"/>
                <a:gd name="T17" fmla="*/ 288 h 661"/>
                <a:gd name="T18" fmla="*/ 518 w 1005"/>
                <a:gd name="T19" fmla="*/ 519 h 661"/>
                <a:gd name="T20" fmla="*/ 905 w 1005"/>
                <a:gd name="T21" fmla="*/ 366 h 661"/>
                <a:gd name="T22" fmla="*/ 992 w 1005"/>
                <a:gd name="T23" fmla="*/ 404 h 661"/>
                <a:gd name="T24" fmla="*/ 954 w 1005"/>
                <a:gd name="T25" fmla="*/ 491 h 661"/>
                <a:gd name="T26" fmla="*/ 533 w 1005"/>
                <a:gd name="T27" fmla="*/ 657 h 661"/>
                <a:gd name="T28" fmla="*/ 508 w 1005"/>
                <a:gd name="T2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661">
                  <a:moveTo>
                    <a:pt x="508" y="661"/>
                  </a:moveTo>
                  <a:cubicBezTo>
                    <a:pt x="495" y="661"/>
                    <a:pt x="481" y="657"/>
                    <a:pt x="469" y="649"/>
                  </a:cubicBezTo>
                  <a:lnTo>
                    <a:pt x="30" y="330"/>
                  </a:lnTo>
                  <a:cubicBezTo>
                    <a:pt x="11" y="316"/>
                    <a:pt x="0" y="294"/>
                    <a:pt x="2" y="270"/>
                  </a:cubicBezTo>
                  <a:cubicBezTo>
                    <a:pt x="4" y="247"/>
                    <a:pt x="19" y="226"/>
                    <a:pt x="40" y="216"/>
                  </a:cubicBezTo>
                  <a:lnTo>
                    <a:pt x="453" y="16"/>
                  </a:lnTo>
                  <a:cubicBezTo>
                    <a:pt x="486" y="0"/>
                    <a:pt x="525" y="14"/>
                    <a:pt x="541" y="47"/>
                  </a:cubicBezTo>
                  <a:cubicBezTo>
                    <a:pt x="558" y="80"/>
                    <a:pt x="544" y="120"/>
                    <a:pt x="510" y="136"/>
                  </a:cubicBezTo>
                  <a:lnTo>
                    <a:pt x="198" y="288"/>
                  </a:lnTo>
                  <a:lnTo>
                    <a:pt x="518" y="519"/>
                  </a:lnTo>
                  <a:lnTo>
                    <a:pt x="905" y="366"/>
                  </a:lnTo>
                  <a:cubicBezTo>
                    <a:pt x="940" y="353"/>
                    <a:pt x="979" y="370"/>
                    <a:pt x="992" y="404"/>
                  </a:cubicBezTo>
                  <a:cubicBezTo>
                    <a:pt x="1005" y="438"/>
                    <a:pt x="989" y="477"/>
                    <a:pt x="954" y="491"/>
                  </a:cubicBezTo>
                  <a:lnTo>
                    <a:pt x="533" y="657"/>
                  </a:lnTo>
                  <a:cubicBezTo>
                    <a:pt x="525" y="660"/>
                    <a:pt x="517" y="661"/>
                    <a:pt x="508" y="6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800">
              <a:extLst>
                <a:ext uri="{FF2B5EF4-FFF2-40B4-BE49-F238E27FC236}">
                  <a16:creationId xmlns:a16="http://schemas.microsoft.com/office/drawing/2014/main" id="{52409C4E-E953-F6DC-38B1-53A88A7D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9" y="2622551"/>
              <a:ext cx="14288" cy="19050"/>
            </a:xfrm>
            <a:custGeom>
              <a:avLst/>
              <a:gdLst>
                <a:gd name="T0" fmla="*/ 72 w 160"/>
                <a:gd name="T1" fmla="*/ 208 h 208"/>
                <a:gd name="T2" fmla="*/ 59 w 160"/>
                <a:gd name="T3" fmla="*/ 206 h 208"/>
                <a:gd name="T4" fmla="*/ 7 w 160"/>
                <a:gd name="T5" fmla="*/ 128 h 208"/>
                <a:gd name="T6" fmla="*/ 22 w 160"/>
                <a:gd name="T7" fmla="*/ 58 h 208"/>
                <a:gd name="T8" fmla="*/ 102 w 160"/>
                <a:gd name="T9" fmla="*/ 8 h 208"/>
                <a:gd name="T10" fmla="*/ 152 w 160"/>
                <a:gd name="T11" fmla="*/ 88 h 208"/>
                <a:gd name="T12" fmla="*/ 137 w 160"/>
                <a:gd name="T13" fmla="*/ 154 h 208"/>
                <a:gd name="T14" fmla="*/ 72 w 160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208">
                  <a:moveTo>
                    <a:pt x="72" y="208"/>
                  </a:moveTo>
                  <a:cubicBezTo>
                    <a:pt x="68" y="208"/>
                    <a:pt x="63" y="207"/>
                    <a:pt x="59" y="206"/>
                  </a:cubicBezTo>
                  <a:cubicBezTo>
                    <a:pt x="23" y="199"/>
                    <a:pt x="0" y="164"/>
                    <a:pt x="7" y="128"/>
                  </a:cubicBezTo>
                  <a:cubicBezTo>
                    <a:pt x="11" y="105"/>
                    <a:pt x="16" y="81"/>
                    <a:pt x="22" y="58"/>
                  </a:cubicBezTo>
                  <a:cubicBezTo>
                    <a:pt x="30" y="22"/>
                    <a:pt x="66" y="0"/>
                    <a:pt x="102" y="8"/>
                  </a:cubicBezTo>
                  <a:cubicBezTo>
                    <a:pt x="137" y="16"/>
                    <a:pt x="160" y="52"/>
                    <a:pt x="152" y="88"/>
                  </a:cubicBezTo>
                  <a:cubicBezTo>
                    <a:pt x="146" y="110"/>
                    <a:pt x="142" y="132"/>
                    <a:pt x="137" y="154"/>
                  </a:cubicBezTo>
                  <a:cubicBezTo>
                    <a:pt x="131" y="185"/>
                    <a:pt x="103" y="208"/>
                    <a:pt x="72" y="2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801">
              <a:extLst>
                <a:ext uri="{FF2B5EF4-FFF2-40B4-BE49-F238E27FC236}">
                  <a16:creationId xmlns:a16="http://schemas.microsoft.com/office/drawing/2014/main" id="{7F826AE5-D54A-D6AA-1A5B-14707A1EB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464" y="2493963"/>
              <a:ext cx="349250" cy="349250"/>
            </a:xfrm>
            <a:custGeom>
              <a:avLst/>
              <a:gdLst>
                <a:gd name="T0" fmla="*/ 1946 w 3891"/>
                <a:gd name="T1" fmla="*/ 3892 h 3892"/>
                <a:gd name="T2" fmla="*/ 0 w 3891"/>
                <a:gd name="T3" fmla="*/ 1946 h 3892"/>
                <a:gd name="T4" fmla="*/ 2 w 3891"/>
                <a:gd name="T5" fmla="*/ 1854 h 3892"/>
                <a:gd name="T6" fmla="*/ 72 w 3891"/>
                <a:gd name="T7" fmla="*/ 1791 h 3892"/>
                <a:gd name="T8" fmla="*/ 135 w 3891"/>
                <a:gd name="T9" fmla="*/ 1860 h 3892"/>
                <a:gd name="T10" fmla="*/ 133 w 3891"/>
                <a:gd name="T11" fmla="*/ 1946 h 3892"/>
                <a:gd name="T12" fmla="*/ 1946 w 3891"/>
                <a:gd name="T13" fmla="*/ 3758 h 3892"/>
                <a:gd name="T14" fmla="*/ 3758 w 3891"/>
                <a:gd name="T15" fmla="*/ 1946 h 3892"/>
                <a:gd name="T16" fmla="*/ 1946 w 3891"/>
                <a:gd name="T17" fmla="*/ 133 h 3892"/>
                <a:gd name="T18" fmla="*/ 1182 w 3891"/>
                <a:gd name="T19" fmla="*/ 302 h 3892"/>
                <a:gd name="T20" fmla="*/ 1094 w 3891"/>
                <a:gd name="T21" fmla="*/ 269 h 3892"/>
                <a:gd name="T22" fmla="*/ 1126 w 3891"/>
                <a:gd name="T23" fmla="*/ 181 h 3892"/>
                <a:gd name="T24" fmla="*/ 1946 w 3891"/>
                <a:gd name="T25" fmla="*/ 0 h 3892"/>
                <a:gd name="T26" fmla="*/ 3891 w 3891"/>
                <a:gd name="T27" fmla="*/ 1946 h 3892"/>
                <a:gd name="T28" fmla="*/ 1946 w 3891"/>
                <a:gd name="T29" fmla="*/ 3892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91" h="3892">
                  <a:moveTo>
                    <a:pt x="1946" y="3892"/>
                  </a:moveTo>
                  <a:cubicBezTo>
                    <a:pt x="873" y="3892"/>
                    <a:pt x="0" y="3019"/>
                    <a:pt x="0" y="1946"/>
                  </a:cubicBezTo>
                  <a:cubicBezTo>
                    <a:pt x="0" y="1916"/>
                    <a:pt x="1" y="1885"/>
                    <a:pt x="2" y="1854"/>
                  </a:cubicBezTo>
                  <a:cubicBezTo>
                    <a:pt x="4" y="1817"/>
                    <a:pt x="35" y="1789"/>
                    <a:pt x="72" y="1791"/>
                  </a:cubicBezTo>
                  <a:cubicBezTo>
                    <a:pt x="108" y="1792"/>
                    <a:pt x="137" y="1824"/>
                    <a:pt x="135" y="1860"/>
                  </a:cubicBezTo>
                  <a:cubicBezTo>
                    <a:pt x="134" y="1889"/>
                    <a:pt x="133" y="1918"/>
                    <a:pt x="133" y="1946"/>
                  </a:cubicBezTo>
                  <a:cubicBezTo>
                    <a:pt x="133" y="2945"/>
                    <a:pt x="946" y="3758"/>
                    <a:pt x="1946" y="3758"/>
                  </a:cubicBezTo>
                  <a:cubicBezTo>
                    <a:pt x="2945" y="3758"/>
                    <a:pt x="3758" y="2945"/>
                    <a:pt x="3758" y="1946"/>
                  </a:cubicBezTo>
                  <a:cubicBezTo>
                    <a:pt x="3758" y="947"/>
                    <a:pt x="2945" y="133"/>
                    <a:pt x="1946" y="133"/>
                  </a:cubicBezTo>
                  <a:cubicBezTo>
                    <a:pt x="1679" y="133"/>
                    <a:pt x="1422" y="190"/>
                    <a:pt x="1182" y="302"/>
                  </a:cubicBezTo>
                  <a:cubicBezTo>
                    <a:pt x="1149" y="317"/>
                    <a:pt x="1109" y="302"/>
                    <a:pt x="1094" y="269"/>
                  </a:cubicBezTo>
                  <a:cubicBezTo>
                    <a:pt x="1078" y="236"/>
                    <a:pt x="1093" y="196"/>
                    <a:pt x="1126" y="181"/>
                  </a:cubicBezTo>
                  <a:cubicBezTo>
                    <a:pt x="1384" y="61"/>
                    <a:pt x="1659" y="0"/>
                    <a:pt x="1946" y="0"/>
                  </a:cubicBezTo>
                  <a:cubicBezTo>
                    <a:pt x="3019" y="0"/>
                    <a:pt x="3891" y="873"/>
                    <a:pt x="3891" y="1946"/>
                  </a:cubicBezTo>
                  <a:cubicBezTo>
                    <a:pt x="3891" y="3019"/>
                    <a:pt x="3019" y="3892"/>
                    <a:pt x="1946" y="38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802">
              <a:extLst>
                <a:ext uri="{FF2B5EF4-FFF2-40B4-BE49-F238E27FC236}">
                  <a16:creationId xmlns:a16="http://schemas.microsoft.com/office/drawing/2014/main" id="{0ACC25F0-A5EC-EFF4-6D2A-4D93D9FE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4" y="2519363"/>
              <a:ext cx="19050" cy="17463"/>
            </a:xfrm>
            <a:custGeom>
              <a:avLst/>
              <a:gdLst>
                <a:gd name="T0" fmla="*/ 76 w 205"/>
                <a:gd name="T1" fmla="*/ 179 h 179"/>
                <a:gd name="T2" fmla="*/ 21 w 205"/>
                <a:gd name="T3" fmla="*/ 151 h 179"/>
                <a:gd name="T4" fmla="*/ 37 w 205"/>
                <a:gd name="T5" fmla="*/ 58 h 179"/>
                <a:gd name="T6" fmla="*/ 92 w 205"/>
                <a:gd name="T7" fmla="*/ 20 h 179"/>
                <a:gd name="T8" fmla="*/ 184 w 205"/>
                <a:gd name="T9" fmla="*/ 40 h 179"/>
                <a:gd name="T10" fmla="*/ 165 w 205"/>
                <a:gd name="T11" fmla="*/ 132 h 179"/>
                <a:gd name="T12" fmla="*/ 115 w 205"/>
                <a:gd name="T13" fmla="*/ 167 h 179"/>
                <a:gd name="T14" fmla="*/ 76 w 205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179">
                  <a:moveTo>
                    <a:pt x="76" y="179"/>
                  </a:moveTo>
                  <a:cubicBezTo>
                    <a:pt x="55" y="179"/>
                    <a:pt x="35" y="169"/>
                    <a:pt x="21" y="151"/>
                  </a:cubicBezTo>
                  <a:cubicBezTo>
                    <a:pt x="0" y="120"/>
                    <a:pt x="8" y="79"/>
                    <a:pt x="37" y="58"/>
                  </a:cubicBezTo>
                  <a:cubicBezTo>
                    <a:pt x="56" y="44"/>
                    <a:pt x="74" y="32"/>
                    <a:pt x="92" y="20"/>
                  </a:cubicBezTo>
                  <a:cubicBezTo>
                    <a:pt x="123" y="0"/>
                    <a:pt x="164" y="9"/>
                    <a:pt x="184" y="40"/>
                  </a:cubicBezTo>
                  <a:cubicBezTo>
                    <a:pt x="205" y="70"/>
                    <a:pt x="196" y="112"/>
                    <a:pt x="165" y="132"/>
                  </a:cubicBezTo>
                  <a:cubicBezTo>
                    <a:pt x="148" y="143"/>
                    <a:pt x="131" y="155"/>
                    <a:pt x="115" y="167"/>
                  </a:cubicBezTo>
                  <a:cubicBezTo>
                    <a:pt x="103" y="175"/>
                    <a:pt x="89" y="179"/>
                    <a:pt x="76" y="1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Competências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228601" y="1196752"/>
            <a:ext cx="5423519" cy="421019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Identificar e selecionar os requisitos que o software deve atender.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Especificar o sistema de informação a ser construído, detalhando sua arquitetura e funcionalidades por meio de uma linguagem de modelagem de sistemas (UML).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Planejar, acompanhar e monitorar o desenvolvimento de software e gerenciar os produtos de software gerados.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Todo o processo será conduzido de forma ágil, permitindo, dessa forma, alterações no projeto durante sua produção e sem causar grandes impactos e riscos ao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F075C-6AC0-8FFD-1690-35599205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7572"/>
          <a:stretch/>
        </p:blipFill>
        <p:spPr>
          <a:xfrm>
            <a:off x="5508104" y="2204864"/>
            <a:ext cx="3528393" cy="2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620688"/>
            <a:ext cx="5454412" cy="587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8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endParaRPr lang="en-US" sz="28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Modelagem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aplicando</a:t>
            </a:r>
            <a:r>
              <a:rPr lang="en-US" sz="1600" dirty="0">
                <a:latin typeface="Gotham HTF Light"/>
                <a:cs typeface="Gotham HTF Light"/>
              </a:rPr>
              <a:t> UML;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Ciclos</a:t>
            </a:r>
            <a:r>
              <a:rPr lang="en-US" sz="1600" dirty="0">
                <a:latin typeface="Gotham HTF Light"/>
                <a:cs typeface="Gotham HTF Light"/>
              </a:rPr>
              <a:t> de Vida de Software;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Casos de </a:t>
            </a:r>
            <a:r>
              <a:rPr lang="en-US" sz="1600" dirty="0" err="1">
                <a:latin typeface="Gotham HTF Light"/>
                <a:cs typeface="Gotham HTF Light"/>
              </a:rPr>
              <a:t>Uso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Atividades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Sequência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Comunicação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Componentes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implantação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Negócios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Digitais</a:t>
            </a:r>
            <a:r>
              <a:rPr lang="en-US" sz="1600" dirty="0">
                <a:latin typeface="Gotham HTF Light"/>
                <a:cs typeface="Gotham HTF Light"/>
              </a:rPr>
              <a:t> e e-commerce;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Empreendedorismo</a:t>
            </a:r>
            <a:r>
              <a:rPr lang="en-US" sz="1600" dirty="0">
                <a:latin typeface="Gotham HTF Light"/>
                <a:cs typeface="Gotham HTF Light"/>
              </a:rPr>
              <a:t> Digital;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Precificação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de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Retorno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Investimento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em</a:t>
            </a:r>
            <a:r>
              <a:rPr lang="en-US" sz="1600" dirty="0">
                <a:latin typeface="Gotham HTF Light"/>
                <a:cs typeface="Gotham HTF Light"/>
              </a:rPr>
              <a:t>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Gestão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(SLA);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Plano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</TotalTime>
  <Words>1425</Words>
  <Application>Microsoft Office PowerPoint</Application>
  <PresentationFormat>Apresentação na tela (4:3)</PresentationFormat>
  <Paragraphs>262</Paragraphs>
  <Slides>17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415</cp:revision>
  <dcterms:created xsi:type="dcterms:W3CDTF">2018-08-18T04:32:45Z</dcterms:created>
  <dcterms:modified xsi:type="dcterms:W3CDTF">2023-09-27T10:43:17Z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