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64" r:id="rId6"/>
    <p:sldMasterId id="2147483739" r:id="rId7"/>
  </p:sldMasterIdLst>
  <p:notesMasterIdLst>
    <p:notesMasterId r:id="rId35"/>
  </p:notesMasterIdLst>
  <p:sldIdLst>
    <p:sldId id="321" r:id="rId8"/>
    <p:sldId id="355" r:id="rId9"/>
    <p:sldId id="423" r:id="rId10"/>
    <p:sldId id="477" r:id="rId11"/>
    <p:sldId id="476" r:id="rId12"/>
    <p:sldId id="454" r:id="rId13"/>
    <p:sldId id="455" r:id="rId14"/>
    <p:sldId id="456" r:id="rId15"/>
    <p:sldId id="457" r:id="rId16"/>
    <p:sldId id="478" r:id="rId17"/>
    <p:sldId id="475" r:id="rId18"/>
    <p:sldId id="443" r:id="rId19"/>
    <p:sldId id="428" r:id="rId20"/>
    <p:sldId id="466" r:id="rId21"/>
    <p:sldId id="444" r:id="rId22"/>
    <p:sldId id="445" r:id="rId23"/>
    <p:sldId id="449" r:id="rId24"/>
    <p:sldId id="447" r:id="rId25"/>
    <p:sldId id="446" r:id="rId26"/>
    <p:sldId id="448" r:id="rId27"/>
    <p:sldId id="450" r:id="rId28"/>
    <p:sldId id="468" r:id="rId29"/>
    <p:sldId id="470" r:id="rId30"/>
    <p:sldId id="472" r:id="rId31"/>
    <p:sldId id="473" r:id="rId32"/>
    <p:sldId id="471" r:id="rId33"/>
    <p:sldId id="474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78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4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28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5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8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9" y="44627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05/09/2023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05/09/2023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05/09/2023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05/09/2023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1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1" y="44626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81766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923287"/>
      </p:ext>
    </p:extLst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ads Escuro MBA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1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7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3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05/09/2023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05/09/2023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05/09/2023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3" r:id="rId13"/>
    <p:sldLayoutId id="214748375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25" y="1999290"/>
            <a:ext cx="3604019" cy="10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84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147" y="419859"/>
            <a:ext cx="45719" cy="51574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578006" y="354565"/>
            <a:ext cx="54168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333333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Hemisférios  do </a:t>
            </a:r>
            <a:r>
              <a:rPr lang="pt-BR" sz="3600" b="1" dirty="0" err="1">
                <a:solidFill>
                  <a:srgbClr val="333333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Canvas</a:t>
            </a:r>
            <a:endParaRPr lang="pt-BR" sz="36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182" y="4103235"/>
            <a:ext cx="4061497" cy="251083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947" y="1265488"/>
            <a:ext cx="5462130" cy="257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06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147" y="419859"/>
            <a:ext cx="45719" cy="51574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578006" y="354565"/>
            <a:ext cx="43481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333333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A trilha do </a:t>
            </a:r>
            <a:r>
              <a:rPr lang="pt-BR" sz="3600" b="1" dirty="0" err="1">
                <a:solidFill>
                  <a:srgbClr val="333333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Canvas</a:t>
            </a:r>
            <a:endParaRPr lang="pt-BR" sz="3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12" y="1753985"/>
            <a:ext cx="7696973" cy="4081549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4583651" y="6664482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700" dirty="0"/>
              <a:t>https://analistamodelosdenegocios.com.br/canvas-como-fazer/</a:t>
            </a:r>
          </a:p>
        </p:txBody>
      </p:sp>
    </p:spTree>
    <p:extLst>
      <p:ext uri="{BB962C8B-B14F-4D97-AF65-F5344CB8AC3E}">
        <p14:creationId xmlns:p14="http://schemas.microsoft.com/office/powerpoint/2010/main" val="270732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147" y="335849"/>
            <a:ext cx="45719" cy="5610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78007" y="335849"/>
            <a:ext cx="3660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Estrutura do </a:t>
            </a:r>
            <a:r>
              <a:rPr lang="pt-BR" sz="3200" b="1" dirty="0" err="1"/>
              <a:t>Canvas</a:t>
            </a:r>
            <a:r>
              <a:rPr lang="pt-BR" sz="3200" b="1" dirty="0"/>
              <a:t> </a:t>
            </a:r>
            <a:endParaRPr lang="pt-BR" sz="1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FF3B8E-A197-4AC8-AB65-36167EF8B3B9}"/>
              </a:ext>
            </a:extLst>
          </p:cNvPr>
          <p:cNvGrpSpPr/>
          <p:nvPr/>
        </p:nvGrpSpPr>
        <p:grpSpPr>
          <a:xfrm>
            <a:off x="6503737" y="3974104"/>
            <a:ext cx="2322387" cy="1914197"/>
            <a:chOff x="5217240" y="4782927"/>
            <a:chExt cx="2322387" cy="1914197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7240" y="4782927"/>
              <a:ext cx="2322387" cy="1914197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7129060" y="51567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1</a:t>
              </a:r>
            </a:p>
          </p:txBody>
        </p:sp>
      </p:grpSp>
      <p:sp>
        <p:nvSpPr>
          <p:cNvPr id="4" name="Retângulo 3"/>
          <p:cNvSpPr/>
          <p:nvPr/>
        </p:nvSpPr>
        <p:spPr>
          <a:xfrm>
            <a:off x="709684" y="1443841"/>
            <a:ext cx="788840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800" b="1" dirty="0">
                <a:solidFill>
                  <a:srgbClr val="FFC000"/>
                </a:solidFill>
                <a:latin typeface="inherit"/>
              </a:rPr>
              <a:t>1. Segmento de Clientes</a:t>
            </a:r>
          </a:p>
          <a:p>
            <a:pPr fontAlgn="base"/>
            <a:endParaRPr lang="pt-BR" b="1" dirty="0">
              <a:solidFill>
                <a:srgbClr val="515151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pt-BR" sz="2400" b="1" dirty="0">
                <a:solidFill>
                  <a:srgbClr val="515151"/>
                </a:solidFill>
                <a:latin typeface="inherit"/>
              </a:rPr>
              <a:t>Pergunte-se:</a:t>
            </a:r>
            <a:r>
              <a:rPr lang="pt-BR" dirty="0">
                <a:solidFill>
                  <a:srgbClr val="515151"/>
                </a:solidFill>
                <a:latin typeface="Segoe ui" panose="020B0502040204020203" pitchFamily="34" charset="0"/>
              </a:rPr>
              <a:t> </a:t>
            </a:r>
          </a:p>
          <a:p>
            <a:pPr fontAlgn="base"/>
            <a:endParaRPr lang="pt-BR" dirty="0">
              <a:solidFill>
                <a:srgbClr val="515151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pt-BR" sz="2000" dirty="0">
                <a:latin typeface="Segoe ui" panose="020B0502040204020203" pitchFamily="34" charset="0"/>
              </a:rPr>
              <a:t>Para quem estamos criando valor? </a:t>
            </a:r>
          </a:p>
          <a:p>
            <a:pPr fontAlgn="base"/>
            <a:r>
              <a:rPr lang="pt-BR" sz="2000" dirty="0">
                <a:latin typeface="Segoe ui" panose="020B0502040204020203" pitchFamily="34" charset="0"/>
              </a:rPr>
              <a:t>Quem são nossos consumidores mais importantes?</a:t>
            </a:r>
          </a:p>
          <a:p>
            <a:pPr fontAlgn="base"/>
            <a:endParaRPr lang="pt-BR" dirty="0">
              <a:latin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806417-E983-4B4D-97DA-AAFA1CA04B19}"/>
              </a:ext>
            </a:extLst>
          </p:cNvPr>
          <p:cNvSpPr/>
          <p:nvPr/>
        </p:nvSpPr>
        <p:spPr>
          <a:xfrm>
            <a:off x="709684" y="3680801"/>
            <a:ext cx="54262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>
                <a:latin typeface="Segoe ui" panose="020B0502040204020203" pitchFamily="34" charset="0"/>
              </a:rPr>
              <a:t>Esse componente define grupos de pessoas/organizações que a empresa tem como público-alvo. Como esses grupos são distintos, suas necessidades também são. </a:t>
            </a:r>
          </a:p>
          <a:p>
            <a:pPr algn="just" fontAlgn="base"/>
            <a:r>
              <a:rPr lang="pt-BR" dirty="0">
                <a:latin typeface="Segoe ui" panose="020B0502040204020203" pitchFamily="34" charset="0"/>
              </a:rPr>
              <a:t>Segmentando eles, fica mais fácil desenvolver ações para atender cada um da melhor maneira. </a:t>
            </a:r>
          </a:p>
          <a:p>
            <a:pPr algn="just" fontAlgn="base"/>
            <a:endParaRPr lang="pt-BR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920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147" y="335849"/>
            <a:ext cx="45719" cy="5610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78007" y="335849"/>
            <a:ext cx="3660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Estrutura do </a:t>
            </a:r>
            <a:r>
              <a:rPr lang="pt-BR" sz="3200" b="1" dirty="0" err="1"/>
              <a:t>Canvas</a:t>
            </a:r>
            <a:r>
              <a:rPr lang="pt-BR" sz="3200" b="1" dirty="0"/>
              <a:t> </a:t>
            </a:r>
            <a:endParaRPr lang="pt-BR" sz="100" b="1" dirty="0"/>
          </a:p>
        </p:txBody>
      </p:sp>
      <p:sp>
        <p:nvSpPr>
          <p:cNvPr id="2" name="Retângulo 1"/>
          <p:cNvSpPr/>
          <p:nvPr/>
        </p:nvSpPr>
        <p:spPr>
          <a:xfrm>
            <a:off x="375312" y="1305342"/>
            <a:ext cx="8570567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800" b="1" dirty="0">
                <a:latin typeface="inherit"/>
              </a:rPr>
              <a:t>2- Proposta de Valor</a:t>
            </a:r>
          </a:p>
          <a:p>
            <a:pPr fontAlgn="base"/>
            <a:endParaRPr lang="pt-BR" b="1" dirty="0">
              <a:latin typeface="Segoe ui" panose="020B0502040204020203" pitchFamily="34" charset="0"/>
            </a:endParaRPr>
          </a:p>
          <a:p>
            <a:pPr fontAlgn="base"/>
            <a:r>
              <a:rPr lang="pt-BR" b="1" dirty="0">
                <a:latin typeface="inherit"/>
              </a:rPr>
              <a:t>Pergunte-se:</a:t>
            </a:r>
          </a:p>
          <a:p>
            <a:pPr fontAlgn="base"/>
            <a:r>
              <a:rPr lang="pt-BR" dirty="0">
                <a:latin typeface="inherit"/>
              </a:rPr>
              <a:t>Q</a:t>
            </a:r>
            <a:r>
              <a:rPr lang="pt-BR" dirty="0">
                <a:latin typeface="Segoe ui" panose="020B0502040204020203" pitchFamily="34" charset="0"/>
              </a:rPr>
              <a:t>ue valor entregamos aos clientes? 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Qual problema estamos ajudando a resolver? 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Que necessidades estamos satisfazendo? 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Que conjunto de produtos e serviços estamos oferecendo para cada segmento de clientes?</a:t>
            </a:r>
          </a:p>
          <a:p>
            <a:pPr fontAlgn="base"/>
            <a:endParaRPr lang="pt-BR" dirty="0">
              <a:latin typeface="Segoe ui" panose="020B0502040204020203" pitchFamily="34" charset="0"/>
            </a:endParaRP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Esse componente é relativo ao porque dos clientes escolherem sua empresa.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C0839B-40C9-400D-8D4F-70A306481B5D}"/>
              </a:ext>
            </a:extLst>
          </p:cNvPr>
          <p:cNvGrpSpPr/>
          <p:nvPr/>
        </p:nvGrpSpPr>
        <p:grpSpPr>
          <a:xfrm>
            <a:off x="5731590" y="4431913"/>
            <a:ext cx="2322387" cy="1914197"/>
            <a:chOff x="5217240" y="4782927"/>
            <a:chExt cx="2322387" cy="1914197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7240" y="4782927"/>
              <a:ext cx="2322387" cy="1914197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6378433" y="48530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2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BC1B08A-9925-4EA5-A2CB-6CDB929505FF}"/>
              </a:ext>
            </a:extLst>
          </p:cNvPr>
          <p:cNvSpPr/>
          <p:nvPr/>
        </p:nvSpPr>
        <p:spPr>
          <a:xfrm>
            <a:off x="600866" y="453311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/>
            <a:r>
              <a:rPr lang="pt-BR" dirty="0">
                <a:solidFill>
                  <a:srgbClr val="FF0000"/>
                </a:solidFill>
                <a:latin typeface="Segoe ui" panose="020B0502040204020203" pitchFamily="34" charset="0"/>
              </a:rPr>
              <a:t>A proposta de valor deve resolver um problema ou satisfazer alguma necessidade do cliente (de acordo com sua segmentação). Dessa forma, aumentar o desempenho dos produtos/serviços é uma forma de criar e agregar valor.</a:t>
            </a:r>
          </a:p>
        </p:txBody>
      </p:sp>
    </p:spTree>
    <p:extLst>
      <p:ext uri="{BB962C8B-B14F-4D97-AF65-F5344CB8AC3E}">
        <p14:creationId xmlns:p14="http://schemas.microsoft.com/office/powerpoint/2010/main" val="86301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147" y="419859"/>
            <a:ext cx="45719" cy="51574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543" y="1951946"/>
            <a:ext cx="5495089" cy="3835907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40055" y="385343"/>
            <a:ext cx="52809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Exemplo de Proposta de Valor</a:t>
            </a:r>
            <a:endParaRPr lang="pt-BR" sz="100" b="1" dirty="0"/>
          </a:p>
        </p:txBody>
      </p:sp>
    </p:spTree>
    <p:extLst>
      <p:ext uri="{BB962C8B-B14F-4D97-AF65-F5344CB8AC3E}">
        <p14:creationId xmlns:p14="http://schemas.microsoft.com/office/powerpoint/2010/main" val="428278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288121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147" y="335849"/>
            <a:ext cx="45719" cy="5610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78007" y="335849"/>
            <a:ext cx="3660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Estrutura do </a:t>
            </a:r>
            <a:r>
              <a:rPr lang="pt-BR" sz="3200" b="1" dirty="0" err="1"/>
              <a:t>Canvas</a:t>
            </a:r>
            <a:r>
              <a:rPr lang="pt-BR" sz="3200" b="1" dirty="0"/>
              <a:t> </a:t>
            </a:r>
            <a:endParaRPr lang="pt-BR" sz="1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E14312-9940-45BB-892E-25BD060F5C13}"/>
              </a:ext>
            </a:extLst>
          </p:cNvPr>
          <p:cNvGrpSpPr/>
          <p:nvPr/>
        </p:nvGrpSpPr>
        <p:grpSpPr>
          <a:xfrm>
            <a:off x="6555624" y="3766087"/>
            <a:ext cx="2322387" cy="1914197"/>
            <a:chOff x="6418960" y="4226820"/>
            <a:chExt cx="2322387" cy="1914197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8960" y="4226820"/>
              <a:ext cx="2322387" cy="1914197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7829017" y="50504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3</a:t>
              </a:r>
            </a:p>
          </p:txBody>
        </p:sp>
      </p:grpSp>
      <p:sp>
        <p:nvSpPr>
          <p:cNvPr id="2" name="Retângulo 1"/>
          <p:cNvSpPr/>
          <p:nvPr/>
        </p:nvSpPr>
        <p:spPr>
          <a:xfrm>
            <a:off x="422115" y="1160702"/>
            <a:ext cx="794387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 startAt="3"/>
            </a:pPr>
            <a:r>
              <a:rPr lang="pt-BR" sz="2800" b="1" dirty="0">
                <a:solidFill>
                  <a:srgbClr val="FF0000"/>
                </a:solidFill>
                <a:latin typeface="inherit"/>
              </a:rPr>
              <a:t>Canais</a:t>
            </a:r>
          </a:p>
          <a:p>
            <a:pPr fontAlgn="base">
              <a:buFont typeface="+mj-lt"/>
              <a:buAutoNum type="arabicPeriod" startAt="3"/>
            </a:pPr>
            <a:endParaRPr lang="pt-BR" b="1" dirty="0">
              <a:solidFill>
                <a:srgbClr val="515151"/>
              </a:solidFill>
              <a:latin typeface="Segoe ui" panose="020B0502040204020203" pitchFamily="34" charset="0"/>
            </a:endParaRPr>
          </a:p>
          <a:p>
            <a:pPr algn="just" fontAlgn="base"/>
            <a:r>
              <a:rPr lang="pt-BR" sz="1600" b="1" dirty="0">
                <a:solidFill>
                  <a:srgbClr val="515151"/>
                </a:solidFill>
                <a:latin typeface="inherit"/>
              </a:rPr>
              <a:t>Pergunte-se:</a:t>
            </a:r>
            <a:r>
              <a:rPr lang="pt-BR" sz="1600" dirty="0">
                <a:solidFill>
                  <a:srgbClr val="515151"/>
                </a:solidFill>
                <a:latin typeface="Segoe ui" panose="020B0502040204020203" pitchFamily="34" charset="0"/>
              </a:rPr>
              <a:t> </a:t>
            </a:r>
          </a:p>
          <a:p>
            <a:pPr algn="just" fontAlgn="base"/>
            <a:endParaRPr lang="pt-BR" sz="1600" dirty="0">
              <a:solidFill>
                <a:srgbClr val="515151"/>
              </a:solidFill>
              <a:latin typeface="Segoe ui" panose="020B0502040204020203" pitchFamily="34" charset="0"/>
            </a:endParaRPr>
          </a:p>
          <a:p>
            <a:pPr algn="just" fontAlgn="base"/>
            <a:r>
              <a:rPr lang="pt-BR" sz="1600" dirty="0">
                <a:solidFill>
                  <a:srgbClr val="515151"/>
                </a:solidFill>
                <a:latin typeface="Segoe ui" panose="020B0502040204020203" pitchFamily="34" charset="0"/>
              </a:rPr>
              <a:t>P</a:t>
            </a:r>
            <a:r>
              <a:rPr lang="pt-BR" sz="1600" dirty="0">
                <a:latin typeface="Segoe ui" panose="020B0502040204020203" pitchFamily="34" charset="0"/>
              </a:rPr>
              <a:t>or meio de quais canais nossos segmentos de clientes querem ser contatados? </a:t>
            </a:r>
          </a:p>
          <a:p>
            <a:pPr algn="just" fontAlgn="base"/>
            <a:r>
              <a:rPr lang="pt-BR" sz="1600" dirty="0">
                <a:latin typeface="Segoe ui" panose="020B0502040204020203" pitchFamily="34" charset="0"/>
              </a:rPr>
              <a:t>Como os alcançamos agora? </a:t>
            </a:r>
          </a:p>
          <a:p>
            <a:pPr algn="just" fontAlgn="base"/>
            <a:r>
              <a:rPr lang="pt-BR" sz="1600" dirty="0">
                <a:latin typeface="Segoe ui" panose="020B0502040204020203" pitchFamily="34" charset="0"/>
              </a:rPr>
              <a:t>Como nossos canais se integram? </a:t>
            </a:r>
          </a:p>
          <a:p>
            <a:pPr algn="just" fontAlgn="base"/>
            <a:r>
              <a:rPr lang="pt-BR" sz="1600" dirty="0">
                <a:latin typeface="Segoe ui" panose="020B0502040204020203" pitchFamily="34" charset="0"/>
              </a:rPr>
              <a:t>Qual funciona melhor? </a:t>
            </a:r>
          </a:p>
          <a:p>
            <a:pPr algn="just" fontAlgn="base"/>
            <a:r>
              <a:rPr lang="pt-BR" sz="1600" dirty="0">
                <a:latin typeface="Segoe ui" panose="020B0502040204020203" pitchFamily="34" charset="0"/>
              </a:rPr>
              <a:t>Quais apresentam melhor custo-benefício? </a:t>
            </a:r>
          </a:p>
          <a:p>
            <a:pPr algn="just" fontAlgn="base"/>
            <a:r>
              <a:rPr lang="pt-BR" sz="1600" dirty="0">
                <a:latin typeface="Segoe ui" panose="020B0502040204020203" pitchFamily="34" charset="0"/>
              </a:rPr>
              <a:t>Como estão integrados à rotina dos clientes?</a:t>
            </a:r>
            <a:endParaRPr lang="pt-BR" sz="1600" b="0" i="0" u="none" strike="noStrike" dirty="0">
              <a:solidFill>
                <a:srgbClr val="515151"/>
              </a:solidFill>
              <a:effectLst/>
              <a:latin typeface="inheri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934269" y="6657945"/>
            <a:ext cx="620973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https://www.siteware.com.br/metodologias/modelo-canvas/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AA95B4-8C63-4F7D-854C-2127DEFC483F}"/>
              </a:ext>
            </a:extLst>
          </p:cNvPr>
          <p:cNvSpPr/>
          <p:nvPr/>
        </p:nvSpPr>
        <p:spPr>
          <a:xfrm>
            <a:off x="291054" y="4092557"/>
            <a:ext cx="62645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1400" dirty="0">
                <a:latin typeface="Segoe ui" panose="020B0502040204020203" pitchFamily="34" charset="0"/>
              </a:rPr>
              <a:t>Os canais se referem a forma que sua empresa se comunica com os clientes, desde o momento da aquisição do produto até o suporte após a compra. Eles podem ser diretos (time de vendas, site) ou indiretos (lojas de revenda). As fases do canal são:</a:t>
            </a:r>
          </a:p>
          <a:p>
            <a:pPr fontAlgn="base"/>
            <a:endParaRPr lang="pt-BR" sz="1400" dirty="0">
              <a:solidFill>
                <a:srgbClr val="515151"/>
              </a:solidFill>
              <a:latin typeface="Segoe ui" panose="020B0502040204020203" pitchFamily="3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pt-BR" sz="1400" b="1" dirty="0">
                <a:latin typeface="inherit"/>
              </a:rPr>
              <a:t>Conhecimento:</a:t>
            </a:r>
            <a:r>
              <a:rPr lang="pt-BR" sz="1400" dirty="0">
                <a:latin typeface="inherit"/>
              </a:rPr>
              <a:t> Quando o público irá conhecer sua marca.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pt-BR" sz="1400" b="1" dirty="0">
                <a:latin typeface="inherit"/>
              </a:rPr>
              <a:t>Avaliação:</a:t>
            </a:r>
            <a:r>
              <a:rPr lang="pt-BR" sz="1400" dirty="0">
                <a:latin typeface="inherit"/>
              </a:rPr>
              <a:t> Como sua empresa é avaliada.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pt-BR" sz="1400" b="1" dirty="0">
                <a:latin typeface="inherit"/>
              </a:rPr>
              <a:t>Compra:</a:t>
            </a:r>
            <a:r>
              <a:rPr lang="pt-BR" sz="1400" dirty="0">
                <a:latin typeface="inherit"/>
              </a:rPr>
              <a:t> Como é o processo de compra dos seus clientes.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pt-BR" sz="1400" b="1" dirty="0">
                <a:latin typeface="inherit"/>
              </a:rPr>
              <a:t>Entrega:</a:t>
            </a:r>
            <a:r>
              <a:rPr lang="pt-BR" sz="1400" dirty="0">
                <a:latin typeface="inherit"/>
              </a:rPr>
              <a:t> Como sua empresa entrega valor aos clientes.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pt-BR" sz="1400" b="1" dirty="0">
                <a:latin typeface="inherit"/>
              </a:rPr>
              <a:t>Pós-venda:</a:t>
            </a:r>
            <a:r>
              <a:rPr lang="pt-BR" sz="1400" dirty="0">
                <a:latin typeface="inherit"/>
              </a:rPr>
              <a:t> Como sua empresa fornece suporte após a compra.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25176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288121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147" y="335849"/>
            <a:ext cx="45719" cy="5610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78007" y="335849"/>
            <a:ext cx="3660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Estrutura do </a:t>
            </a:r>
            <a:r>
              <a:rPr lang="pt-BR" sz="3200" b="1" dirty="0" err="1"/>
              <a:t>Canvas</a:t>
            </a:r>
            <a:r>
              <a:rPr lang="pt-BR" sz="3200" b="1" dirty="0"/>
              <a:t> </a:t>
            </a:r>
            <a:endParaRPr lang="pt-BR" sz="1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60" y="4226820"/>
            <a:ext cx="2322387" cy="191419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829017" y="4423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4</a:t>
            </a:r>
          </a:p>
        </p:txBody>
      </p:sp>
      <p:sp>
        <p:nvSpPr>
          <p:cNvPr id="4" name="Retângulo 3"/>
          <p:cNvSpPr/>
          <p:nvPr/>
        </p:nvSpPr>
        <p:spPr>
          <a:xfrm>
            <a:off x="555146" y="1428886"/>
            <a:ext cx="827097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 startAt="4"/>
            </a:pPr>
            <a:r>
              <a:rPr lang="pt-BR" sz="2800" b="1" dirty="0">
                <a:solidFill>
                  <a:schemeClr val="accent6"/>
                </a:solidFill>
                <a:latin typeface="inherit"/>
              </a:rPr>
              <a:t>Relacionamento com Clientes</a:t>
            </a:r>
            <a:endParaRPr lang="pt-BR" sz="2800" b="1" dirty="0">
              <a:solidFill>
                <a:schemeClr val="accent6"/>
              </a:solidFill>
              <a:latin typeface="Segoe ui" panose="020B0502040204020203" pitchFamily="34" charset="0"/>
            </a:endParaRPr>
          </a:p>
          <a:p>
            <a:pPr fontAlgn="base"/>
            <a:endParaRPr lang="pt-BR" b="1" dirty="0">
              <a:latin typeface="inherit"/>
            </a:endParaRPr>
          </a:p>
          <a:p>
            <a:pPr fontAlgn="base"/>
            <a:r>
              <a:rPr lang="pt-BR" b="1" dirty="0">
                <a:latin typeface="inherit"/>
              </a:rPr>
              <a:t>Pergunte-se:</a:t>
            </a:r>
            <a:r>
              <a:rPr lang="pt-BR" dirty="0">
                <a:latin typeface="Segoe ui" panose="020B0502040204020203" pitchFamily="34" charset="0"/>
              </a:rPr>
              <a:t> 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Que tipo de relacionamento cada um dos nossos segmentos de clientes espera que estabeleçamos com eles? 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Quais já estabelecemos? 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Qual o custo de cada um? 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Como se integram ao restante do nosso Modelo de Negócios?</a:t>
            </a:r>
          </a:p>
        </p:txBody>
      </p:sp>
      <p:sp>
        <p:nvSpPr>
          <p:cNvPr id="6" name="Retângulo 5"/>
          <p:cNvSpPr/>
          <p:nvPr/>
        </p:nvSpPr>
        <p:spPr>
          <a:xfrm>
            <a:off x="578007" y="4164009"/>
            <a:ext cx="56136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>
                <a:latin typeface="Segoe ui" panose="020B0502040204020203" pitchFamily="34" charset="0"/>
              </a:rPr>
              <a:t>O relacionamento com os clientes precisa ser definido de acordo com as motivações da empresa em relação à sua conquista, retenção e ampliação das vendas. Por exemplo, o relacionamento pode ser automatizado (</a:t>
            </a:r>
            <a:r>
              <a:rPr lang="pt-BR" dirty="0" err="1">
                <a:latin typeface="Segoe ui" panose="020B0502040204020203" pitchFamily="34" charset="0"/>
              </a:rPr>
              <a:t>bots</a:t>
            </a:r>
            <a:r>
              <a:rPr lang="pt-BR" dirty="0">
                <a:latin typeface="Segoe ui" panose="020B0502040204020203" pitchFamily="34" charset="0"/>
              </a:rPr>
              <a:t>, mensagens automáticas) ou pode ser baseado na interação humana (representantes, </a:t>
            </a:r>
            <a:r>
              <a:rPr lang="pt-BR" dirty="0" err="1">
                <a:latin typeface="Segoe ui" panose="020B0502040204020203" pitchFamily="34" charset="0"/>
              </a:rPr>
              <a:t>call</a:t>
            </a:r>
            <a:r>
              <a:rPr lang="pt-BR" dirty="0">
                <a:latin typeface="Segoe ui" panose="020B0502040204020203" pitchFamily="34" charset="0"/>
              </a:rPr>
              <a:t>-centers).</a:t>
            </a:r>
          </a:p>
        </p:txBody>
      </p:sp>
    </p:spTree>
    <p:extLst>
      <p:ext uri="{BB962C8B-B14F-4D97-AF65-F5344CB8AC3E}">
        <p14:creationId xmlns:p14="http://schemas.microsoft.com/office/powerpoint/2010/main" val="1680927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288121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147" y="335849"/>
            <a:ext cx="45719" cy="5610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78007" y="335849"/>
            <a:ext cx="3660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Estrutura do </a:t>
            </a:r>
            <a:r>
              <a:rPr lang="pt-BR" sz="3200" b="1" dirty="0" err="1"/>
              <a:t>Canvas</a:t>
            </a:r>
            <a:r>
              <a:rPr lang="pt-BR" sz="3200" b="1" dirty="0"/>
              <a:t> </a:t>
            </a:r>
            <a:endParaRPr lang="pt-BR" sz="1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737" y="4291719"/>
            <a:ext cx="2322387" cy="191419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064299" y="5754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5</a:t>
            </a:r>
          </a:p>
        </p:txBody>
      </p:sp>
      <p:sp>
        <p:nvSpPr>
          <p:cNvPr id="4" name="Retângulo 3"/>
          <p:cNvSpPr/>
          <p:nvPr/>
        </p:nvSpPr>
        <p:spPr>
          <a:xfrm>
            <a:off x="432033" y="1716240"/>
            <a:ext cx="79339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800" b="1" dirty="0">
                <a:solidFill>
                  <a:srgbClr val="C00000"/>
                </a:solidFill>
                <a:latin typeface="inherit"/>
              </a:rPr>
              <a:t>5. Fontes de Receita</a:t>
            </a:r>
          </a:p>
          <a:p>
            <a:pPr fontAlgn="base"/>
            <a:endParaRPr lang="pt-BR" b="1" dirty="0">
              <a:latin typeface="Segoe ui" panose="020B0502040204020203" pitchFamily="34" charset="0"/>
            </a:endParaRPr>
          </a:p>
          <a:p>
            <a:pPr fontAlgn="base"/>
            <a:r>
              <a:rPr lang="pt-BR" b="1" dirty="0">
                <a:latin typeface="inherit"/>
              </a:rPr>
              <a:t>Pergunte-se: 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Quais valores nossos clientes estão realmente dispostos a pagar? 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Pelo que eles pagam atualmente? 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Como pagar? 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Como prefeririam pagar? 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O quanto cada Fonte de Receita contribui para o total da receita?</a:t>
            </a:r>
          </a:p>
        </p:txBody>
      </p:sp>
      <p:sp>
        <p:nvSpPr>
          <p:cNvPr id="6" name="Retângulo 5"/>
          <p:cNvSpPr/>
          <p:nvPr/>
        </p:nvSpPr>
        <p:spPr>
          <a:xfrm>
            <a:off x="432033" y="4458330"/>
            <a:ext cx="58513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1600" dirty="0">
                <a:latin typeface="Segoe ui" panose="020B0502040204020203" pitchFamily="34" charset="0"/>
              </a:rPr>
              <a:t>As fontes de receita da sua empresa representam o dinheiro gerado a partir de cada segmento de clientes. Para calcular a receita, os custos devem ser subtraídos da renda para gerar o lucro. As fontes de receita podem incluir a venda de recursos (produtos físicos), taxas de uso (quanto mais o serviço é usado, maior o lucro), taxas de assinatura (para uso contínuo), empréstimos, aluguéis e licenciamentos.</a:t>
            </a:r>
          </a:p>
        </p:txBody>
      </p:sp>
    </p:spTree>
    <p:extLst>
      <p:ext uri="{BB962C8B-B14F-4D97-AF65-F5344CB8AC3E}">
        <p14:creationId xmlns:p14="http://schemas.microsoft.com/office/powerpoint/2010/main" val="2289502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288121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147" y="335849"/>
            <a:ext cx="45719" cy="5610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78007" y="335849"/>
            <a:ext cx="3660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Estrutura do </a:t>
            </a:r>
            <a:r>
              <a:rPr lang="pt-BR" sz="3200" b="1" dirty="0" err="1"/>
              <a:t>Canvas</a:t>
            </a:r>
            <a:r>
              <a:rPr lang="pt-BR" sz="3200" b="1" dirty="0"/>
              <a:t> </a:t>
            </a:r>
            <a:endParaRPr lang="pt-BR" sz="1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60" y="4226820"/>
            <a:ext cx="2322387" cy="191419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956562" y="4999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6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0866" y="1674683"/>
            <a:ext cx="79139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 startAt="6"/>
            </a:pPr>
            <a:r>
              <a:rPr lang="pt-BR" sz="2400" b="1" dirty="0">
                <a:solidFill>
                  <a:srgbClr val="0099FF"/>
                </a:solidFill>
                <a:latin typeface="inherit"/>
              </a:rPr>
              <a:t> Recursos Principais (Chaves)</a:t>
            </a:r>
          </a:p>
          <a:p>
            <a:pPr fontAlgn="base">
              <a:buFont typeface="+mj-lt"/>
              <a:buAutoNum type="arabicPeriod" startAt="6"/>
            </a:pPr>
            <a:endParaRPr lang="pt-BR" b="1" dirty="0">
              <a:latin typeface="Segoe ui" panose="020B0502040204020203" pitchFamily="34" charset="0"/>
            </a:endParaRPr>
          </a:p>
          <a:p>
            <a:pPr fontAlgn="base"/>
            <a:r>
              <a:rPr lang="pt-BR" b="1" dirty="0">
                <a:latin typeface="inherit"/>
              </a:rPr>
              <a:t>Pergunte-se:</a:t>
            </a:r>
            <a:r>
              <a:rPr lang="pt-BR" dirty="0">
                <a:latin typeface="Segoe ui" panose="020B0502040204020203" pitchFamily="34" charset="0"/>
              </a:rPr>
              <a:t> 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Que recursos principais nossa proposta de valor requer? 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Nossos canais de distribuição? 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Relacionamento com os clientes? 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Fontes de receita?</a:t>
            </a:r>
          </a:p>
        </p:txBody>
      </p:sp>
      <p:sp>
        <p:nvSpPr>
          <p:cNvPr id="6" name="Retângulo 5"/>
          <p:cNvSpPr/>
          <p:nvPr/>
        </p:nvSpPr>
        <p:spPr>
          <a:xfrm>
            <a:off x="555147" y="4225646"/>
            <a:ext cx="56489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dirty="0">
                <a:latin typeface="Segoe ui" panose="020B0502040204020203" pitchFamily="34" charset="0"/>
              </a:rPr>
              <a:t>Esses são os recursos que a empresa necessita para criar sua proposta de valor. Eles podem ser recursos físicos, como fábricas, máquinas e veículos. Podem ser intelectuais, como conhecimentos específicos e patentes; humanos, como equipes conceituadas e eficientes ou financeiros, como dinheiro e ações.</a:t>
            </a:r>
          </a:p>
        </p:txBody>
      </p:sp>
    </p:spTree>
    <p:extLst>
      <p:ext uri="{BB962C8B-B14F-4D97-AF65-F5344CB8AC3E}">
        <p14:creationId xmlns:p14="http://schemas.microsoft.com/office/powerpoint/2010/main" val="562284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288121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147" y="335849"/>
            <a:ext cx="45719" cy="5610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78007" y="335849"/>
            <a:ext cx="3660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Estrutura do </a:t>
            </a:r>
            <a:r>
              <a:rPr lang="pt-BR" sz="3200" b="1" dirty="0" err="1"/>
              <a:t>Canvas</a:t>
            </a:r>
            <a:r>
              <a:rPr lang="pt-BR" sz="3200" b="1" dirty="0"/>
              <a:t> </a:t>
            </a:r>
            <a:endParaRPr lang="pt-BR" sz="1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615" y="4339994"/>
            <a:ext cx="2322387" cy="191419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107405" y="4591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7</a:t>
            </a:r>
          </a:p>
        </p:txBody>
      </p:sp>
      <p:sp>
        <p:nvSpPr>
          <p:cNvPr id="2" name="Retângulo 1"/>
          <p:cNvSpPr/>
          <p:nvPr/>
        </p:nvSpPr>
        <p:spPr>
          <a:xfrm>
            <a:off x="488471" y="1674674"/>
            <a:ext cx="842946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3200" b="1" dirty="0">
                <a:solidFill>
                  <a:srgbClr val="33CCFF"/>
                </a:solidFill>
                <a:latin typeface="inherit"/>
              </a:rPr>
              <a:t>7. Atividades-Chave(Principais)</a:t>
            </a:r>
          </a:p>
          <a:p>
            <a:pPr algn="just" fontAlgn="base">
              <a:buFont typeface="+mj-lt"/>
              <a:buAutoNum type="arabicPeriod" startAt="7"/>
            </a:pPr>
            <a:endParaRPr lang="pt-BR" sz="1600" b="1" dirty="0">
              <a:latin typeface="Segoe ui" panose="020B0502040204020203" pitchFamily="34" charset="0"/>
            </a:endParaRPr>
          </a:p>
          <a:p>
            <a:pPr algn="just" fontAlgn="base"/>
            <a:r>
              <a:rPr lang="pt-BR" sz="1600" b="1" dirty="0">
                <a:latin typeface="inherit"/>
              </a:rPr>
              <a:t>Pergunte-se: </a:t>
            </a:r>
          </a:p>
          <a:p>
            <a:pPr algn="just" fontAlgn="base"/>
            <a:r>
              <a:rPr lang="pt-BR" sz="1600" dirty="0">
                <a:latin typeface="inherit"/>
              </a:rPr>
              <a:t>Q</a:t>
            </a:r>
            <a:r>
              <a:rPr lang="pt-BR" sz="1600" dirty="0">
                <a:latin typeface="Segoe ui" panose="020B0502040204020203" pitchFamily="34" charset="0"/>
              </a:rPr>
              <a:t>ue atividades-chave nossa proposta de valor requer? </a:t>
            </a:r>
          </a:p>
          <a:p>
            <a:pPr algn="just" fontAlgn="base"/>
            <a:r>
              <a:rPr lang="pt-BR" sz="1600" dirty="0">
                <a:latin typeface="Segoe ui" panose="020B0502040204020203" pitchFamily="34" charset="0"/>
              </a:rPr>
              <a:t>Nossos canais de distribuição? </a:t>
            </a:r>
          </a:p>
          <a:p>
            <a:pPr algn="just" fontAlgn="base"/>
            <a:r>
              <a:rPr lang="pt-BR" sz="1600" dirty="0">
                <a:latin typeface="Segoe ui" panose="020B0502040204020203" pitchFamily="34" charset="0"/>
              </a:rPr>
              <a:t>Relacionamento com clientes? </a:t>
            </a:r>
          </a:p>
          <a:p>
            <a:pPr algn="just" fontAlgn="base"/>
            <a:r>
              <a:rPr lang="pt-BR" sz="1600" dirty="0">
                <a:latin typeface="Segoe ui" panose="020B0502040204020203" pitchFamily="34" charset="0"/>
              </a:rPr>
              <a:t>Fonte de receita?</a:t>
            </a:r>
          </a:p>
          <a:p>
            <a:pPr algn="just" fontAlgn="base"/>
            <a:endParaRPr lang="pt-BR" sz="1600" dirty="0">
              <a:latin typeface="Segoe ui" panose="020B0502040204020203" pitchFamily="34" charset="0"/>
            </a:endParaRPr>
          </a:p>
          <a:p>
            <a:pPr algn="just" fontAlgn="base"/>
            <a:r>
              <a:rPr lang="pt-BR" sz="1600" dirty="0">
                <a:latin typeface="Segoe ui" panose="020B0502040204020203" pitchFamily="34" charset="0"/>
              </a:rPr>
              <a:t>As atividades-chave são as atividades que não podem deixar de acontecer para sua empresa funcionar bem. Elas são as ações mais importantes a serem executadas. </a:t>
            </a:r>
            <a:endParaRPr lang="pt-BR" sz="1600" b="0" i="0" u="none" strike="noStrike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1" y="4776195"/>
            <a:ext cx="56443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1600" dirty="0">
                <a:latin typeface="Segoe ui" panose="020B0502040204020203" pitchFamily="34" charset="0"/>
              </a:rPr>
              <a:t>Dependendo do tipo de modelo de negócios elas podem ser categorizadas como: produção (desenvolvimento de produto, fabricação, entrega); resolução de problemas e plataformas/redes (necessárias para o funcionamento do negócio).</a:t>
            </a:r>
          </a:p>
        </p:txBody>
      </p:sp>
    </p:spTree>
    <p:extLst>
      <p:ext uri="{BB962C8B-B14F-4D97-AF65-F5344CB8AC3E}">
        <p14:creationId xmlns:p14="http://schemas.microsoft.com/office/powerpoint/2010/main" val="188880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0"/>
          <p:cNvSpPr/>
          <p:nvPr/>
        </p:nvSpPr>
        <p:spPr>
          <a:xfrm>
            <a:off x="605212" y="2146780"/>
            <a:ext cx="45719" cy="224759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713985" y="2270720"/>
            <a:ext cx="72705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Modelo de Negócios</a:t>
            </a:r>
          </a:p>
          <a:p>
            <a:r>
              <a:rPr lang="pt-BR" sz="4400" b="1" dirty="0" err="1">
                <a:solidFill>
                  <a:schemeClr val="bg1"/>
                </a:solidFill>
              </a:rPr>
              <a:t>Canvas</a:t>
            </a:r>
            <a:endParaRPr lang="pt-BR" sz="4400" b="1" dirty="0">
              <a:solidFill>
                <a:schemeClr val="bg1"/>
              </a:solidFill>
            </a:endParaRPr>
          </a:p>
          <a:p>
            <a:endParaRPr lang="pt-BR" sz="2000" b="1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Prof. Dr., Ms. Aurélio José Vitorino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199778" y="574944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2023</a:t>
            </a:r>
          </a:p>
        </p:txBody>
      </p:sp>
      <p:pic>
        <p:nvPicPr>
          <p:cNvPr id="9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182" y="450935"/>
            <a:ext cx="1502763" cy="43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62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288121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147" y="335849"/>
            <a:ext cx="45719" cy="5610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78007" y="335849"/>
            <a:ext cx="3660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Estrutura do </a:t>
            </a:r>
            <a:r>
              <a:rPr lang="pt-BR" sz="3200" b="1" dirty="0" err="1"/>
              <a:t>Canvas</a:t>
            </a:r>
            <a:r>
              <a:rPr lang="pt-BR" sz="3200" b="1" dirty="0"/>
              <a:t> </a:t>
            </a:r>
            <a:endParaRPr lang="pt-BR" sz="1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60" y="4226820"/>
            <a:ext cx="2322387" cy="191419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454287" y="4747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8</a:t>
            </a:r>
          </a:p>
        </p:txBody>
      </p:sp>
      <p:sp>
        <p:nvSpPr>
          <p:cNvPr id="2" name="Retângulo 1"/>
          <p:cNvSpPr/>
          <p:nvPr/>
        </p:nvSpPr>
        <p:spPr>
          <a:xfrm>
            <a:off x="600866" y="1859340"/>
            <a:ext cx="754484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800" b="1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8. Parcerias Principais (Chaves)</a:t>
            </a:r>
          </a:p>
          <a:p>
            <a:pPr fontAlgn="base"/>
            <a:endParaRPr lang="pt-BR" b="1" dirty="0">
              <a:latin typeface="Segoe ui" panose="020B0502040204020203" pitchFamily="34" charset="0"/>
            </a:endParaRPr>
          </a:p>
          <a:p>
            <a:pPr fontAlgn="base"/>
            <a:r>
              <a:rPr lang="pt-BR" b="1" dirty="0">
                <a:latin typeface="inherit"/>
              </a:rPr>
              <a:t>Pergunte-se:</a:t>
            </a:r>
            <a:r>
              <a:rPr lang="pt-BR" dirty="0">
                <a:latin typeface="Segoe ui" panose="020B0502040204020203" pitchFamily="34" charset="0"/>
              </a:rPr>
              <a:t> 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Quem são nossos principais parceiros? 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Quem são nossos fornecedores principais? 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Que recursos principais estamos adquirindo dos parceiros? 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Que atividades-chave os parceiros executam?</a:t>
            </a:r>
          </a:p>
        </p:txBody>
      </p:sp>
      <p:sp>
        <p:nvSpPr>
          <p:cNvPr id="5" name="Retângulo 4"/>
          <p:cNvSpPr/>
          <p:nvPr/>
        </p:nvSpPr>
        <p:spPr>
          <a:xfrm>
            <a:off x="638453" y="4650931"/>
            <a:ext cx="53983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>
                <a:latin typeface="Segoe ui" panose="020B0502040204020203" pitchFamily="34" charset="0"/>
              </a:rPr>
              <a:t>São os fornecedores e os parceiros que permitem que o negócio desenvolva de forma otimizada e mais econômica. Com essas alianças, fica mais fácil conseguir recursos e reduzir a competitividade.</a:t>
            </a:r>
          </a:p>
        </p:txBody>
      </p:sp>
    </p:spTree>
    <p:extLst>
      <p:ext uri="{BB962C8B-B14F-4D97-AF65-F5344CB8AC3E}">
        <p14:creationId xmlns:p14="http://schemas.microsoft.com/office/powerpoint/2010/main" val="2170909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288121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147" y="335849"/>
            <a:ext cx="45719" cy="5610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78007" y="335849"/>
            <a:ext cx="3660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Estrutura do </a:t>
            </a:r>
            <a:r>
              <a:rPr lang="pt-BR" sz="3200" b="1" dirty="0" err="1"/>
              <a:t>Canvas</a:t>
            </a:r>
            <a:r>
              <a:rPr lang="pt-BR" sz="3200" b="1" dirty="0"/>
              <a:t> </a:t>
            </a:r>
            <a:endParaRPr lang="pt-BR" sz="1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60" y="4160170"/>
            <a:ext cx="2322387" cy="191419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860247" y="5627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9</a:t>
            </a:r>
          </a:p>
        </p:txBody>
      </p:sp>
      <p:sp>
        <p:nvSpPr>
          <p:cNvPr id="2" name="Retângulo 1"/>
          <p:cNvSpPr/>
          <p:nvPr/>
        </p:nvSpPr>
        <p:spPr>
          <a:xfrm>
            <a:off x="555147" y="1399716"/>
            <a:ext cx="81862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 startAt="9"/>
            </a:pPr>
            <a:r>
              <a:rPr lang="pt-BR" sz="3200" b="1" dirty="0">
                <a:solidFill>
                  <a:schemeClr val="accent4">
                    <a:lumMod val="75000"/>
                  </a:schemeClr>
                </a:solidFill>
                <a:latin typeface="inherit"/>
              </a:rPr>
              <a:t>Estrutura de Custo</a:t>
            </a:r>
          </a:p>
          <a:p>
            <a:pPr fontAlgn="base"/>
            <a:endParaRPr lang="pt-BR" b="1" dirty="0">
              <a:latin typeface="Segoe ui" panose="020B0502040204020203" pitchFamily="34" charset="0"/>
            </a:endParaRPr>
          </a:p>
          <a:p>
            <a:pPr fontAlgn="base"/>
            <a:r>
              <a:rPr lang="pt-BR" b="1" dirty="0">
                <a:latin typeface="inherit"/>
              </a:rPr>
              <a:t>Pergunte-se:</a:t>
            </a:r>
            <a:r>
              <a:rPr lang="pt-BR" dirty="0">
                <a:latin typeface="Segoe ui" panose="020B0502040204020203" pitchFamily="34" charset="0"/>
              </a:rPr>
              <a:t> 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Quais são os custos mais importantes em nosso Modelo de Negócios? 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Que recursos principais são mais caros? 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Quais atividades-chave são mais caras?</a:t>
            </a:r>
          </a:p>
        </p:txBody>
      </p:sp>
      <p:sp>
        <p:nvSpPr>
          <p:cNvPr id="5" name="Retângulo 4"/>
          <p:cNvSpPr/>
          <p:nvPr/>
        </p:nvSpPr>
        <p:spPr>
          <a:xfrm>
            <a:off x="418615" y="3979797"/>
            <a:ext cx="58409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>
                <a:latin typeface="Segoe ui" panose="020B0502040204020203" pitchFamily="34" charset="0"/>
              </a:rPr>
              <a:t>Essa estrutura pode envolver custos fixos e variáveis. Algumas empresas focam em modelos de negócios direcionados pelo custo, portanto, tendem a minimizá-lo em suas atividades ao máximo. Dessa forma, utilizam propostas de valor baixo. Outras se direcionam a criação de valor nos produtos, o que torna suas atividades mais complexas. Consequentemente, o preço dos produtos/serviços finais é mais elevado.</a:t>
            </a:r>
          </a:p>
        </p:txBody>
      </p:sp>
    </p:spTree>
    <p:extLst>
      <p:ext uri="{BB962C8B-B14F-4D97-AF65-F5344CB8AC3E}">
        <p14:creationId xmlns:p14="http://schemas.microsoft.com/office/powerpoint/2010/main" val="3142608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6470" y="260449"/>
            <a:ext cx="45719" cy="41065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00865" y="628236"/>
            <a:ext cx="7309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800" b="1" dirty="0">
                <a:solidFill>
                  <a:srgbClr val="2D2D2D"/>
                </a:solidFill>
                <a:latin typeface="inherit"/>
              </a:rPr>
              <a:t> </a:t>
            </a:r>
            <a:endParaRPr lang="pt-BR" sz="2800" b="1" i="0" dirty="0">
              <a:solidFill>
                <a:srgbClr val="2D2D2D"/>
              </a:solidFill>
              <a:effectLst/>
              <a:latin typeface="open_sansbold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09329" y="173386"/>
            <a:ext cx="3805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Dicas e Boas Práticas</a:t>
            </a:r>
            <a:endParaRPr lang="pt-BR" sz="1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29" y="1236644"/>
            <a:ext cx="6991957" cy="473301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123060" y="6643321"/>
            <a:ext cx="60209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" dirty="0"/>
              <a:t>https://maturidadedigital.com.br/praticanvas/11-dicas-e-boas-praticas-para-o-business-model-canvas/</a:t>
            </a:r>
          </a:p>
        </p:txBody>
      </p:sp>
    </p:spTree>
    <p:extLst>
      <p:ext uri="{BB962C8B-B14F-4D97-AF65-F5344CB8AC3E}">
        <p14:creationId xmlns:p14="http://schemas.microsoft.com/office/powerpoint/2010/main" val="1614626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6470" y="260449"/>
            <a:ext cx="45719" cy="41065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00865" y="628236"/>
            <a:ext cx="7309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800" b="1" dirty="0">
                <a:solidFill>
                  <a:srgbClr val="2D2D2D"/>
                </a:solidFill>
                <a:latin typeface="inherit"/>
              </a:rPr>
              <a:t> </a:t>
            </a:r>
            <a:endParaRPr lang="pt-BR" sz="2800" b="1" i="0" dirty="0">
              <a:solidFill>
                <a:srgbClr val="2D2D2D"/>
              </a:solidFill>
              <a:effectLst/>
              <a:latin typeface="open_sansbold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575022" y="732989"/>
            <a:ext cx="7790963" cy="5818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8905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6470" y="260449"/>
            <a:ext cx="45719" cy="41065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00865" y="628236"/>
            <a:ext cx="7309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800" b="1" dirty="0">
                <a:solidFill>
                  <a:srgbClr val="2D2D2D"/>
                </a:solidFill>
                <a:latin typeface="inherit"/>
              </a:rPr>
              <a:t> </a:t>
            </a:r>
            <a:endParaRPr lang="pt-BR" sz="2800" b="1" i="0" dirty="0">
              <a:solidFill>
                <a:srgbClr val="2D2D2D"/>
              </a:solidFill>
              <a:effectLst/>
              <a:latin typeface="open_sansbold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237328" y="465774"/>
            <a:ext cx="8669343" cy="6005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989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6470" y="260449"/>
            <a:ext cx="45719" cy="41065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00865" y="628236"/>
            <a:ext cx="7309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800" b="1" dirty="0">
                <a:solidFill>
                  <a:srgbClr val="2D2D2D"/>
                </a:solidFill>
                <a:latin typeface="inherit"/>
              </a:rPr>
              <a:t> </a:t>
            </a:r>
            <a:endParaRPr lang="pt-BR" sz="2800" b="1" i="0" dirty="0">
              <a:solidFill>
                <a:srgbClr val="2D2D2D"/>
              </a:solidFill>
              <a:effectLst/>
              <a:latin typeface="open_sansbold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836953" y="889846"/>
            <a:ext cx="7627620" cy="5577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5443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6470" y="260449"/>
            <a:ext cx="45719" cy="41065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00865" y="628236"/>
            <a:ext cx="7309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800" b="1" dirty="0">
                <a:solidFill>
                  <a:srgbClr val="2D2D2D"/>
                </a:solidFill>
                <a:latin typeface="inherit"/>
              </a:rPr>
              <a:t> </a:t>
            </a:r>
            <a:endParaRPr lang="pt-BR" sz="2800" b="1" i="0" dirty="0">
              <a:solidFill>
                <a:srgbClr val="2D2D2D"/>
              </a:solidFill>
              <a:effectLst/>
              <a:latin typeface="open_sansbold"/>
            </a:endParaRPr>
          </a:p>
        </p:txBody>
      </p:sp>
      <p:grpSp>
        <p:nvGrpSpPr>
          <p:cNvPr id="7" name="object 2"/>
          <p:cNvGrpSpPr/>
          <p:nvPr/>
        </p:nvGrpSpPr>
        <p:grpSpPr>
          <a:xfrm>
            <a:off x="682581" y="1271653"/>
            <a:ext cx="7778838" cy="4958111"/>
            <a:chOff x="609600" y="249934"/>
            <a:chExt cx="10807065" cy="6529070"/>
          </a:xfrm>
        </p:grpSpPr>
        <p:sp>
          <p:nvSpPr>
            <p:cNvPr id="8" name="object 3"/>
            <p:cNvSpPr/>
            <p:nvPr/>
          </p:nvSpPr>
          <p:spPr>
            <a:xfrm>
              <a:off x="609600" y="249934"/>
              <a:ext cx="10806684" cy="65288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/>
            <p:cNvSpPr/>
            <p:nvPr/>
          </p:nvSpPr>
          <p:spPr>
            <a:xfrm>
              <a:off x="762762" y="749045"/>
              <a:ext cx="1469390" cy="1039494"/>
            </a:xfrm>
            <a:custGeom>
              <a:avLst/>
              <a:gdLst/>
              <a:ahLst/>
              <a:cxnLst/>
              <a:rect l="l" t="t" r="r" b="b"/>
              <a:pathLst>
                <a:path w="1469389" h="1039494">
                  <a:moveTo>
                    <a:pt x="1469136" y="0"/>
                  </a:moveTo>
                  <a:lnTo>
                    <a:pt x="0" y="0"/>
                  </a:lnTo>
                  <a:lnTo>
                    <a:pt x="0" y="1039367"/>
                  </a:lnTo>
                  <a:lnTo>
                    <a:pt x="1469136" y="1039367"/>
                  </a:lnTo>
                  <a:lnTo>
                    <a:pt x="14691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762762" y="749045"/>
              <a:ext cx="1469390" cy="1039494"/>
            </a:xfrm>
            <a:custGeom>
              <a:avLst/>
              <a:gdLst/>
              <a:ahLst/>
              <a:cxnLst/>
              <a:rect l="l" t="t" r="r" b="b"/>
              <a:pathLst>
                <a:path w="1469389" h="1039494">
                  <a:moveTo>
                    <a:pt x="0" y="1039367"/>
                  </a:moveTo>
                  <a:lnTo>
                    <a:pt x="1469136" y="1039367"/>
                  </a:lnTo>
                  <a:lnTo>
                    <a:pt x="1469136" y="0"/>
                  </a:lnTo>
                  <a:lnTo>
                    <a:pt x="0" y="0"/>
                  </a:lnTo>
                  <a:lnTo>
                    <a:pt x="0" y="103936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2910077" y="762761"/>
              <a:ext cx="1469390" cy="1039494"/>
            </a:xfrm>
            <a:custGeom>
              <a:avLst/>
              <a:gdLst/>
              <a:ahLst/>
              <a:cxnLst/>
              <a:rect l="l" t="t" r="r" b="b"/>
              <a:pathLst>
                <a:path w="1469389" h="1039494">
                  <a:moveTo>
                    <a:pt x="1469136" y="0"/>
                  </a:moveTo>
                  <a:lnTo>
                    <a:pt x="0" y="0"/>
                  </a:lnTo>
                  <a:lnTo>
                    <a:pt x="0" y="1039368"/>
                  </a:lnTo>
                  <a:lnTo>
                    <a:pt x="1469136" y="1039368"/>
                  </a:lnTo>
                  <a:lnTo>
                    <a:pt x="14691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/>
            <p:cNvSpPr/>
            <p:nvPr/>
          </p:nvSpPr>
          <p:spPr>
            <a:xfrm>
              <a:off x="2910077" y="762761"/>
              <a:ext cx="1469390" cy="1039494"/>
            </a:xfrm>
            <a:custGeom>
              <a:avLst/>
              <a:gdLst/>
              <a:ahLst/>
              <a:cxnLst/>
              <a:rect l="l" t="t" r="r" b="b"/>
              <a:pathLst>
                <a:path w="1469389" h="1039494">
                  <a:moveTo>
                    <a:pt x="0" y="1039368"/>
                  </a:moveTo>
                  <a:lnTo>
                    <a:pt x="1469136" y="1039368"/>
                  </a:lnTo>
                  <a:lnTo>
                    <a:pt x="1469136" y="0"/>
                  </a:lnTo>
                  <a:lnTo>
                    <a:pt x="0" y="0"/>
                  </a:lnTo>
                  <a:lnTo>
                    <a:pt x="0" y="1039368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/>
            <p:cNvSpPr/>
            <p:nvPr/>
          </p:nvSpPr>
          <p:spPr>
            <a:xfrm>
              <a:off x="2910077" y="3007614"/>
              <a:ext cx="1469390" cy="1039494"/>
            </a:xfrm>
            <a:custGeom>
              <a:avLst/>
              <a:gdLst/>
              <a:ahLst/>
              <a:cxnLst/>
              <a:rect l="l" t="t" r="r" b="b"/>
              <a:pathLst>
                <a:path w="1469389" h="1039495">
                  <a:moveTo>
                    <a:pt x="1469136" y="0"/>
                  </a:moveTo>
                  <a:lnTo>
                    <a:pt x="0" y="0"/>
                  </a:lnTo>
                  <a:lnTo>
                    <a:pt x="0" y="1039368"/>
                  </a:lnTo>
                  <a:lnTo>
                    <a:pt x="1469136" y="1039368"/>
                  </a:lnTo>
                  <a:lnTo>
                    <a:pt x="14691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/>
            <p:cNvSpPr/>
            <p:nvPr/>
          </p:nvSpPr>
          <p:spPr>
            <a:xfrm>
              <a:off x="2910077" y="3007614"/>
              <a:ext cx="1469390" cy="1039494"/>
            </a:xfrm>
            <a:custGeom>
              <a:avLst/>
              <a:gdLst/>
              <a:ahLst/>
              <a:cxnLst/>
              <a:rect l="l" t="t" r="r" b="b"/>
              <a:pathLst>
                <a:path w="1469389" h="1039495">
                  <a:moveTo>
                    <a:pt x="0" y="1039368"/>
                  </a:moveTo>
                  <a:lnTo>
                    <a:pt x="1469136" y="1039368"/>
                  </a:lnTo>
                  <a:lnTo>
                    <a:pt x="1469136" y="0"/>
                  </a:lnTo>
                  <a:lnTo>
                    <a:pt x="0" y="0"/>
                  </a:lnTo>
                  <a:lnTo>
                    <a:pt x="0" y="103936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/>
            <p:cNvSpPr/>
            <p:nvPr/>
          </p:nvSpPr>
          <p:spPr>
            <a:xfrm>
              <a:off x="5002529" y="803909"/>
              <a:ext cx="1897380" cy="1047115"/>
            </a:xfrm>
            <a:custGeom>
              <a:avLst/>
              <a:gdLst/>
              <a:ahLst/>
              <a:cxnLst/>
              <a:rect l="l" t="t" r="r" b="b"/>
              <a:pathLst>
                <a:path w="1897379" h="1047114">
                  <a:moveTo>
                    <a:pt x="1897379" y="0"/>
                  </a:moveTo>
                  <a:lnTo>
                    <a:pt x="0" y="0"/>
                  </a:lnTo>
                  <a:lnTo>
                    <a:pt x="0" y="1046988"/>
                  </a:lnTo>
                  <a:lnTo>
                    <a:pt x="1897379" y="1046988"/>
                  </a:lnTo>
                  <a:lnTo>
                    <a:pt x="18973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1"/>
            <p:cNvSpPr/>
            <p:nvPr/>
          </p:nvSpPr>
          <p:spPr>
            <a:xfrm>
              <a:off x="5002529" y="803909"/>
              <a:ext cx="1897380" cy="1047115"/>
            </a:xfrm>
            <a:custGeom>
              <a:avLst/>
              <a:gdLst/>
              <a:ahLst/>
              <a:cxnLst/>
              <a:rect l="l" t="t" r="r" b="b"/>
              <a:pathLst>
                <a:path w="1897379" h="1047114">
                  <a:moveTo>
                    <a:pt x="0" y="1046988"/>
                  </a:moveTo>
                  <a:lnTo>
                    <a:pt x="1897379" y="1046988"/>
                  </a:lnTo>
                  <a:lnTo>
                    <a:pt x="1897379" y="0"/>
                  </a:lnTo>
                  <a:lnTo>
                    <a:pt x="0" y="0"/>
                  </a:lnTo>
                  <a:lnTo>
                    <a:pt x="0" y="104698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2"/>
            <p:cNvSpPr/>
            <p:nvPr/>
          </p:nvSpPr>
          <p:spPr>
            <a:xfrm>
              <a:off x="7149845" y="963929"/>
              <a:ext cx="1606550" cy="1039494"/>
            </a:xfrm>
            <a:custGeom>
              <a:avLst/>
              <a:gdLst/>
              <a:ahLst/>
              <a:cxnLst/>
              <a:rect l="l" t="t" r="r" b="b"/>
              <a:pathLst>
                <a:path w="1606550" h="1039494">
                  <a:moveTo>
                    <a:pt x="1606296" y="0"/>
                  </a:moveTo>
                  <a:lnTo>
                    <a:pt x="0" y="0"/>
                  </a:lnTo>
                  <a:lnTo>
                    <a:pt x="0" y="1039368"/>
                  </a:lnTo>
                  <a:lnTo>
                    <a:pt x="1606296" y="1039368"/>
                  </a:lnTo>
                  <a:lnTo>
                    <a:pt x="16062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3"/>
            <p:cNvSpPr/>
            <p:nvPr/>
          </p:nvSpPr>
          <p:spPr>
            <a:xfrm>
              <a:off x="7149845" y="963929"/>
              <a:ext cx="1606550" cy="1039494"/>
            </a:xfrm>
            <a:custGeom>
              <a:avLst/>
              <a:gdLst/>
              <a:ahLst/>
              <a:cxnLst/>
              <a:rect l="l" t="t" r="r" b="b"/>
              <a:pathLst>
                <a:path w="1606550" h="1039494">
                  <a:moveTo>
                    <a:pt x="0" y="1039368"/>
                  </a:moveTo>
                  <a:lnTo>
                    <a:pt x="1606296" y="1039368"/>
                  </a:lnTo>
                  <a:lnTo>
                    <a:pt x="1606296" y="0"/>
                  </a:lnTo>
                  <a:lnTo>
                    <a:pt x="0" y="0"/>
                  </a:lnTo>
                  <a:lnTo>
                    <a:pt x="0" y="103936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4"/>
            <p:cNvSpPr/>
            <p:nvPr/>
          </p:nvSpPr>
          <p:spPr>
            <a:xfrm>
              <a:off x="9213342" y="936497"/>
              <a:ext cx="1607820" cy="1038225"/>
            </a:xfrm>
            <a:custGeom>
              <a:avLst/>
              <a:gdLst/>
              <a:ahLst/>
              <a:cxnLst/>
              <a:rect l="l" t="t" r="r" b="b"/>
              <a:pathLst>
                <a:path w="1607820" h="1038225">
                  <a:moveTo>
                    <a:pt x="1607820" y="0"/>
                  </a:moveTo>
                  <a:lnTo>
                    <a:pt x="0" y="0"/>
                  </a:lnTo>
                  <a:lnTo>
                    <a:pt x="0" y="1037843"/>
                  </a:lnTo>
                  <a:lnTo>
                    <a:pt x="1607820" y="1037843"/>
                  </a:lnTo>
                  <a:lnTo>
                    <a:pt x="16078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5"/>
            <p:cNvSpPr/>
            <p:nvPr/>
          </p:nvSpPr>
          <p:spPr>
            <a:xfrm>
              <a:off x="9213342" y="936497"/>
              <a:ext cx="1607820" cy="1038225"/>
            </a:xfrm>
            <a:custGeom>
              <a:avLst/>
              <a:gdLst/>
              <a:ahLst/>
              <a:cxnLst/>
              <a:rect l="l" t="t" r="r" b="b"/>
              <a:pathLst>
                <a:path w="1607820" h="1038225">
                  <a:moveTo>
                    <a:pt x="0" y="1037843"/>
                  </a:moveTo>
                  <a:lnTo>
                    <a:pt x="1607820" y="1037843"/>
                  </a:lnTo>
                  <a:lnTo>
                    <a:pt x="1607820" y="0"/>
                  </a:lnTo>
                  <a:lnTo>
                    <a:pt x="0" y="0"/>
                  </a:lnTo>
                  <a:lnTo>
                    <a:pt x="0" y="1037843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6"/>
            <p:cNvSpPr/>
            <p:nvPr/>
          </p:nvSpPr>
          <p:spPr>
            <a:xfrm>
              <a:off x="7136130" y="3097529"/>
              <a:ext cx="1606550" cy="1039494"/>
            </a:xfrm>
            <a:custGeom>
              <a:avLst/>
              <a:gdLst/>
              <a:ahLst/>
              <a:cxnLst/>
              <a:rect l="l" t="t" r="r" b="b"/>
              <a:pathLst>
                <a:path w="1606550" h="1039495">
                  <a:moveTo>
                    <a:pt x="1606296" y="0"/>
                  </a:moveTo>
                  <a:lnTo>
                    <a:pt x="0" y="0"/>
                  </a:lnTo>
                  <a:lnTo>
                    <a:pt x="0" y="1039368"/>
                  </a:lnTo>
                  <a:lnTo>
                    <a:pt x="1606296" y="1039368"/>
                  </a:lnTo>
                  <a:lnTo>
                    <a:pt x="16062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7"/>
            <p:cNvSpPr/>
            <p:nvPr/>
          </p:nvSpPr>
          <p:spPr>
            <a:xfrm>
              <a:off x="7136130" y="3097529"/>
              <a:ext cx="1606550" cy="1039494"/>
            </a:xfrm>
            <a:custGeom>
              <a:avLst/>
              <a:gdLst/>
              <a:ahLst/>
              <a:cxnLst/>
              <a:rect l="l" t="t" r="r" b="b"/>
              <a:pathLst>
                <a:path w="1606550" h="1039495">
                  <a:moveTo>
                    <a:pt x="0" y="1039368"/>
                  </a:moveTo>
                  <a:lnTo>
                    <a:pt x="1606296" y="1039368"/>
                  </a:lnTo>
                  <a:lnTo>
                    <a:pt x="1606296" y="0"/>
                  </a:lnTo>
                  <a:lnTo>
                    <a:pt x="0" y="0"/>
                  </a:lnTo>
                  <a:lnTo>
                    <a:pt x="0" y="103936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8"/>
            <p:cNvSpPr/>
            <p:nvPr/>
          </p:nvSpPr>
          <p:spPr>
            <a:xfrm>
              <a:off x="846581" y="5299709"/>
              <a:ext cx="2243455" cy="1039494"/>
            </a:xfrm>
            <a:custGeom>
              <a:avLst/>
              <a:gdLst/>
              <a:ahLst/>
              <a:cxnLst/>
              <a:rect l="l" t="t" r="r" b="b"/>
              <a:pathLst>
                <a:path w="2243455" h="1039495">
                  <a:moveTo>
                    <a:pt x="2243328" y="0"/>
                  </a:moveTo>
                  <a:lnTo>
                    <a:pt x="0" y="0"/>
                  </a:lnTo>
                  <a:lnTo>
                    <a:pt x="0" y="1039367"/>
                  </a:lnTo>
                  <a:lnTo>
                    <a:pt x="2243328" y="1039367"/>
                  </a:lnTo>
                  <a:lnTo>
                    <a:pt x="2243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9"/>
            <p:cNvSpPr/>
            <p:nvPr/>
          </p:nvSpPr>
          <p:spPr>
            <a:xfrm>
              <a:off x="846581" y="5299709"/>
              <a:ext cx="2243455" cy="1039494"/>
            </a:xfrm>
            <a:custGeom>
              <a:avLst/>
              <a:gdLst/>
              <a:ahLst/>
              <a:cxnLst/>
              <a:rect l="l" t="t" r="r" b="b"/>
              <a:pathLst>
                <a:path w="2243455" h="1039495">
                  <a:moveTo>
                    <a:pt x="0" y="1039367"/>
                  </a:moveTo>
                  <a:lnTo>
                    <a:pt x="2243328" y="1039367"/>
                  </a:lnTo>
                  <a:lnTo>
                    <a:pt x="2243328" y="0"/>
                  </a:lnTo>
                  <a:lnTo>
                    <a:pt x="0" y="0"/>
                  </a:lnTo>
                  <a:lnTo>
                    <a:pt x="0" y="103936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0"/>
            <p:cNvSpPr/>
            <p:nvPr/>
          </p:nvSpPr>
          <p:spPr>
            <a:xfrm>
              <a:off x="6096761" y="5285993"/>
              <a:ext cx="1967864" cy="1039494"/>
            </a:xfrm>
            <a:custGeom>
              <a:avLst/>
              <a:gdLst/>
              <a:ahLst/>
              <a:cxnLst/>
              <a:rect l="l" t="t" r="r" b="b"/>
              <a:pathLst>
                <a:path w="1967865" h="1039495">
                  <a:moveTo>
                    <a:pt x="1967484" y="0"/>
                  </a:moveTo>
                  <a:lnTo>
                    <a:pt x="0" y="0"/>
                  </a:lnTo>
                  <a:lnTo>
                    <a:pt x="0" y="1039367"/>
                  </a:lnTo>
                  <a:lnTo>
                    <a:pt x="1967484" y="1039367"/>
                  </a:lnTo>
                  <a:lnTo>
                    <a:pt x="19674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1"/>
            <p:cNvSpPr/>
            <p:nvPr/>
          </p:nvSpPr>
          <p:spPr>
            <a:xfrm>
              <a:off x="6096761" y="5285993"/>
              <a:ext cx="1967864" cy="1039494"/>
            </a:xfrm>
            <a:custGeom>
              <a:avLst/>
              <a:gdLst/>
              <a:ahLst/>
              <a:cxnLst/>
              <a:rect l="l" t="t" r="r" b="b"/>
              <a:pathLst>
                <a:path w="1967865" h="1039495">
                  <a:moveTo>
                    <a:pt x="0" y="1039367"/>
                  </a:moveTo>
                  <a:lnTo>
                    <a:pt x="1967484" y="1039367"/>
                  </a:lnTo>
                  <a:lnTo>
                    <a:pt x="1967484" y="0"/>
                  </a:lnTo>
                  <a:lnTo>
                    <a:pt x="0" y="0"/>
                  </a:lnTo>
                  <a:lnTo>
                    <a:pt x="0" y="103936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8025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6470" y="260449"/>
            <a:ext cx="45719" cy="41065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00865" y="628236"/>
            <a:ext cx="7309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800" b="1" dirty="0">
                <a:solidFill>
                  <a:srgbClr val="2D2D2D"/>
                </a:solidFill>
                <a:latin typeface="inherit"/>
              </a:rPr>
              <a:t> </a:t>
            </a:r>
            <a:endParaRPr lang="pt-BR" sz="2800" b="1" i="0" dirty="0">
              <a:solidFill>
                <a:srgbClr val="2D2D2D"/>
              </a:solidFill>
              <a:effectLst/>
              <a:latin typeface="open_sansbold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91580" y="1532163"/>
            <a:ext cx="34441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FF0000"/>
                </a:solidFill>
              </a:rPr>
              <a:t>Vamos </a:t>
            </a:r>
            <a:r>
              <a:rPr lang="pt-BR" sz="6600" dirty="0" err="1">
                <a:solidFill>
                  <a:srgbClr val="FF0000"/>
                </a:solidFill>
              </a:rPr>
              <a:t>Práticar</a:t>
            </a:r>
            <a:r>
              <a:rPr lang="pt-BR" sz="6600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841" y="2209884"/>
            <a:ext cx="3934885" cy="341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0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2042" y="507045"/>
            <a:ext cx="45719" cy="58003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34940" y="493197"/>
            <a:ext cx="4666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Será que vai dar certo ?</a:t>
            </a:r>
          </a:p>
        </p:txBody>
      </p:sp>
      <p:sp>
        <p:nvSpPr>
          <p:cNvPr id="4" name="Retângulo 3"/>
          <p:cNvSpPr/>
          <p:nvPr/>
        </p:nvSpPr>
        <p:spPr>
          <a:xfrm>
            <a:off x="734940" y="1771892"/>
            <a:ext cx="52437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open sans" panose="020B0606030504020204" pitchFamily="34" charset="0"/>
              </a:rPr>
              <a:t>Você já deve ter se perguntado se a sua ideia de negócio é viável, certo? </a:t>
            </a:r>
          </a:p>
          <a:p>
            <a:pPr algn="just"/>
            <a:endParaRPr lang="pt-BR" sz="2400" dirty="0">
              <a:latin typeface="open sans" panose="020B0606030504020204" pitchFamily="34" charset="0"/>
            </a:endParaRPr>
          </a:p>
          <a:p>
            <a:pPr algn="just"/>
            <a:r>
              <a:rPr lang="pt-BR" sz="2400" dirty="0">
                <a:latin typeface="open sans" panose="020B0606030504020204" pitchFamily="34" charset="0"/>
              </a:rPr>
              <a:t>Logo em seguida, começam a surgir dezenas de dúvidas a respeito de quais cuidados você deve ter ao abrir uma empresa,  negócio ou criar um serviço. </a:t>
            </a:r>
          </a:p>
          <a:p>
            <a:pPr algn="just"/>
            <a:endParaRPr lang="pt-BR" sz="2400" dirty="0">
              <a:latin typeface="open sans" panose="020B0606030504020204" pitchFamily="34" charset="0"/>
            </a:endParaRPr>
          </a:p>
          <a:p>
            <a:pPr algn="just"/>
            <a:r>
              <a:rPr lang="pt-BR" sz="2400" dirty="0">
                <a:solidFill>
                  <a:srgbClr val="FF0000"/>
                </a:solidFill>
                <a:latin typeface="open sans" panose="020B0606030504020204" pitchFamily="34" charset="0"/>
              </a:rPr>
              <a:t>Mas afinal, o que é preciso pensar na hora de planejar o seu negócio(</a:t>
            </a:r>
            <a:r>
              <a:rPr lang="pt-BR" sz="2400" b="1" dirty="0">
                <a:solidFill>
                  <a:srgbClr val="FF0000"/>
                </a:solidFill>
                <a:latin typeface="open sans" panose="020B0606030504020204" pitchFamily="34" charset="0"/>
              </a:rPr>
              <a:t>produto/serviço</a:t>
            </a:r>
            <a:r>
              <a:rPr lang="pt-BR" sz="2400" dirty="0">
                <a:solidFill>
                  <a:srgbClr val="FF0000"/>
                </a:solidFill>
                <a:latin typeface="open sans" panose="020B0606030504020204" pitchFamily="34" charset="0"/>
              </a:rPr>
              <a:t>)?</a:t>
            </a:r>
            <a:endParaRPr lang="pt-BR" sz="2400" dirty="0">
              <a:solidFill>
                <a:srgbClr val="FF00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379" y="2142754"/>
            <a:ext cx="2602745" cy="347479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572000" y="6664482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800" dirty="0"/>
              <a:t>https://www.sebraepr.com.br/como-estruturar-seu-modelo-de-negocio/</a:t>
            </a:r>
          </a:p>
        </p:txBody>
      </p:sp>
    </p:spTree>
    <p:extLst>
      <p:ext uri="{BB962C8B-B14F-4D97-AF65-F5344CB8AC3E}">
        <p14:creationId xmlns:p14="http://schemas.microsoft.com/office/powerpoint/2010/main" val="412420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4728" y="333035"/>
            <a:ext cx="66137" cy="58526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00865" y="628236"/>
            <a:ext cx="7309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800" b="1" dirty="0">
                <a:solidFill>
                  <a:srgbClr val="2D2D2D"/>
                </a:solidFill>
                <a:latin typeface="inherit"/>
              </a:rPr>
              <a:t> </a:t>
            </a:r>
            <a:endParaRPr lang="pt-BR" sz="2800" b="1" i="0" dirty="0">
              <a:solidFill>
                <a:srgbClr val="2D2D2D"/>
              </a:solidFill>
              <a:effectLst/>
              <a:latin typeface="open_sansbold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86468" y="1783135"/>
            <a:ext cx="79758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Sarala"/>
              </a:rPr>
              <a:t>Um estudo realizado pela CB Insights analisou 101 falências e apontou as 10 principais causas de fracassos de pequenas empresas.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42739" y="3025939"/>
            <a:ext cx="80633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buAutoNum type="arabicPeriod"/>
            </a:pPr>
            <a:r>
              <a:rPr lang="pt-BR" sz="1200" b="1" dirty="0">
                <a:latin typeface="inherit"/>
              </a:rPr>
              <a:t>Não satisfazer as necessidades do mercado:</a:t>
            </a:r>
            <a:r>
              <a:rPr lang="pt-BR" sz="1200" dirty="0">
                <a:latin typeface="Sarala"/>
              </a:rPr>
              <a:t> 42%</a:t>
            </a:r>
          </a:p>
          <a:p>
            <a:pPr fontAlgn="base"/>
            <a:endParaRPr lang="pt-BR" sz="1200" dirty="0">
              <a:latin typeface="Sarala"/>
            </a:endParaRPr>
          </a:p>
          <a:p>
            <a:pPr fontAlgn="base"/>
            <a:r>
              <a:rPr lang="pt-BR" sz="1200" dirty="0">
                <a:latin typeface="Sarala"/>
              </a:rPr>
              <a:t>Isso é o que acontece quando uma solução procura um problema e não o movimento inverso. Quando um produto é criado simplesmente porque o empreendedor acha genial, há o risco de não se resolver um problema real do mercado. Ou seja: não fique tão apaixonado por sua ideia a ponto de não se apaixonar por satisfazer as necessidades do mercado.</a:t>
            </a:r>
            <a:endParaRPr lang="pt-BR" sz="1200" b="0" i="0" dirty="0">
              <a:effectLst/>
              <a:latin typeface="Sarala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600865" y="329329"/>
            <a:ext cx="4666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Será que vai dar certo ?</a:t>
            </a:r>
          </a:p>
        </p:txBody>
      </p:sp>
      <p:sp>
        <p:nvSpPr>
          <p:cNvPr id="6" name="Retângulo 5"/>
          <p:cNvSpPr/>
          <p:nvPr/>
        </p:nvSpPr>
        <p:spPr>
          <a:xfrm>
            <a:off x="486468" y="2473786"/>
            <a:ext cx="249780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dirty="0">
                <a:solidFill>
                  <a:srgbClr val="FF0000"/>
                </a:solidFill>
                <a:latin typeface="Sarala"/>
              </a:rPr>
              <a:t>8 de maio de 2019 Negócios, Principal</a:t>
            </a:r>
            <a:endParaRPr lang="pt-BR" sz="1050" dirty="0">
              <a:solidFill>
                <a:srgbClr val="FF0000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442739" y="4444978"/>
            <a:ext cx="8063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b="1" dirty="0">
                <a:latin typeface="inherit"/>
              </a:rPr>
              <a:t>6. Falta de um modelo de negócios:</a:t>
            </a:r>
            <a:r>
              <a:rPr lang="pt-BR" dirty="0">
                <a:latin typeface="Sarala"/>
              </a:rPr>
              <a:t> 17%</a:t>
            </a:r>
          </a:p>
          <a:p>
            <a:pPr fontAlgn="base"/>
            <a:endParaRPr lang="pt-BR" dirty="0">
              <a:latin typeface="Sarala"/>
            </a:endParaRPr>
          </a:p>
          <a:p>
            <a:pPr fontAlgn="base"/>
            <a:r>
              <a:rPr lang="pt-BR" dirty="0">
                <a:latin typeface="Sarala"/>
              </a:rPr>
              <a:t>É difícil crescer como empresa quando um modelo de negócios não é estabelecido. Um caminho claro precisa estar evidente para conquistar membros de equipe, clientes e potenciais investidores. Pesquise e decida qual é o melhor modelo de negócios para o seu produto.</a:t>
            </a:r>
            <a:endParaRPr lang="pt-BR" b="0" i="0" dirty="0">
              <a:effectLst/>
              <a:latin typeface="Sarala"/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65" y="1086364"/>
            <a:ext cx="1417753" cy="580858"/>
          </a:xfrm>
          <a:prstGeom prst="rect">
            <a:avLst/>
          </a:prstGeom>
        </p:spPr>
      </p:pic>
      <p:sp>
        <p:nvSpPr>
          <p:cNvPr id="34" name="Retângulo 33"/>
          <p:cNvSpPr/>
          <p:nvPr/>
        </p:nvSpPr>
        <p:spPr>
          <a:xfrm>
            <a:off x="4572000" y="6649985"/>
            <a:ext cx="4572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600" dirty="0"/>
              <a:t>https://forbes.com.br/negocios/2019/05/10-principais-causas-de-fracasso-de-pequenas-empresas/#foto7</a:t>
            </a:r>
          </a:p>
        </p:txBody>
      </p:sp>
    </p:spTree>
    <p:extLst>
      <p:ext uri="{BB962C8B-B14F-4D97-AF65-F5344CB8AC3E}">
        <p14:creationId xmlns:p14="http://schemas.microsoft.com/office/powerpoint/2010/main" val="231797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2042" y="507045"/>
            <a:ext cx="45719" cy="58003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822451" y="507045"/>
            <a:ext cx="5754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O que é um Modelo de Negócio?</a:t>
            </a:r>
          </a:p>
        </p:txBody>
      </p:sp>
      <p:sp>
        <p:nvSpPr>
          <p:cNvPr id="2" name="Retângulo 1"/>
          <p:cNvSpPr/>
          <p:nvPr/>
        </p:nvSpPr>
        <p:spPr>
          <a:xfrm>
            <a:off x="585539" y="1758005"/>
            <a:ext cx="7585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Open Sans" panose="020B0606030504020204" pitchFamily="34" charset="0"/>
              </a:rPr>
              <a:t>Descreve a lógica de criação, entrega e captura de valor de uma organização.</a:t>
            </a:r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679" y="3106351"/>
            <a:ext cx="5069193" cy="244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0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2042" y="507045"/>
            <a:ext cx="45719" cy="58003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62236" y="440749"/>
            <a:ext cx="6259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Pensando o Modelo de Negócio</a:t>
            </a:r>
          </a:p>
        </p:txBody>
      </p:sp>
      <p:sp>
        <p:nvSpPr>
          <p:cNvPr id="5" name="Retângulo 4"/>
          <p:cNvSpPr/>
          <p:nvPr/>
        </p:nvSpPr>
        <p:spPr>
          <a:xfrm>
            <a:off x="498143" y="2028045"/>
            <a:ext cx="38009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open sans" panose="020B0606030504020204" pitchFamily="34" charset="0"/>
              </a:rPr>
              <a:t>O Business </a:t>
            </a:r>
            <a:r>
              <a:rPr lang="pt-BR" sz="2400" dirty="0" err="1">
                <a:latin typeface="open sans" panose="020B0606030504020204" pitchFamily="34" charset="0"/>
              </a:rPr>
              <a:t>Model</a:t>
            </a:r>
            <a:r>
              <a:rPr lang="pt-BR" sz="2400" dirty="0">
                <a:latin typeface="open sans" panose="020B0606030504020204" pitchFamily="34" charset="0"/>
              </a:rPr>
              <a:t> </a:t>
            </a:r>
            <a:r>
              <a:rPr lang="pt-BR" sz="2400" dirty="0" err="1">
                <a:latin typeface="open sans" panose="020B0606030504020204" pitchFamily="34" charset="0"/>
              </a:rPr>
              <a:t>Canvas</a:t>
            </a:r>
            <a:r>
              <a:rPr lang="pt-BR" sz="2400" dirty="0">
                <a:latin typeface="open sans" panose="020B0606030504020204" pitchFamily="34" charset="0"/>
              </a:rPr>
              <a:t>(BMC), mais conhecido como </a:t>
            </a:r>
            <a:r>
              <a:rPr lang="pt-BR" sz="2400" dirty="0" err="1">
                <a:latin typeface="open sans" panose="020B0606030504020204" pitchFamily="34" charset="0"/>
              </a:rPr>
              <a:t>Canvas</a:t>
            </a:r>
            <a:r>
              <a:rPr lang="pt-BR" sz="2400" dirty="0">
                <a:latin typeface="open sans" panose="020B0606030504020204" pitchFamily="34" charset="0"/>
              </a:rPr>
              <a:t>, é uma ferramenta de planejamento estratégico, que permite desenvolver e esboçar modelos de negócio novos ou existentes.</a:t>
            </a:r>
            <a:endParaRPr lang="pt-BR" sz="2400" dirty="0"/>
          </a:p>
        </p:txBody>
      </p:sp>
      <p:sp>
        <p:nvSpPr>
          <p:cNvPr id="11" name="object 3"/>
          <p:cNvSpPr/>
          <p:nvPr/>
        </p:nvSpPr>
        <p:spPr>
          <a:xfrm>
            <a:off x="4572000" y="1051848"/>
            <a:ext cx="4322441" cy="3928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tângulo 3"/>
          <p:cNvSpPr/>
          <p:nvPr/>
        </p:nvSpPr>
        <p:spPr>
          <a:xfrm>
            <a:off x="4833122" y="4988107"/>
            <a:ext cx="21303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Resultado de estudos e experimentações realizadas por Alex </a:t>
            </a:r>
            <a:r>
              <a:rPr lang="pt-BR" sz="1600" dirty="0" err="1"/>
              <a:t>Osterwalder</a:t>
            </a:r>
            <a:r>
              <a:rPr lang="pt-BR" sz="1600" dirty="0"/>
              <a:t> e Yves </a:t>
            </a:r>
            <a:r>
              <a:rPr lang="pt-BR" sz="1600" dirty="0" err="1"/>
              <a:t>Pigneur</a:t>
            </a:r>
            <a:r>
              <a:rPr lang="pt-BR" sz="1600" dirty="0"/>
              <a:t>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971" y="5016820"/>
            <a:ext cx="1266014" cy="126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0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147" y="419859"/>
            <a:ext cx="45719" cy="51574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644" y="283081"/>
            <a:ext cx="997107" cy="27289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98691" y="419859"/>
            <a:ext cx="73099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3200" b="1" dirty="0">
                <a:solidFill>
                  <a:srgbClr val="2D2D2D"/>
                </a:solidFill>
                <a:latin typeface="inherit"/>
              </a:rPr>
              <a:t>Benefícios do </a:t>
            </a:r>
            <a:r>
              <a:rPr lang="pt-BR" sz="3200" b="1" dirty="0" err="1">
                <a:solidFill>
                  <a:srgbClr val="2D2D2D"/>
                </a:solidFill>
                <a:latin typeface="inherit"/>
              </a:rPr>
              <a:t>Canvas</a:t>
            </a:r>
            <a:r>
              <a:rPr lang="pt-BR" sz="3200" b="1" dirty="0">
                <a:solidFill>
                  <a:srgbClr val="2D2D2D"/>
                </a:solidFill>
                <a:latin typeface="inherit"/>
              </a:rPr>
              <a:t> </a:t>
            </a:r>
            <a:endParaRPr lang="pt-BR" sz="3200" b="1" i="0" dirty="0">
              <a:solidFill>
                <a:srgbClr val="2D2D2D"/>
              </a:solidFill>
              <a:effectLst/>
              <a:latin typeface="open_sansbold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70499" y="2026289"/>
            <a:ext cx="76585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pt-BR" sz="2400" dirty="0"/>
              <a:t>Agiliza e facilita o processo estratégico;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pt-BR" sz="2400" dirty="0"/>
              <a:t>É uma ferramenta flexível e de fácil compreensão;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pt-BR" sz="2400" dirty="0"/>
              <a:t>Sua visualização estratégica aumenta a competitividade;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pt-BR" sz="2400" dirty="0"/>
              <a:t>Traz organização e objetividade para a empresa;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pt-BR" sz="2400" dirty="0"/>
              <a:t>Estimula a criatividade e simplifica a comunicação.</a:t>
            </a:r>
            <a:endParaRPr lang="pt-BR" sz="2400" i="0" u="none" strike="noStrike" dirty="0">
              <a:effectLst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583651" y="66271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900" dirty="0"/>
              <a:t>https://www.siteware.com.br/metodologias/modelo-canvas/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90A5C-8658-417E-9FFD-B2E09E248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028053">
            <a:off x="6570623" y="1274367"/>
            <a:ext cx="2259875" cy="1503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EDD03F-6A1A-4125-BDF3-7D50E0197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288" y="4360794"/>
            <a:ext cx="2270712" cy="14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1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147" y="419859"/>
            <a:ext cx="45719" cy="65393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64203" y="396964"/>
            <a:ext cx="39920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/>
              <a:t>Estrutura do </a:t>
            </a:r>
            <a:r>
              <a:rPr lang="pt-BR" sz="3600" b="1" dirty="0" err="1"/>
              <a:t>Canvas</a:t>
            </a:r>
            <a:endParaRPr lang="pt-BR" sz="200" b="1" dirty="0"/>
          </a:p>
        </p:txBody>
      </p:sp>
      <p:sp>
        <p:nvSpPr>
          <p:cNvPr id="4" name="Retângulo 3"/>
          <p:cNvSpPr/>
          <p:nvPr/>
        </p:nvSpPr>
        <p:spPr>
          <a:xfrm>
            <a:off x="161768" y="246949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400" dirty="0">
                <a:latin typeface="Segoe ui" panose="020B0502040204020203" pitchFamily="34" charset="0"/>
              </a:rPr>
              <a:t>Um modelo de negócios, representado no </a:t>
            </a:r>
            <a:r>
              <a:rPr lang="pt-BR" sz="2400" dirty="0" err="1">
                <a:latin typeface="Segoe ui" panose="020B0502040204020203" pitchFamily="34" charset="0"/>
              </a:rPr>
              <a:t>Canvas</a:t>
            </a:r>
            <a:r>
              <a:rPr lang="pt-BR" sz="2400" dirty="0">
                <a:latin typeface="Segoe ui" panose="020B0502040204020203" pitchFamily="34" charset="0"/>
              </a:rPr>
              <a:t>, é melhor descrito com </a:t>
            </a:r>
            <a:r>
              <a:rPr lang="pt-BR" sz="2400" dirty="0">
                <a:solidFill>
                  <a:srgbClr val="FF0000"/>
                </a:solidFill>
                <a:latin typeface="Segoe ui" panose="020B0502040204020203" pitchFamily="34" charset="0"/>
              </a:rPr>
              <a:t>nove componentes básicos</a:t>
            </a:r>
            <a:r>
              <a:rPr lang="pt-BR" sz="2400" dirty="0">
                <a:latin typeface="Segoe ui" panose="020B0502040204020203" pitchFamily="34" charset="0"/>
              </a:rPr>
              <a:t>, Eles englobam quatro áreas principais da organização: </a:t>
            </a:r>
            <a:r>
              <a:rPr lang="pt-BR" sz="2400" dirty="0">
                <a:solidFill>
                  <a:srgbClr val="FF0000"/>
                </a:solidFill>
                <a:latin typeface="Segoe ui" panose="020B0502040204020203" pitchFamily="34" charset="0"/>
              </a:rPr>
              <a:t>clientes, oferta, infraestrutura e viabilidade financeira</a:t>
            </a:r>
            <a:r>
              <a:rPr lang="pt-BR" sz="2400" dirty="0">
                <a:latin typeface="Segoe ui" panose="020B0502040204020203" pitchFamily="34" charset="0"/>
              </a:rPr>
              <a:t>.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768" y="2640694"/>
            <a:ext cx="4265147" cy="270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2288" y="503339"/>
            <a:ext cx="45719" cy="50767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555147" y="434012"/>
            <a:ext cx="2313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333333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O </a:t>
            </a:r>
            <a:r>
              <a:rPr lang="pt-BR" sz="3600" b="1" dirty="0" err="1">
                <a:solidFill>
                  <a:srgbClr val="333333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Canvas</a:t>
            </a:r>
            <a:endParaRPr lang="pt-BR" sz="36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25" y="1289430"/>
            <a:ext cx="6591869" cy="543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734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EC1D1D21D4E48B520C5C8F616BA48" ma:contentTypeVersion="5" ma:contentTypeDescription="Crie um novo documento." ma:contentTypeScope="" ma:versionID="32deb9121e4a64f8f34fda3d23d0e502">
  <xsd:schema xmlns:xsd="http://www.w3.org/2001/XMLSchema" xmlns:xs="http://www.w3.org/2001/XMLSchema" xmlns:p="http://schemas.microsoft.com/office/2006/metadata/properties" xmlns:ns2="edf2e5cb-7110-439b-886f-65e18b4e3d15" targetNamespace="http://schemas.microsoft.com/office/2006/metadata/properties" ma:root="true" ma:fieldsID="defc92c0f397b26f836a2e37b7e55ced" ns2:_="">
    <xsd:import namespace="edf2e5cb-7110-439b-886f-65e18b4e3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2e5cb-7110-439b-886f-65e18b4e3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442CAC-2DCE-433C-AB5D-7EB70F5F1F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3B2F8B-BDBB-4AA5-8C85-E2390E0C6C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f2e5cb-7110-439b-886f-65e18b4e3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78BC9-1708-4E6E-A8B8-961B63786AE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1412</Words>
  <Application>Microsoft Office PowerPoint</Application>
  <PresentationFormat>Apresentação na tela (4:3)</PresentationFormat>
  <Paragraphs>163</Paragraphs>
  <Slides>27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27</vt:i4>
      </vt:variant>
    </vt:vector>
  </HeadingPairs>
  <TitlesOfParts>
    <vt:vector size="41" baseType="lpstr">
      <vt:lpstr>Arial</vt:lpstr>
      <vt:lpstr>Calibri</vt:lpstr>
      <vt:lpstr>Helvetica</vt:lpstr>
      <vt:lpstr>inherit</vt:lpstr>
      <vt:lpstr>open sans</vt:lpstr>
      <vt:lpstr>open sans</vt:lpstr>
      <vt:lpstr>open_sansbold</vt:lpstr>
      <vt:lpstr>Sarala</vt:lpstr>
      <vt:lpstr>Segoe ui</vt:lpstr>
      <vt:lpstr>Wingdings</vt:lpstr>
      <vt:lpstr>Default Theme</vt:lpstr>
      <vt:lpstr>1_Personalizar design</vt:lpstr>
      <vt:lpstr>2_Personalizar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Aurelio</dc:creator>
  <cp:lastModifiedBy>Airton</cp:lastModifiedBy>
  <cp:revision>38</cp:revision>
  <dcterms:modified xsi:type="dcterms:W3CDTF">2023-09-05T14:53:49Z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0x01010036DEC1D1D21D4E48B520C5C8F616BA48</vt:lpwstr>
  </property>
</Properties>
</file>