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5"/>
  </p:notesMasterIdLst>
  <p:sldIdLst>
    <p:sldId id="256" r:id="rId6"/>
    <p:sldId id="307" r:id="rId7"/>
    <p:sldId id="308" r:id="rId8"/>
    <p:sldId id="309" r:id="rId9"/>
    <p:sldId id="313" r:id="rId10"/>
    <p:sldId id="291" r:id="rId11"/>
    <p:sldId id="275" r:id="rId12"/>
    <p:sldId id="311" r:id="rId13"/>
    <p:sldId id="267" r:id="rId14"/>
    <p:sldId id="292" r:id="rId15"/>
    <p:sldId id="293" r:id="rId16"/>
    <p:sldId id="294" r:id="rId17"/>
    <p:sldId id="295" r:id="rId18"/>
    <p:sldId id="310" r:id="rId19"/>
    <p:sldId id="318" r:id="rId20"/>
    <p:sldId id="266" r:id="rId21"/>
    <p:sldId id="298" r:id="rId22"/>
    <p:sldId id="268" r:id="rId23"/>
    <p:sldId id="304" r:id="rId24"/>
    <p:sldId id="320" r:id="rId25"/>
    <p:sldId id="303" r:id="rId26"/>
    <p:sldId id="305" r:id="rId27"/>
    <p:sldId id="312" r:id="rId28"/>
    <p:sldId id="316" r:id="rId29"/>
    <p:sldId id="315" r:id="rId30"/>
    <p:sldId id="297" r:id="rId31"/>
    <p:sldId id="319" r:id="rId32"/>
    <p:sldId id="314" r:id="rId33"/>
    <p:sldId id="265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020000"/>
    <a:srgbClr val="303030"/>
    <a:srgbClr val="EBAFB5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18" autoAdjust="0"/>
  </p:normalViewPr>
  <p:slideViewPr>
    <p:cSldViewPr snapToGrid="0" snapToObjects="1"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862144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A Formula </a:t>
            </a: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http://www.forumdaconstrucao.com.br/materias/imagens/01022_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4" y="2536316"/>
            <a:ext cx="5522976" cy="1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3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945" y="465775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473562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Despesas</a:t>
            </a: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Fixas</a:t>
            </a:r>
            <a:endParaRPr lang="en-US" sz="32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771804" y="5385484"/>
            <a:ext cx="5358384" cy="1107996"/>
            <a:chOff x="788238" y="1992654"/>
            <a:chExt cx="5358384" cy="1107996"/>
          </a:xfrm>
        </p:grpSpPr>
        <p:sp>
          <p:nvSpPr>
            <p:cNvPr id="3" name="Retângulo 2"/>
            <p:cNvSpPr/>
            <p:nvPr/>
          </p:nvSpPr>
          <p:spPr>
            <a:xfrm>
              <a:off x="788238" y="2361986"/>
              <a:ext cx="53583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/>
                <a:t>• Salário do profissional		3.000</a:t>
              </a:r>
            </a:p>
            <a:p>
              <a:r>
                <a:rPr lang="pt-BR" sz="1400" dirty="0"/>
                <a:t>• Encargos trabalhistas		2.400</a:t>
              </a:r>
            </a:p>
            <a:p>
              <a:r>
                <a:rPr lang="pt-BR" sz="1400" dirty="0"/>
                <a:t>• Total pessoal produtivo	 	</a:t>
              </a:r>
              <a:r>
                <a:rPr lang="pt-BR" sz="1400" b="1" dirty="0">
                  <a:solidFill>
                    <a:srgbClr val="FF0000"/>
                  </a:solidFill>
                </a:rPr>
                <a:t>5.400</a:t>
              </a:r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811098" y="1992654"/>
              <a:ext cx="1073051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sz="1400" b="1" dirty="0"/>
                <a:t>Com Pessoa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29421" y="1202901"/>
            <a:ext cx="6247782" cy="2586289"/>
            <a:chOff x="841781" y="2811365"/>
            <a:chExt cx="6247782" cy="2586289"/>
          </a:xfrm>
        </p:grpSpPr>
        <p:sp>
          <p:nvSpPr>
            <p:cNvPr id="6" name="Retângulo 5"/>
            <p:cNvSpPr/>
            <p:nvPr/>
          </p:nvSpPr>
          <p:spPr>
            <a:xfrm>
              <a:off x="877739" y="3366329"/>
              <a:ext cx="621182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/>
                <a:t>• Aluguel				600</a:t>
              </a:r>
            </a:p>
            <a:p>
              <a:r>
                <a:rPr lang="pt-BR" sz="1400" dirty="0"/>
                <a:t>• Luz				100</a:t>
              </a:r>
            </a:p>
            <a:p>
              <a:r>
                <a:rPr lang="pt-BR" sz="1400" dirty="0"/>
                <a:t>• Água				  40</a:t>
              </a:r>
            </a:p>
            <a:p>
              <a:r>
                <a:rPr lang="pt-BR" sz="1400" dirty="0"/>
                <a:t>• Telefone e internet			200</a:t>
              </a:r>
            </a:p>
            <a:p>
              <a:r>
                <a:rPr lang="pt-BR" sz="1400" dirty="0"/>
                <a:t>• Imposto Predial			  40</a:t>
              </a:r>
            </a:p>
            <a:p>
              <a:r>
                <a:rPr lang="pt-BR" sz="1400" dirty="0"/>
                <a:t>• Ferramentas e softwares (média mensal)	   50</a:t>
              </a:r>
            </a:p>
            <a:p>
              <a:r>
                <a:rPr lang="pt-BR" sz="1400" dirty="0"/>
                <a:t>• Vigilante noturno			  50</a:t>
              </a:r>
            </a:p>
            <a:p>
              <a:r>
                <a:rPr lang="pt-BR" sz="1400" dirty="0"/>
                <a:t>• Material de escritório (tinta, xerox, etc.)	100</a:t>
              </a:r>
            </a:p>
            <a:p>
              <a:r>
                <a:rPr lang="pt-BR" sz="1400" dirty="0"/>
                <a:t>Total de despesas profissionais		</a:t>
              </a:r>
              <a:r>
                <a:rPr lang="pt-BR" sz="1400" b="1" dirty="0">
                  <a:solidFill>
                    <a:srgbClr val="FF0000"/>
                  </a:solidFill>
                </a:rPr>
                <a:t>1.180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41781" y="2811365"/>
              <a:ext cx="1222129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sz="1400" b="1" dirty="0"/>
                <a:t>Infraestrutura</a:t>
              </a:r>
            </a:p>
          </p:txBody>
        </p:sp>
      </p:grpSp>
      <p:sp>
        <p:nvSpPr>
          <p:cNvPr id="9" name="Retângulo 8"/>
          <p:cNvSpPr/>
          <p:nvPr/>
        </p:nvSpPr>
        <p:spPr>
          <a:xfrm>
            <a:off x="794664" y="428458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• Contador			240</a:t>
            </a:r>
          </a:p>
          <a:p>
            <a:r>
              <a:rPr lang="pt-BR" sz="1400" dirty="0"/>
              <a:t>• Motoboy			  50</a:t>
            </a:r>
          </a:p>
          <a:p>
            <a:r>
              <a:rPr lang="pt-BR" sz="1400" dirty="0"/>
              <a:t>• Sindicato			  30</a:t>
            </a:r>
          </a:p>
          <a:p>
            <a:r>
              <a:rPr lang="pt-BR" sz="1400" dirty="0"/>
              <a:t>Total de despesas administrativas	</a:t>
            </a:r>
            <a:r>
              <a:rPr lang="pt-BR" sz="1400" b="1" dirty="0">
                <a:solidFill>
                  <a:srgbClr val="FF0000"/>
                </a:solidFill>
              </a:rPr>
              <a:t>320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94664" y="3949002"/>
            <a:ext cx="1351011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400" b="1" dirty="0"/>
              <a:t>Administrativas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4633308" y="1303711"/>
            <a:ext cx="733356" cy="52905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444925" y="3472307"/>
            <a:ext cx="36414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Total com pessoal		5.400</a:t>
            </a:r>
          </a:p>
          <a:p>
            <a:r>
              <a:rPr lang="pt-BR" sz="1400" dirty="0"/>
              <a:t>Total de despesas profissionais	1.180</a:t>
            </a:r>
          </a:p>
          <a:p>
            <a:r>
              <a:rPr lang="pt-BR" sz="1400" dirty="0"/>
              <a:t>Total de despesas administrativas	320</a:t>
            </a:r>
          </a:p>
          <a:p>
            <a:endParaRPr lang="pt-BR" sz="1400" dirty="0"/>
          </a:p>
          <a:p>
            <a:r>
              <a:rPr lang="pt-BR" sz="1400" dirty="0"/>
              <a:t>Total geral (custo fixo mensal)	</a:t>
            </a:r>
            <a:r>
              <a:rPr lang="pt-BR" sz="1400" b="1" dirty="0">
                <a:solidFill>
                  <a:srgbClr val="FF0000"/>
                </a:solidFill>
              </a:rPr>
              <a:t>6.900</a:t>
            </a:r>
          </a:p>
        </p:txBody>
      </p:sp>
    </p:spTree>
    <p:extLst>
      <p:ext uri="{BB962C8B-B14F-4D97-AF65-F5344CB8AC3E}">
        <p14:creationId xmlns:p14="http://schemas.microsoft.com/office/powerpoint/2010/main" val="22616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862144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Horas </a:t>
            </a: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Trabalhadas</a:t>
            </a: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???</a:t>
            </a: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811098" y="2511552"/>
            <a:ext cx="7516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Quantidade do horas trabalhados durante o período de 30/31 dias.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877739" y="3592567"/>
            <a:ext cx="70277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média histórica de horas trabalhadas no mês é de 220 horas, isto é, descontando-se os sábados, domingos, feriados, férias, dias parados por falta de serviço, pausa para café, etc.</a:t>
            </a:r>
          </a:p>
        </p:txBody>
      </p:sp>
    </p:spTree>
    <p:extLst>
      <p:ext uri="{BB962C8B-B14F-4D97-AF65-F5344CB8AC3E}">
        <p14:creationId xmlns:p14="http://schemas.microsoft.com/office/powerpoint/2010/main" val="1275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940538" y="833355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o Valor da Hora </a:t>
            </a: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Técnica</a:t>
            </a:r>
            <a:endParaRPr lang="en-US" sz="28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http://www.forumdaconstrucao.com.br/materias/imagens/01022_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2536316"/>
            <a:ext cx="4352544" cy="14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5506150" y="2609463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6900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506150" y="3273741"/>
            <a:ext cx="1326004" cy="0"/>
          </a:xfrm>
          <a:prstGeom prst="line">
            <a:avLst/>
          </a:prstGeom>
          <a:ln w="38100">
            <a:solidFill>
              <a:srgbClr val="30303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648817" y="3237349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220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118051" y="2841481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R$ 31,36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235449" y="4959785"/>
            <a:ext cx="713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Valor Homem/hora</a:t>
            </a:r>
            <a:r>
              <a:rPr lang="pt-BR" sz="2400" b="1" dirty="0"/>
              <a:t>*= Preço hora técnica + % (lucro) </a:t>
            </a:r>
          </a:p>
        </p:txBody>
      </p:sp>
    </p:spTree>
    <p:extLst>
      <p:ext uri="{BB962C8B-B14F-4D97-AF65-F5344CB8AC3E}">
        <p14:creationId xmlns:p14="http://schemas.microsoft.com/office/powerpoint/2010/main" val="9856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8725" y="2058707"/>
            <a:ext cx="54363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Verdana" panose="020B0604030504040204" pitchFamily="34" charset="0"/>
              </a:rPr>
              <a:t>O cálculo da mão-de-obra a ser gasta em um serviço começa </a:t>
            </a:r>
            <a:r>
              <a:rPr lang="pt-BR" sz="2000" dirty="0">
                <a:solidFill>
                  <a:srgbClr val="FF0000"/>
                </a:solidFill>
                <a:latin typeface="Verdana" panose="020B0604030504040204" pitchFamily="34" charset="0"/>
              </a:rPr>
              <a:t>sempre pela avaliação de quanto tempo </a:t>
            </a:r>
            <a:r>
              <a:rPr lang="pt-BR" sz="2000" dirty="0">
                <a:latin typeface="Verdana" panose="020B0604030504040204" pitchFamily="34" charset="0"/>
              </a:rPr>
              <a:t>(em horas) se gastará em determinado serviço. </a:t>
            </a:r>
          </a:p>
          <a:p>
            <a:pPr algn="just"/>
            <a:endParaRPr lang="pt-BR" sz="2000" dirty="0">
              <a:latin typeface="Verdana" panose="020B0604030504040204" pitchFamily="34" charset="0"/>
            </a:endParaRPr>
          </a:p>
          <a:p>
            <a:pPr algn="just"/>
            <a:r>
              <a:rPr lang="pt-BR" sz="2000" dirty="0">
                <a:latin typeface="Verdana" panose="020B0604030504040204" pitchFamily="34" charset="0"/>
              </a:rPr>
              <a:t>A multiplicação da quantidade de horas pelo valor do homem-hora (ou hora-técnica) será o valor final.</a:t>
            </a:r>
            <a:endParaRPr lang="pt-BR" sz="2000" dirty="0"/>
          </a:p>
        </p:txBody>
      </p:sp>
      <p:sp>
        <p:nvSpPr>
          <p:cNvPr id="11" name="TextBox 15"/>
          <p:cNvSpPr txBox="1"/>
          <p:nvPr/>
        </p:nvSpPr>
        <p:spPr>
          <a:xfrm>
            <a:off x="598725" y="423149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o </a:t>
            </a: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Preço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Final</a:t>
            </a:r>
          </a:p>
        </p:txBody>
      </p:sp>
      <p:sp>
        <p:nvSpPr>
          <p:cNvPr id="7" name="CaixaDeTexto 6"/>
          <p:cNvSpPr txBox="1"/>
          <p:nvPr/>
        </p:nvSpPr>
        <p:spPr>
          <a:xfrm flipH="1">
            <a:off x="688370" y="5093590"/>
            <a:ext cx="813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Preço Final</a:t>
            </a:r>
            <a:r>
              <a:rPr lang="pt-BR" b="1" dirty="0"/>
              <a:t>(cliente)</a:t>
            </a:r>
            <a:r>
              <a:rPr lang="pt-BR" sz="2400" dirty="0"/>
              <a:t>= </a:t>
            </a:r>
            <a:r>
              <a:rPr lang="pt-BR" sz="2400" dirty="0">
                <a:solidFill>
                  <a:srgbClr val="FF0000"/>
                </a:solidFill>
              </a:rPr>
              <a:t>Valor Homem/hora* </a:t>
            </a:r>
            <a:r>
              <a:rPr lang="pt-BR" sz="2400" dirty="0"/>
              <a:t>x Quantidade de Horas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1626">
            <a:off x="6385139" y="2195197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1798" y="1358600"/>
            <a:ext cx="83790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Verdana" panose="020B0604030504040204" pitchFamily="34" charset="0"/>
              </a:rPr>
              <a:t>Você foi procurado por um cliente com uma demanda de trabalho que irá consumir algo em torno de 200 horas/homem de um profissional que tem seu valor de h/t de aproximadamente R$ 47,00.  Qual o valor a ser apresentado ao cliente?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Preço H/T= 47,00</a:t>
            </a:r>
          </a:p>
          <a:p>
            <a:pPr algn="just"/>
            <a:r>
              <a:rPr lang="pt-BR" sz="1600" dirty="0"/>
              <a:t>Lucro Previsto= 30%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11" name="TextBox 15"/>
          <p:cNvSpPr txBox="1"/>
          <p:nvPr/>
        </p:nvSpPr>
        <p:spPr>
          <a:xfrm>
            <a:off x="598725" y="423149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o </a:t>
            </a: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Preço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Final</a:t>
            </a:r>
          </a:p>
        </p:txBody>
      </p:sp>
      <p:sp>
        <p:nvSpPr>
          <p:cNvPr id="7" name="CaixaDeTexto 6"/>
          <p:cNvSpPr txBox="1"/>
          <p:nvPr/>
        </p:nvSpPr>
        <p:spPr>
          <a:xfrm flipH="1">
            <a:off x="381798" y="4713231"/>
            <a:ext cx="776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Final</a:t>
            </a:r>
            <a:r>
              <a:rPr lang="pt-BR" sz="1600" dirty="0"/>
              <a:t>(cliente)</a:t>
            </a:r>
            <a:r>
              <a:rPr lang="pt-BR" sz="2000" dirty="0"/>
              <a:t>= </a:t>
            </a:r>
            <a:r>
              <a:rPr lang="pt-BR" sz="2000" dirty="0">
                <a:solidFill>
                  <a:srgbClr val="FF0000"/>
                </a:solidFill>
              </a:rPr>
              <a:t>Valor Homem/hora </a:t>
            </a:r>
            <a:r>
              <a:rPr lang="pt-BR" sz="2000" dirty="0"/>
              <a:t>x Quantidade de Horas</a:t>
            </a:r>
          </a:p>
        </p:txBody>
      </p:sp>
      <p:sp>
        <p:nvSpPr>
          <p:cNvPr id="13" name="CaixaDeTexto 12"/>
          <p:cNvSpPr txBox="1"/>
          <p:nvPr/>
        </p:nvSpPr>
        <p:spPr>
          <a:xfrm flipH="1">
            <a:off x="381798" y="3412471"/>
            <a:ext cx="713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Valor Homem/hora</a:t>
            </a:r>
            <a:r>
              <a:rPr lang="pt-BR" dirty="0"/>
              <a:t>= Preço hora técnica + % (lucro)</a:t>
            </a:r>
          </a:p>
          <a:p>
            <a:r>
              <a:rPr lang="pt-BR" dirty="0">
                <a:solidFill>
                  <a:srgbClr val="FF0000"/>
                </a:solidFill>
              </a:rPr>
              <a:t>Valor Homem/hora</a:t>
            </a:r>
            <a:r>
              <a:rPr lang="pt-BR" dirty="0"/>
              <a:t>= 47,00 + 14,1 (30% da hora técnica)</a:t>
            </a:r>
          </a:p>
          <a:p>
            <a:r>
              <a:rPr lang="pt-BR" dirty="0">
                <a:solidFill>
                  <a:srgbClr val="FF0000"/>
                </a:solidFill>
              </a:rPr>
              <a:t>Valor Homem/hora</a:t>
            </a:r>
            <a:r>
              <a:rPr lang="pt-BR" dirty="0"/>
              <a:t>= 61,1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 flipH="1">
            <a:off x="381797" y="5259938"/>
            <a:ext cx="393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Final</a:t>
            </a:r>
            <a:r>
              <a:rPr lang="pt-BR" sz="1600" dirty="0"/>
              <a:t>(cliente)</a:t>
            </a:r>
            <a:r>
              <a:rPr lang="pt-BR" sz="2000" dirty="0"/>
              <a:t>= </a:t>
            </a:r>
            <a:r>
              <a:rPr lang="pt-BR" sz="2000" dirty="0">
                <a:solidFill>
                  <a:srgbClr val="FF0000"/>
                </a:solidFill>
              </a:rPr>
              <a:t>61,1 </a:t>
            </a:r>
            <a:r>
              <a:rPr lang="pt-BR" sz="2000" dirty="0"/>
              <a:t>x 200</a:t>
            </a:r>
          </a:p>
        </p:txBody>
      </p:sp>
      <p:sp>
        <p:nvSpPr>
          <p:cNvPr id="16" name="CaixaDeTexto 15"/>
          <p:cNvSpPr txBox="1"/>
          <p:nvPr/>
        </p:nvSpPr>
        <p:spPr>
          <a:xfrm flipH="1">
            <a:off x="381796" y="5721603"/>
            <a:ext cx="358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Final</a:t>
            </a:r>
            <a:r>
              <a:rPr lang="pt-BR" sz="1600" dirty="0"/>
              <a:t>(cliente)</a:t>
            </a:r>
            <a:r>
              <a:rPr lang="pt-BR" sz="2000" dirty="0"/>
              <a:t>= </a:t>
            </a:r>
            <a:r>
              <a:rPr lang="pt-BR" sz="2000" dirty="0">
                <a:solidFill>
                  <a:srgbClr val="FF0000"/>
                </a:solidFill>
              </a:rPr>
              <a:t>12.220,00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17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1379" y="339454"/>
            <a:ext cx="72000" cy="52553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2004885"/>
            <a:ext cx="7015075" cy="404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5"/>
          <p:cNvSpPr txBox="1"/>
          <p:nvPr/>
        </p:nvSpPr>
        <p:spPr>
          <a:xfrm>
            <a:off x="877739" y="367384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dirty="0">
                <a:solidFill>
                  <a:srgbClr val="303030"/>
                </a:solidFill>
                <a:latin typeface="Verdana"/>
                <a:cs typeface="Verdana"/>
              </a:rPr>
              <a:t> o </a:t>
            </a:r>
            <a:r>
              <a:rPr lang="en-US" sz="2800" dirty="0" err="1">
                <a:solidFill>
                  <a:srgbClr val="303030"/>
                </a:solidFill>
                <a:latin typeface="Verdana"/>
                <a:cs typeface="Verdana"/>
              </a:rPr>
              <a:t>Preço</a:t>
            </a:r>
            <a:r>
              <a:rPr lang="en-US" sz="2800" dirty="0">
                <a:solidFill>
                  <a:srgbClr val="303030"/>
                </a:solidFill>
                <a:latin typeface="Verdana"/>
                <a:cs typeface="Verdana"/>
              </a:rPr>
              <a:t> Final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37379" y="1125689"/>
            <a:ext cx="487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Quando envolve matérias e terceiros</a:t>
            </a:r>
          </a:p>
        </p:txBody>
      </p:sp>
    </p:spTree>
    <p:extLst>
      <p:ext uri="{BB962C8B-B14F-4D97-AF65-F5344CB8AC3E}">
        <p14:creationId xmlns:p14="http://schemas.microsoft.com/office/powerpoint/2010/main" val="33371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470" y="504017"/>
            <a:ext cx="45719" cy="49728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750470" y="429495"/>
            <a:ext cx="590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000" b="1" dirty="0"/>
              <a:t>Custo Especial de Venda</a:t>
            </a:r>
            <a:endParaRPr lang="en-US" sz="4000" b="1" dirty="0">
              <a:solidFill>
                <a:srgbClr val="020000"/>
              </a:solidFill>
              <a:latin typeface="Verdana"/>
              <a:cs typeface="Verdan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66826" y="1514018"/>
            <a:ext cx="8010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pt-BR" sz="2800" dirty="0"/>
            </a:br>
            <a:r>
              <a:rPr lang="pt-BR" sz="2800" dirty="0"/>
              <a:t>Custo Especial de Venda </a:t>
            </a:r>
            <a:r>
              <a:rPr lang="pt-BR" sz="2800" b="1" dirty="0"/>
              <a:t>CEV - </a:t>
            </a:r>
            <a:r>
              <a:rPr lang="pt-BR" sz="2800" dirty="0"/>
              <a:t>Toda despesa percentual que incide sobre o custo. 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Exemplo:</a:t>
            </a:r>
            <a:r>
              <a:rPr lang="pt-BR" sz="2800" b="1" dirty="0"/>
              <a:t> </a:t>
            </a:r>
            <a:r>
              <a:rPr lang="pt-BR" sz="2800" dirty="0"/>
              <a:t>impostos, taxas, comissões, lucro. </a:t>
            </a:r>
          </a:p>
        </p:txBody>
      </p:sp>
    </p:spTree>
    <p:extLst>
      <p:ext uri="{BB962C8B-B14F-4D97-AF65-F5344CB8AC3E}">
        <p14:creationId xmlns:p14="http://schemas.microsoft.com/office/powerpoint/2010/main" val="295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470" y="504017"/>
            <a:ext cx="45719" cy="49728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750470" y="504017"/>
            <a:ext cx="32900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020000"/>
                </a:solidFill>
                <a:latin typeface="Verdana"/>
                <a:cs typeface="Verdana"/>
              </a:rPr>
              <a:t>As </a:t>
            </a:r>
            <a:r>
              <a:rPr lang="en-US" sz="3200" b="1" dirty="0" err="1">
                <a:solidFill>
                  <a:srgbClr val="020000"/>
                </a:solidFill>
                <a:latin typeface="Verdana"/>
                <a:cs typeface="Verdana"/>
              </a:rPr>
              <a:t>Variáveis</a:t>
            </a:r>
            <a:endParaRPr lang="en-US" sz="3200" b="1" dirty="0">
              <a:solidFill>
                <a:srgbClr val="020000"/>
              </a:solidFill>
              <a:latin typeface="Verdana"/>
              <a:cs typeface="Verdan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0470" y="1995193"/>
            <a:ext cx="73450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Despesa com material</a:t>
            </a:r>
            <a:r>
              <a:rPr lang="pt-BR" sz="1600" dirty="0"/>
              <a:t> - Valor de todos os componentes que serão aplicados única e exclusivamente naquele serviço. Por exemplo, para levantar uma parede, a despesa com material será o que se gastará com tijolos, cimento, areia e cal. Este material será gasto naquele serviço apenas, se a obra não existisse não haveria esta despesa. </a:t>
            </a:r>
            <a:br>
              <a:rPr lang="pt-BR" sz="1600" dirty="0"/>
            </a:br>
            <a:br>
              <a:rPr lang="pt-BR" sz="1600" dirty="0"/>
            </a:br>
            <a:r>
              <a:rPr lang="pt-BR" sz="1600" b="1" dirty="0"/>
              <a:t>Despesa com serviços</a:t>
            </a:r>
            <a:r>
              <a:rPr lang="pt-BR" sz="1600" dirty="0"/>
              <a:t> - Valor da mão-de-obra aplicada direta e tão somente neste serviço, porem existem algumas considerações a serem feitas. O valor do serviço (também chamado de mão-de-obra) .</a:t>
            </a:r>
          </a:p>
          <a:p>
            <a:r>
              <a:rPr lang="pt-BR" sz="1600" dirty="0"/>
              <a:t> </a:t>
            </a:r>
            <a:br>
              <a:rPr lang="pt-BR" sz="1600" dirty="0"/>
            </a:br>
            <a:br>
              <a:rPr lang="pt-BR" sz="1600" dirty="0"/>
            </a:br>
            <a:r>
              <a:rPr lang="pt-BR" sz="1600" b="1" dirty="0"/>
              <a:t>Despesa com terceiros</a:t>
            </a:r>
            <a:r>
              <a:rPr lang="pt-BR" sz="1600" dirty="0"/>
              <a:t> - Chamadas também, abreviadamente, de “</a:t>
            </a:r>
            <a:r>
              <a:rPr lang="pt-BR" sz="1600" dirty="0" err="1"/>
              <a:t>servex</a:t>
            </a:r>
            <a:r>
              <a:rPr lang="pt-BR" sz="1600" dirty="0"/>
              <a:t>” (abreviação de “serviços externos”). Consiste no valor pago a fornecedores externos, seja com material, mão-de-obra ou ambos. Por exemplo, um gesseiro fornece as peças de gesso e a sua mão-de-obra, e cobra um valor fixo ou uma quantia por m². </a:t>
            </a:r>
            <a:br>
              <a:rPr lang="pt-BR" sz="1600" dirty="0"/>
            </a:b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371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4160" y="298784"/>
            <a:ext cx="45719" cy="51067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562586" y="329329"/>
            <a:ext cx="71061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2586" y="1270242"/>
            <a:ext cx="7654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Suponhamos que um eletricista será </a:t>
            </a:r>
            <a:r>
              <a:rPr lang="pt-BR" sz="1400" dirty="0">
                <a:solidFill>
                  <a:srgbClr val="FF0000"/>
                </a:solidFill>
              </a:rPr>
              <a:t>contratado</a:t>
            </a:r>
            <a:r>
              <a:rPr lang="pt-BR" sz="1400" dirty="0"/>
              <a:t> para trocar a fiação de alimentação de um quadro de luz. </a:t>
            </a:r>
          </a:p>
          <a:p>
            <a:r>
              <a:rPr lang="pt-BR" sz="1400" dirty="0"/>
              <a:t>O técnico vai empregar, como material direto, os cabos e conectores. Sua mão-de-obra será avaliada pelo tempo dispendido. </a:t>
            </a:r>
          </a:p>
          <a:p>
            <a:r>
              <a:rPr lang="pt-BR" sz="1400" dirty="0"/>
              <a:t>Só que, para fazer aquela instalação, será preciso levar um eletro duto até outra sala, atravessando um quintal. </a:t>
            </a:r>
          </a:p>
          <a:p>
            <a:r>
              <a:rPr lang="pt-BR" sz="1400" dirty="0"/>
              <a:t>Para tanto, será preciso contratar um pedreiro que vai quebrar a parede e piso, instalar o eletro duto e depois refazer o acabamento nos lugares onde forem quebrados. </a:t>
            </a:r>
          </a:p>
          <a:p>
            <a:r>
              <a:rPr lang="pt-BR" sz="1400" dirty="0"/>
              <a:t>O valor pago para este pedreiro entrará no cálculo como serviço de terceiros. </a:t>
            </a:r>
          </a:p>
          <a:p>
            <a:endParaRPr lang="pt-BR" sz="1400" dirty="0"/>
          </a:p>
          <a:p>
            <a:r>
              <a:rPr lang="pt-BR" sz="1400" dirty="0"/>
              <a:t>R$ 100 de material, </a:t>
            </a:r>
            <a:br>
              <a:rPr lang="pt-BR" sz="1400" dirty="0"/>
            </a:br>
            <a:r>
              <a:rPr lang="pt-BR" sz="1400" dirty="0"/>
              <a:t>R$ 100 de mão-de-obra, </a:t>
            </a:r>
            <a:br>
              <a:rPr lang="pt-BR" sz="1400" dirty="0"/>
            </a:br>
            <a:r>
              <a:rPr lang="pt-BR" sz="1400" dirty="0"/>
              <a:t>O pedreiro cobrou R$ 500, </a:t>
            </a:r>
            <a:br>
              <a:rPr lang="pt-BR" sz="1400" dirty="0"/>
            </a:br>
            <a:r>
              <a:rPr lang="pt-BR" sz="1400" dirty="0"/>
              <a:t>Custo total de R$ 700, </a:t>
            </a:r>
            <a:br>
              <a:rPr lang="pt-BR" sz="1400" dirty="0"/>
            </a:br>
            <a:r>
              <a:rPr lang="pt-BR" sz="1400" dirty="0"/>
              <a:t>Calculamos um CEV de </a:t>
            </a:r>
            <a:r>
              <a:rPr lang="pt-BR" sz="1400" b="1" dirty="0"/>
              <a:t>30%</a:t>
            </a:r>
            <a:r>
              <a:rPr lang="pt-BR" sz="1400" dirty="0"/>
              <a:t>, pois foram </a:t>
            </a:r>
            <a:r>
              <a:rPr lang="pt-BR" sz="1400" b="1" dirty="0"/>
              <a:t>10%</a:t>
            </a:r>
            <a:r>
              <a:rPr lang="pt-BR" sz="1400" dirty="0"/>
              <a:t> de impostos mais </a:t>
            </a:r>
            <a:r>
              <a:rPr lang="pt-BR" sz="1400" b="1" dirty="0">
                <a:solidFill>
                  <a:srgbClr val="FF0000"/>
                </a:solidFill>
              </a:rPr>
              <a:t>20%</a:t>
            </a:r>
            <a:r>
              <a:rPr lang="pt-BR" sz="1400" dirty="0"/>
              <a:t> de lucro. </a:t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Portanto, o preço deste serviço foi de: </a:t>
            </a:r>
          </a:p>
          <a:p>
            <a:endParaRPr lang="pt-BR" sz="1400" dirty="0"/>
          </a:p>
        </p:txBody>
      </p:sp>
      <p:pic>
        <p:nvPicPr>
          <p:cNvPr id="14" name="Imagem 13" descr="http://www.forumdaconstrucao.com.br/materias/imagens/01022_0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22" y="5375907"/>
            <a:ext cx="2855151" cy="64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6" y="5491762"/>
            <a:ext cx="3057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13315" y="1817225"/>
            <a:ext cx="51618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5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Precificação para Serviços de TI</a:t>
            </a:r>
            <a:endParaRPr lang="pt-BR" sz="5400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17" y="3574473"/>
            <a:ext cx="3152601" cy="210173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228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437" y="602222"/>
            <a:ext cx="45719" cy="51067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4814" y="1003416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61025" y="565172"/>
            <a:ext cx="6173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Precificação Produto </a:t>
            </a:r>
            <a:r>
              <a:rPr lang="pt-BR" alt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(objeto)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538620" y="2359017"/>
            <a:ext cx="8066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PF = (Custo x BDI) + Custo</a:t>
            </a:r>
          </a:p>
          <a:p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	Custo= valor a ser pago ao fornecedor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	BDI= Impostos + lucro (%)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Exemplo: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Custo da peça = R$ 60,00 </a:t>
            </a: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BDI = 20% (impostos) + 15% (lucro)= 35%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PF = (60,00 x 35%)+60 = R$ 81,00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97186" y="3334026"/>
            <a:ext cx="3459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600" dirty="0">
                <a:solidFill>
                  <a:srgbClr val="E109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enefícios e </a:t>
            </a:r>
            <a:r>
              <a:rPr lang="pt-BR" altLang="pt-BR" sz="1600" dirty="0">
                <a:solidFill>
                  <a:srgbClr val="E109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espesas </a:t>
            </a:r>
            <a:r>
              <a:rPr lang="pt-BR" altLang="pt-BR" sz="1600" dirty="0">
                <a:solidFill>
                  <a:srgbClr val="E109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ndiretas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67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7882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2" descr="Infraero e Telebrás afundam em prejuízos bilionários | Asmetro-S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4856" y="307975"/>
            <a:ext cx="6521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Diferenças da precificação de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serviços</a:t>
            </a:r>
            <a:r>
              <a:rPr lang="pt-BR" sz="2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produtos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879" y="1545813"/>
            <a:ext cx="8169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 </a:t>
            </a:r>
            <a:r>
              <a:rPr lang="pt-BR" sz="1600" b="1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precificação de produtos e serviços</a:t>
            </a:r>
            <a:r>
              <a:rPr lang="pt-BR" sz="16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é diferente. Para o cliente, é mais fácil associar o valor de um produto com o preço cobrado por ele, pois se trata de um item concreto, palpável.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0374" y="2513244"/>
            <a:ext cx="80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Elementos fazem com que a percepção de valor pelos clientes aconteça de outra forma: 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460374" y="3306944"/>
            <a:ext cx="8057369" cy="270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Tangibilidade: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existe um elemento físico sendo adquirido. O cliente paga pela orientação de um profissional, como a execução de um serviço ou a hora dedicada, por exemplo;</a:t>
            </a:r>
            <a:endParaRPr lang="pt-BR" sz="1100" dirty="0">
              <a:solidFill>
                <a:srgbClr val="1F1E1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Consistência: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os serviços são executados por pessoas, não são produzidos em série. Variam conforme a criatividade, o conhecimento, o engajamento com a situação etc.;</a:t>
            </a:r>
            <a:endParaRPr lang="pt-BR" sz="1100" dirty="0">
              <a:solidFill>
                <a:srgbClr val="1F1E1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 err="1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Perecibilidade</a:t>
            </a: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serviço não pode ser armazenado ou devolvido. Tanto para o cliente quanto para o prestador, é importante que existam prazos para começar e finalizar,</a:t>
            </a:r>
            <a:endParaRPr lang="pt-BR" sz="1100" dirty="0">
              <a:solidFill>
                <a:srgbClr val="1F1E1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Simultaneidade: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possível separar o serviço de seu consumo. Na </a:t>
            </a: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precificação de serviços de consultoria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exemplo, devem ser levadas em consideração a inteligência e a orientação dos profissionais, que serão colocados à disposição dos clientes no momento da execução dos serviços.</a:t>
            </a:r>
            <a:endParaRPr lang="pt-BR" sz="1100" dirty="0">
              <a:solidFill>
                <a:srgbClr val="1F1E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01379" y="688872"/>
            <a:ext cx="6476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>
                <a:solidFill>
                  <a:srgbClr val="161616"/>
                </a:solidFill>
                <a:latin typeface="inherit"/>
              </a:rPr>
              <a:t>Lidando com as Objeções do Cliente</a:t>
            </a:r>
            <a:endParaRPr lang="pt-BR" sz="28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31767" y="1700880"/>
            <a:ext cx="81215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b="1" dirty="0">
                <a:solidFill>
                  <a:srgbClr val="161616"/>
                </a:solidFill>
                <a:latin typeface="inherit"/>
              </a:rPr>
              <a:t>O serviço é caro!</a:t>
            </a:r>
            <a:endParaRPr lang="pt-BR" sz="2000" b="1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400" dirty="0">
                <a:latin typeface="Open Sans" panose="020B0606030504020204" pitchFamily="34" charset="0"/>
              </a:rPr>
              <a:t>Nessa situação, você deverá contra argumentar e descobrir se ele está comparando seu preço com o de algum concorrente. Pergunte o que ele considera caro, ressalte o seu diferencial e diga como seu serviço agregará valor à empresa dele. É especialmente importante não se colocar como um mero “consertador” de computadores.</a:t>
            </a:r>
            <a:endParaRPr lang="pt-BR" sz="14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56156" y="3305395"/>
            <a:ext cx="8204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161616"/>
                </a:solidFill>
                <a:latin typeface="inherit"/>
              </a:rPr>
              <a:t>O concorrente é mais barato!</a:t>
            </a:r>
            <a:endParaRPr lang="pt-BR" b="1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400" dirty="0">
                <a:latin typeface="Open Sans" panose="020B0606030504020204" pitchFamily="34" charset="0"/>
              </a:rPr>
              <a:t>Nesse cenário, sua primeira atitude deve ser analisar se o que está sendo comparado são serviços da mesma categoria. Se for, explique como você chegou a esse valor e mostre o quanto é estranho que o concorrente chegue a um valor tão baixo com as mesmas demandas. Outro argumento que você pode utilizar é perguntar se ele está comparando o desembolso inicial ou o custo final.</a:t>
            </a:r>
            <a:endParaRPr lang="pt-BR" sz="14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48640" y="5094576"/>
            <a:ext cx="827748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161616"/>
                </a:solidFill>
                <a:latin typeface="inherit"/>
              </a:rPr>
              <a:t>Meu orçamento está apertado!</a:t>
            </a:r>
            <a:endParaRPr lang="pt-BR" b="1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400" dirty="0">
                <a:latin typeface="Open Sans" panose="020B0606030504020204" pitchFamily="34" charset="0"/>
              </a:rPr>
              <a:t>Essa é a hora de oferecer condições melhores, por exemplo, negociar um prazo maior de pagamento ou, até mesmo, disponibilizar um pacote mais enxuto, com serviços prioritários. Não esqueça de perguntar qual é o preço alvo dele, pois essa ação abrirá uma oportunidade de argumentação para que o acordo fique bom para ambas as partes e seja fechado.</a:t>
            </a:r>
            <a:endParaRPr lang="pt-BR" sz="14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43800" y="6627614"/>
            <a:ext cx="21018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https://addee.com.br/blog/precificacao/</a:t>
            </a:r>
          </a:p>
        </p:txBody>
      </p:sp>
    </p:spTree>
    <p:extLst>
      <p:ext uri="{BB962C8B-B14F-4D97-AF65-F5344CB8AC3E}">
        <p14:creationId xmlns:p14="http://schemas.microsoft.com/office/powerpoint/2010/main" val="29387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50516" y="694898"/>
            <a:ext cx="6439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>
                <a:solidFill>
                  <a:srgbClr val="161616"/>
                </a:solidFill>
                <a:latin typeface="inherit"/>
              </a:rPr>
              <a:t>Deixe uma Margem para Negociação</a:t>
            </a:r>
            <a:endParaRPr lang="pt-BR" sz="28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516" y="270977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latin typeface="Open Sans" panose="020B0606030504020204" pitchFamily="34" charset="0"/>
              </a:rPr>
              <a:t>A </a:t>
            </a:r>
            <a:r>
              <a:rPr lang="pt-BR" sz="2000" dirty="0">
                <a:solidFill>
                  <a:srgbClr val="FF0000"/>
                </a:solidFill>
                <a:latin typeface="Open Sans" panose="020B0606030504020204" pitchFamily="34" charset="0"/>
              </a:rPr>
              <a:t>precificação</a:t>
            </a:r>
            <a:r>
              <a:rPr lang="pt-BR" sz="2000" dirty="0">
                <a:latin typeface="Open Sans" panose="020B0606030504020204" pitchFamily="34" charset="0"/>
              </a:rPr>
              <a:t> e a </a:t>
            </a:r>
            <a:r>
              <a:rPr lang="pt-BR" sz="2000" dirty="0">
                <a:solidFill>
                  <a:srgbClr val="FF0000"/>
                </a:solidFill>
                <a:latin typeface="Open Sans" panose="020B0606030504020204" pitchFamily="34" charset="0"/>
              </a:rPr>
              <a:t>negociação</a:t>
            </a:r>
            <a:r>
              <a:rPr lang="pt-BR" sz="2000" dirty="0">
                <a:latin typeface="Open Sans" panose="020B0606030504020204" pitchFamily="34" charset="0"/>
              </a:rPr>
              <a:t> andam de mãos dadas, por isso, quando elaborar o acordo e definir o preço, não pense em valores “congelados”. Deixe uma margem para futuras negociações e objeções.</a:t>
            </a:r>
            <a:endParaRPr lang="pt-BR" sz="2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98" y="2277687"/>
            <a:ext cx="2385764" cy="28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5598" y="413945"/>
            <a:ext cx="6094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400" b="1" dirty="0">
                <a:solidFill>
                  <a:srgbClr val="161616"/>
                </a:solidFill>
                <a:latin typeface="inherit"/>
              </a:rPr>
              <a:t>O Equilíbrio Entre Preço e Rentabilidade</a:t>
            </a:r>
            <a:endParaRPr lang="pt-BR" sz="24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5142" y="1948102"/>
            <a:ext cx="47964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Open Sans" panose="020B0606030504020204" pitchFamily="34" charset="0"/>
              </a:rPr>
              <a:t>Você deve definir a rentabilidade, que nada mais é do que a meta de retorno do capital investido, investimento próprio, financiamento e empréstimos. </a:t>
            </a:r>
          </a:p>
          <a:p>
            <a:endParaRPr lang="pt-BR" dirty="0">
              <a:latin typeface="Open Sans" panose="020B0606030504020204" pitchFamily="34" charset="0"/>
            </a:endParaRPr>
          </a:p>
          <a:p>
            <a:r>
              <a:rPr lang="pt-BR" dirty="0">
                <a:latin typeface="Open Sans" panose="020B0606030504020204" pitchFamily="34" charset="0"/>
              </a:rPr>
              <a:t>Vamos supor que você gastou R$ 50 mil para contratar, treinar a equipe e adquirir os equipamentos. Em quanto tempo você deseja obter esse retorno? A partir dessa definição, será possível ter um parâmetro para definir sua margem de lucro e iniciar seu processo de precificação com uma meta mais estruturada.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01" y="4161963"/>
            <a:ext cx="2705100" cy="16859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10" y="1657350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78610" y="336616"/>
            <a:ext cx="6168981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3200" b="1" dirty="0"/>
              <a:t>Não Cobre um Valor Muito Baixo</a:t>
            </a:r>
            <a:endParaRPr lang="pt-BR" sz="40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1519" y="1824427"/>
            <a:ext cx="7872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Open Sans" panose="020B0606030504020204" pitchFamily="34" charset="0"/>
              </a:rPr>
              <a:t>Valorize o seu trabalho! Por mais que você seja novo no setor e necessite fazer uma precificação que o permita entrar no mercado, não pratique valores muito abaixo da concorrência, uma vez que isso será prejudicial para você no futuro.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789710" y="3438618"/>
            <a:ext cx="5328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Open Sans" panose="020B0606030504020204" pitchFamily="34" charset="0"/>
              </a:rPr>
              <a:t>Preços muito abaixo do mercado geram desconfiança nos clientes, que passam a enxergar seu trabalho como sendo de baixa qualidade. Como estamos falando de um setor que é cada vez mais vital para as empresas, dificilmente os gestores contratarão um serviço que não passe a segurança necessária.</a:t>
            </a:r>
            <a:endParaRPr lang="pt-BR" sz="1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22" y="3006727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7882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5597" y="329329"/>
            <a:ext cx="6168981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riscos de uma precificação de serviços errada</a:t>
            </a:r>
            <a:endParaRPr lang="pt-BR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5598" y="2463179"/>
            <a:ext cx="42455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melhor maneira de entender a importância de um cálculo para </a:t>
            </a:r>
            <a:r>
              <a:rPr lang="pt-BR" b="1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precificar serviços</a:t>
            </a:r>
            <a:r>
              <a:rPr lang="pt-BR" sz="20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é conhecendo os seus impactos no negócio, pois estabelecer valores de forma equivocada pode causar grandes consequências na saúde financeira da empresa. 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22" y="2757385"/>
            <a:ext cx="3396684" cy="22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5598" y="329108"/>
            <a:ext cx="6168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dirty="0"/>
              <a:t>Atento ao Feedback do Cliente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9" y="1891906"/>
            <a:ext cx="1612879" cy="116689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tângulo 6"/>
          <p:cNvSpPr/>
          <p:nvPr/>
        </p:nvSpPr>
        <p:spPr>
          <a:xfrm>
            <a:off x="390905" y="2133187"/>
            <a:ext cx="5319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20000"/>
                </a:solidFill>
                <a:latin typeface="Open Sans" panose="020B0606030504020204" pitchFamily="34" charset="0"/>
              </a:rPr>
              <a:t>Um ponto relevante para saber exatamente o seu lugar no mercado, principalmente para quem está começando, é ficar atento aos feedbacks dos clientes sobre os preços cobrados. </a:t>
            </a:r>
          </a:p>
          <a:p>
            <a:pPr algn="just"/>
            <a:endParaRPr lang="pt-BR" dirty="0">
              <a:solidFill>
                <a:srgbClr val="020000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2737" y="4167664"/>
            <a:ext cx="8044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20000"/>
                </a:solidFill>
                <a:latin typeface="Open Sans" panose="020B0606030504020204" pitchFamily="34" charset="0"/>
              </a:rPr>
              <a:t>É claro que você precisa estar atento ao fato de que ele focará inicialmente em sua redução de custos, mas não deve ignorar a experiência dele com empresas prestadoras de serviço.</a:t>
            </a:r>
            <a:endParaRPr lang="pt-BR" dirty="0">
              <a:solidFill>
                <a:srgbClr val="0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1586" y="353382"/>
            <a:ext cx="45719" cy="66077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80655" y="2399639"/>
            <a:ext cx="7146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Source Sans Pro"/>
              </a:rPr>
              <a:t>“Quando for precificar o seu trabalho tenha em mente que o preço não é colocado somente a partir do seu esforço, mas também do valor gerado ao cliente.”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88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2022  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Aurélio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José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Vitorino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,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Msc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Texto Explicativo em Nuvem 5"/>
          <p:cNvSpPr/>
          <p:nvPr/>
        </p:nvSpPr>
        <p:spPr>
          <a:xfrm>
            <a:off x="2901141" y="1055715"/>
            <a:ext cx="3574473" cy="2544521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A0B0C"/>
              </a:solidFill>
              <a:latin typeface="Georgia" panose="02040502050405020303" pitchFamily="18" charset="0"/>
            </a:endParaRPr>
          </a:p>
          <a:p>
            <a:pPr algn="ctr"/>
            <a:r>
              <a:rPr lang="pt-BR" sz="2000" b="1" dirty="0">
                <a:solidFill>
                  <a:srgbClr val="0A0B0C"/>
                </a:solidFill>
                <a:latin typeface="Georgia" panose="02040502050405020303" pitchFamily="18" charset="0"/>
              </a:rPr>
              <a:t>Quanto cobrar pelo serviço de TI a ser prestado?</a:t>
            </a:r>
            <a:endParaRPr lang="pt-BR" sz="2000" dirty="0"/>
          </a:p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08" y="3778913"/>
            <a:ext cx="2143125" cy="21431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343091" y="5314592"/>
            <a:ext cx="3483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rgbClr val="303A3E"/>
                </a:solidFill>
                <a:latin typeface="Georgia" panose="02040502050405020303" pitchFamily="18" charset="0"/>
              </a:rPr>
              <a:t>A </a:t>
            </a:r>
            <a:r>
              <a:rPr lang="pt-BR" sz="1200" b="1" dirty="0">
                <a:solidFill>
                  <a:srgbClr val="0A0B0C"/>
                </a:solidFill>
                <a:latin typeface="Georgia" panose="02040502050405020303" pitchFamily="18" charset="0"/>
              </a:rPr>
              <a:t>precificação de serviços de TI</a:t>
            </a:r>
            <a:r>
              <a:rPr lang="pt-BR" sz="1200" dirty="0">
                <a:solidFill>
                  <a:srgbClr val="303A3E"/>
                </a:solidFill>
                <a:latin typeface="Georgia" panose="02040502050405020303" pitchFamily="18" charset="0"/>
              </a:rPr>
              <a:t> é uma dúvida ainda mais latente, já que os serviços são complexos e dinâmicos.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499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26430" y="1571126"/>
            <a:ext cx="7672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Como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empreendedor de TI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, saiba que questionar-se sobre os preços praticados é comum, pois é necessário encontrar o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equilíbrio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 entre a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rentabilidade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 e o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preço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958846" y="4022352"/>
            <a:ext cx="3915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A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precificação de serviços de TI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 exige organização e um conhecimento das próprias contas </a:t>
            </a:r>
            <a:r>
              <a:rPr lang="pt-BR" sz="2400" dirty="0">
                <a:solidFill>
                  <a:srgbClr val="F0265D"/>
                </a:solidFill>
                <a:latin typeface="Georgia" panose="02040502050405020303" pitchFamily="18" charset="0"/>
              </a:rPr>
              <a:t>(seus custos)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32" y="3696087"/>
            <a:ext cx="3027112" cy="1921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96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05293" y="728555"/>
            <a:ext cx="5460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>
                <a:solidFill>
                  <a:srgbClr val="161616"/>
                </a:solidFill>
                <a:latin typeface="inherit"/>
              </a:rPr>
              <a:t>Desafios da Precificação em TI</a:t>
            </a:r>
            <a:endParaRPr lang="pt-BR" sz="28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60209" y="2471922"/>
            <a:ext cx="47183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Open Sans" panose="020B0606030504020204" pitchFamily="34" charset="0"/>
              </a:rPr>
              <a:t>Até os gestores mais experientes, acostumados a lidar com as questões técnicas e de negócios, têm suas dúvidas quanto aos modelos de precificação quando o assunto é suporte ou serviços de TI.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70" y="2471922"/>
            <a:ext cx="3466754" cy="227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8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37379" y="633342"/>
            <a:ext cx="470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0" dirty="0"/>
              <a:t>Quanto devo Cobrar???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13745"/>
            <a:ext cx="8229600" cy="2704688"/>
          </a:xfrm>
        </p:spPr>
        <p:txBody>
          <a:bodyPr>
            <a:normAutofit/>
          </a:bodyPr>
          <a:lstStyle/>
          <a:p>
            <a:pPr algn="just"/>
            <a:endParaRPr lang="pt-BR" alt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pt-BR" alt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O preço ideal de venda é aquele que cobre os custos do produto ou serviço e ainda proporciona o retorno desejado pela empresa.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92" y="440807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19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1301" y="723445"/>
            <a:ext cx="45719" cy="84932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562586" y="790480"/>
            <a:ext cx="792304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Fatores Importantes na Formação do Preço </a:t>
            </a:r>
            <a:endParaRPr lang="en-US" sz="28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01301" y="2466467"/>
            <a:ext cx="8601456" cy="287362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Localização, porte e características especiais do projeto;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Situações conjunturais;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Prazo de execução;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Nível de qualidade exigida;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Prazo e condições de pagamento;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Tradição e confiabilidade do contratante.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3371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393" y="754793"/>
            <a:ext cx="45719" cy="78601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916154" y="894478"/>
            <a:ext cx="744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303030"/>
                </a:solidFill>
                <a:latin typeface="Verdana"/>
                <a:cs typeface="Verdana"/>
              </a:rPr>
              <a:t>Se </a:t>
            </a:r>
            <a:r>
              <a:rPr lang="en-US" sz="4000" dirty="0" err="1">
                <a:solidFill>
                  <a:srgbClr val="303030"/>
                </a:solidFill>
                <a:latin typeface="Verdana"/>
                <a:cs typeface="Verdana"/>
              </a:rPr>
              <a:t>eu</a:t>
            </a:r>
            <a:r>
              <a:rPr lang="en-US" sz="4000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lang="en-US" sz="4000" dirty="0" err="1">
                <a:solidFill>
                  <a:srgbClr val="303030"/>
                </a:solidFill>
                <a:latin typeface="Verdana"/>
                <a:cs typeface="Verdana"/>
              </a:rPr>
              <a:t>perguntar</a:t>
            </a:r>
            <a:r>
              <a:rPr lang="en-US" sz="4000" dirty="0">
                <a:solidFill>
                  <a:srgbClr val="303030"/>
                </a:solidFill>
                <a:latin typeface="Verdana"/>
                <a:cs typeface="Verdana"/>
              </a:rPr>
              <a:t> agora?</a:t>
            </a: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38581" y="2356530"/>
            <a:ext cx="72049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303030"/>
                </a:solidFill>
                <a:latin typeface="Verdana"/>
                <a:cs typeface="Verdana"/>
              </a:rPr>
              <a:t>Qual</a:t>
            </a:r>
            <a:r>
              <a:rPr lang="en-US" sz="3200" dirty="0">
                <a:solidFill>
                  <a:srgbClr val="303030"/>
                </a:solidFill>
                <a:latin typeface="Verdana"/>
                <a:cs typeface="Verdana"/>
              </a:rPr>
              <a:t> é o  Valor da </a:t>
            </a:r>
            <a:r>
              <a:rPr lang="en-US" sz="3200" dirty="0" err="1">
                <a:solidFill>
                  <a:srgbClr val="303030"/>
                </a:solidFill>
                <a:latin typeface="Verdana"/>
                <a:cs typeface="Verdana"/>
              </a:rPr>
              <a:t>sua</a:t>
            </a:r>
            <a:r>
              <a:rPr lang="en-US" sz="3200" dirty="0">
                <a:solidFill>
                  <a:srgbClr val="303030"/>
                </a:solidFill>
                <a:latin typeface="Verdana"/>
                <a:cs typeface="Verdana"/>
              </a:rPr>
              <a:t>  Hora </a:t>
            </a:r>
            <a:r>
              <a:rPr lang="en-US" sz="3200" dirty="0" err="1">
                <a:solidFill>
                  <a:srgbClr val="303030"/>
                </a:solidFill>
                <a:latin typeface="Verdana"/>
                <a:cs typeface="Verdana"/>
              </a:rPr>
              <a:t>Técnica</a:t>
            </a:r>
            <a:r>
              <a:rPr lang="en-US" sz="3200" dirty="0">
                <a:solidFill>
                  <a:srgbClr val="303030"/>
                </a:solidFill>
                <a:latin typeface="Verdana"/>
                <a:cs typeface="Verdana"/>
              </a:rPr>
              <a:t>???</a:t>
            </a: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96" y="3659452"/>
            <a:ext cx="1276350" cy="23907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01" y="36594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862144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O Valor da Hora </a:t>
            </a: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Técnica</a:t>
            </a:r>
            <a:endParaRPr lang="en-US" sz="32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11098" y="1987588"/>
            <a:ext cx="7829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cálculo da mão-de-obra a ser gasta em um serviço começa sempre pela avaliação de quanto tempo (em horas) se gastará em determinado serviço.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877738" y="3508171"/>
            <a:ext cx="7948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Como se calcula o valor desta hora técnica?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09" y="4324362"/>
            <a:ext cx="2853687" cy="18921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88" y="4854324"/>
            <a:ext cx="1801165" cy="1801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9DD61-8D83-42E1-BEEF-10A0BF1FBB8F}"/>
</file>

<file path=customXml/itemProps2.xml><?xml version="1.0" encoding="utf-8"?>
<ds:datastoreItem xmlns:ds="http://schemas.openxmlformats.org/officeDocument/2006/customXml" ds:itemID="{3349A3CF-2ECA-4975-BDD9-F05EC00CE955}"/>
</file>

<file path=customXml/itemProps3.xml><?xml version="1.0" encoding="utf-8"?>
<ds:datastoreItem xmlns:ds="http://schemas.openxmlformats.org/officeDocument/2006/customXml" ds:itemID="{780A4447-9435-47DE-A6B5-35076CD707B5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3477</TotalTime>
  <Words>1994</Words>
  <Application>Microsoft Office PowerPoint</Application>
  <PresentationFormat>Apresentação na tela (4:3)</PresentationFormat>
  <Paragraphs>149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29</vt:i4>
      </vt:variant>
    </vt:vector>
  </HeadingPairs>
  <TitlesOfParts>
    <vt:vector size="46" baseType="lpstr">
      <vt:lpstr>Arial</vt:lpstr>
      <vt:lpstr>Calibri</vt:lpstr>
      <vt:lpstr>Calibri Light</vt:lpstr>
      <vt:lpstr>Georgia</vt:lpstr>
      <vt:lpstr>Gotham-Bold</vt:lpstr>
      <vt:lpstr>Gotham-Book</vt:lpstr>
      <vt:lpstr>inherit</vt:lpstr>
      <vt:lpstr>Open Sans</vt:lpstr>
      <vt:lpstr>Source Sans Pro</vt:lpstr>
      <vt:lpstr>Times New Roman</vt:lpstr>
      <vt:lpstr>Verdana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282</cp:revision>
  <dcterms:created xsi:type="dcterms:W3CDTF">2015-01-30T10:46:50Z</dcterms:created>
  <dcterms:modified xsi:type="dcterms:W3CDTF">2022-02-23T21:13:39Z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