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669" r:id="rId7"/>
    <p:sldMasterId id="2147483739" r:id="rId8"/>
  </p:sldMasterIdLst>
  <p:notesMasterIdLst>
    <p:notesMasterId r:id="rId38"/>
  </p:notesMasterIdLst>
  <p:sldIdLst>
    <p:sldId id="256" r:id="rId9"/>
    <p:sldId id="258" r:id="rId10"/>
    <p:sldId id="297" r:id="rId11"/>
    <p:sldId id="259" r:id="rId12"/>
    <p:sldId id="266" r:id="rId13"/>
    <p:sldId id="261" r:id="rId14"/>
    <p:sldId id="263" r:id="rId15"/>
    <p:sldId id="292" r:id="rId16"/>
    <p:sldId id="264" r:id="rId17"/>
    <p:sldId id="267" r:id="rId18"/>
    <p:sldId id="268" r:id="rId19"/>
    <p:sldId id="269" r:id="rId20"/>
    <p:sldId id="270" r:id="rId21"/>
    <p:sldId id="271" r:id="rId22"/>
    <p:sldId id="294" r:id="rId23"/>
    <p:sldId id="295" r:id="rId24"/>
    <p:sldId id="272" r:id="rId25"/>
    <p:sldId id="296" r:id="rId26"/>
    <p:sldId id="305" r:id="rId27"/>
    <p:sldId id="262" r:id="rId28"/>
    <p:sldId id="299" r:id="rId29"/>
    <p:sldId id="291" r:id="rId30"/>
    <p:sldId id="300" r:id="rId31"/>
    <p:sldId id="301" r:id="rId32"/>
    <p:sldId id="298" r:id="rId33"/>
    <p:sldId id="302" r:id="rId34"/>
    <p:sldId id="304" r:id="rId35"/>
    <p:sldId id="303" r:id="rId36"/>
    <p:sldId id="265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0265D"/>
    <a:srgbClr val="EBAFB5"/>
    <a:srgbClr val="F4D3D6"/>
    <a:srgbClr val="F9E8EA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9618" autoAdjust="0"/>
  </p:normalViewPr>
  <p:slideViewPr>
    <p:cSldViewPr snapToGrid="0" snapToObjects="1">
      <p:cViewPr varScale="1">
        <p:scale>
          <a:sx n="86" d="100"/>
          <a:sy n="86" d="100"/>
        </p:scale>
        <p:origin x="133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fe.io/blog/financeiro/exemplo-indicadores-desempenho-financeiro/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2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1780" y="1266828"/>
            <a:ext cx="7570797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Desenvolvendo o ROI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765380" y="1992315"/>
            <a:ext cx="7600606" cy="14773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Muitas vezes é preciso reavaliar o ROI com o projeto ainda em andamento e, de posse de dados mais concretos, expandir a métrica e as avaliações em outras etapas do projeto.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84" y="3201283"/>
            <a:ext cx="4255008" cy="2834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4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5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6773" y="1266901"/>
            <a:ext cx="7570797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Desenvolvendo o ROI</a:t>
            </a: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>
          <a:xfrm>
            <a:off x="765380" y="2023294"/>
            <a:ext cx="7600606" cy="150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Nem sempre calcular o ROI é fácil, até porque em qualquer investimento existem benefícios tangíveis e intangíveis. </a:t>
            </a:r>
          </a:p>
          <a:p>
            <a:pPr marL="0" indent="0">
              <a:buFont typeface="Wingdings" charset="0"/>
              <a:buNone/>
            </a:pPr>
            <a:endParaRPr lang="pt-BR" sz="1600" dirty="0">
              <a:latin typeface="Calibri" charset="0"/>
            </a:endParaRPr>
          </a:p>
        </p:txBody>
      </p:sp>
      <p:pic>
        <p:nvPicPr>
          <p:cNvPr id="27" name="Picture 2" descr="C:\Users\abreviglieri\Pictures\Investment-Ban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11" y="2952272"/>
            <a:ext cx="28575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66" y="2554224"/>
            <a:ext cx="1524000" cy="101803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8" y="4792507"/>
            <a:ext cx="1758696" cy="17586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31744" y="1336278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Vantagens do ROI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765380" y="2209169"/>
            <a:ext cx="7600606" cy="33670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000" dirty="0">
                <a:solidFill>
                  <a:srgbClr val="C00000"/>
                </a:solidFill>
                <a:latin typeface="Verdana"/>
                <a:cs typeface="Verdana"/>
              </a:rPr>
              <a:t>Tangíveis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Aumento direto nas vendas (no caso de e-commerce), influência nas compras, etc.</a:t>
            </a:r>
            <a:r>
              <a:rPr lang="en-US" sz="2000" dirty="0">
                <a:latin typeface="Verdana"/>
                <a:cs typeface="Verdana"/>
              </a:rPr>
              <a:t> </a:t>
            </a: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Corte nos custos;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000" dirty="0">
                <a:solidFill>
                  <a:srgbClr val="C00000"/>
                </a:solidFill>
                <a:latin typeface="Verdana"/>
                <a:cs typeface="Verdana"/>
              </a:rPr>
              <a:t>Intangíveis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Maior participação no mercado (</a:t>
            </a:r>
            <a:r>
              <a:rPr lang="pt-BR" sz="2000" dirty="0" err="1">
                <a:latin typeface="Verdana"/>
                <a:cs typeface="Verdana"/>
              </a:rPr>
              <a:t>market</a:t>
            </a:r>
            <a:r>
              <a:rPr lang="pt-BR" sz="2000" dirty="0">
                <a:latin typeface="Verdana"/>
                <a:cs typeface="Verdana"/>
              </a:rPr>
              <a:t> </a:t>
            </a:r>
            <a:r>
              <a:rPr lang="pt-BR" sz="2000" dirty="0" err="1">
                <a:latin typeface="Verdana"/>
                <a:cs typeface="Verdana"/>
              </a:rPr>
              <a:t>share</a:t>
            </a:r>
            <a:r>
              <a:rPr lang="pt-BR" sz="2000" dirty="0">
                <a:latin typeface="Verdana"/>
                <a:cs typeface="Verdana"/>
              </a:rPr>
              <a:t>);</a:t>
            </a: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Conscientização da marca;</a:t>
            </a:r>
          </a:p>
        </p:txBody>
      </p:sp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Quanto custa o ROI?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>
          <a:xfrm>
            <a:off x="765380" y="1868399"/>
            <a:ext cx="7600606" cy="3150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Mapear o ROI é uma missão onerosa e complexa. De acordo com a </a:t>
            </a:r>
            <a:r>
              <a:rPr lang="pt-BR" sz="2000" dirty="0" err="1">
                <a:latin typeface="Verdana" charset="0"/>
                <a:cs typeface="Verdana" charset="0"/>
              </a:rPr>
              <a:t>Price</a:t>
            </a:r>
            <a:r>
              <a:rPr lang="pt-BR" sz="2000" dirty="0">
                <a:latin typeface="Verdana" charset="0"/>
                <a:cs typeface="Verdana" charset="0"/>
              </a:rPr>
              <a:t> </a:t>
            </a:r>
            <a:r>
              <a:rPr lang="pt-BR" sz="2000" dirty="0" err="1">
                <a:latin typeface="Verdana" charset="0"/>
                <a:cs typeface="Verdana" charset="0"/>
              </a:rPr>
              <a:t>Waterhouse</a:t>
            </a:r>
            <a:r>
              <a:rPr lang="pt-BR" sz="2000" dirty="0">
                <a:latin typeface="Verdana" charset="0"/>
                <a:cs typeface="Verdana" charset="0"/>
              </a:rPr>
              <a:t> </a:t>
            </a:r>
            <a:r>
              <a:rPr lang="pt-BR" sz="2000" dirty="0" err="1">
                <a:latin typeface="Verdana" charset="0"/>
                <a:cs typeface="Verdana" charset="0"/>
              </a:rPr>
              <a:t>Coopers</a:t>
            </a:r>
            <a:r>
              <a:rPr lang="pt-BR" sz="2000" dirty="0">
                <a:latin typeface="Verdana" charset="0"/>
                <a:cs typeface="Verdana" charset="0"/>
              </a:rPr>
              <a:t>, algo entre 1% e 3% de um projeto de TI, que demora em média três meses, é consumido na montagem de um estudo de ROI. </a:t>
            </a:r>
          </a:p>
          <a:p>
            <a:pPr algn="just"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 algn="just"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Outros institutos de pesquisa, como a IDC, questionam a aplicação do ROI, classificada como um desperdício de esforço e verbas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69" y="4576762"/>
            <a:ext cx="3362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2319474"/>
            <a:ext cx="7600606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82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" name="Retângulo 1"/>
          <p:cNvSpPr/>
          <p:nvPr/>
        </p:nvSpPr>
        <p:spPr>
          <a:xfrm>
            <a:off x="801379" y="1580944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roboto"/>
              </a:rPr>
              <a:t>“Receita”</a:t>
            </a:r>
            <a:endParaRPr lang="pt-BR" sz="3600" b="0" i="0" dirty="0">
              <a:solidFill>
                <a:srgbClr val="FF0000"/>
              </a:solidFill>
              <a:effectLst/>
              <a:latin typeface="roboto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78230" y="2466423"/>
            <a:ext cx="69916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55555"/>
                </a:solidFill>
                <a:latin typeface="roboto slab"/>
              </a:rPr>
              <a:t>Receita é tudo aquilo que a empresa arrecada por conta das vendas.</a:t>
            </a:r>
          </a:p>
          <a:p>
            <a:endParaRPr lang="pt-BR" dirty="0">
              <a:solidFill>
                <a:srgbClr val="555555"/>
              </a:solidFill>
              <a:latin typeface="roboto slab"/>
            </a:endParaRPr>
          </a:p>
          <a:p>
            <a:r>
              <a:rPr lang="pt-BR" dirty="0">
                <a:solidFill>
                  <a:srgbClr val="555555"/>
                </a:solidFill>
                <a:latin typeface="roboto slab"/>
              </a:rPr>
              <a:t>Ao calcular o ROI de uma área ou de uma campanha em específico, lembre-se de utilizar apenas o valor levantado pelo segmento escolhido.</a:t>
            </a:r>
          </a:p>
          <a:p>
            <a:endParaRPr lang="pt-BR" dirty="0">
              <a:solidFill>
                <a:srgbClr val="555555"/>
              </a:solidFill>
              <a:latin typeface="roboto slab"/>
            </a:endParaRPr>
          </a:p>
          <a:p>
            <a:r>
              <a:rPr lang="pt-BR" dirty="0">
                <a:solidFill>
                  <a:srgbClr val="555555"/>
                </a:solidFill>
                <a:latin typeface="roboto slab"/>
              </a:rPr>
              <a:t>Por exemplo, para calcular o retorno sobre investimento de uma plataforma de e-commerce, o valor da receita deve representar apenas as vendas desse canal e não o da loja como um todo.</a:t>
            </a:r>
            <a:endParaRPr lang="pt-BR" b="0" i="0" dirty="0">
              <a:solidFill>
                <a:srgbClr val="555555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30627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" name="Retângulo 1"/>
          <p:cNvSpPr/>
          <p:nvPr/>
        </p:nvSpPr>
        <p:spPr>
          <a:xfrm>
            <a:off x="837379" y="1904110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roboto"/>
              </a:rPr>
              <a:t>“Custos”</a:t>
            </a:r>
            <a:endParaRPr lang="pt-BR" sz="2800" b="0" i="0" dirty="0">
              <a:solidFill>
                <a:srgbClr val="FF0000"/>
              </a:solidFill>
              <a:effectLst/>
              <a:latin typeface="roboto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51186" y="2922749"/>
            <a:ext cx="76462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55555"/>
                </a:solidFill>
                <a:latin typeface="roboto slab"/>
              </a:rPr>
              <a:t>Os custos são todas aquelas despesas necessárias para permitir a viabilidade do investimento.</a:t>
            </a:r>
          </a:p>
          <a:p>
            <a:endParaRPr lang="pt-BR" dirty="0">
              <a:solidFill>
                <a:srgbClr val="555555"/>
              </a:solidFill>
              <a:latin typeface="roboto slab"/>
            </a:endParaRPr>
          </a:p>
          <a:p>
            <a:r>
              <a:rPr lang="pt-BR" dirty="0">
                <a:solidFill>
                  <a:srgbClr val="555555"/>
                </a:solidFill>
                <a:latin typeface="roboto slab"/>
              </a:rPr>
              <a:t>No exemplo de uma plataforma de e-commerce, os custos são representados pelo valor pago para utilizar a plataforma, o preço de hospedagem do site, os investimentos em anúncios pagos, as despesas com internet, telefone e o que mais for necessário.</a:t>
            </a:r>
            <a:endParaRPr lang="pt-BR" b="0" i="0" dirty="0">
              <a:solidFill>
                <a:srgbClr val="555555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79602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2426" y="1190388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56" y="1847011"/>
            <a:ext cx="460851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4"/>
          <p:cNvSpPr txBox="1">
            <a:spLocks noChangeArrowheads="1"/>
          </p:cNvSpPr>
          <p:nvPr/>
        </p:nvSpPr>
        <p:spPr>
          <a:xfrm>
            <a:off x="765380" y="2809790"/>
            <a:ext cx="7600606" cy="36836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Por exemplo, uma empresa espera obter como benefícios </a:t>
            </a: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(receita) </a:t>
            </a:r>
            <a:r>
              <a:rPr lang="pt-BR" sz="1400" dirty="0">
                <a:latin typeface="Verdana" charset="0"/>
                <a:cs typeface="Verdana" charset="0"/>
              </a:rPr>
              <a:t>do treinamento do seu pessoal de TI um valor da ordem de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$ 150.000,00. Os custos com esse treinamento são de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$ 15.000,00. Para calcular o ROI é necessário subtrair o custo do treinamento dos benefícios que se espera alcançar e, em seguida, dividir esse valor, que representa o benefício líquido, do custo:</a:t>
            </a:r>
          </a:p>
          <a:p>
            <a:pPr marL="0" indent="0">
              <a:buFont typeface="Wingdings" charset="0"/>
              <a:buNone/>
            </a:pP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Benefícios =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$ 150.000,00</a:t>
            </a: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Custos =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$ 15.000,00</a:t>
            </a: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Benefícios – Custos =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$ 135.000,00</a:t>
            </a: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ROI = 135.000,00 / 15.000,00 = 9</a:t>
            </a: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9*100= </a:t>
            </a: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900%</a:t>
            </a:r>
          </a:p>
          <a:p>
            <a:pPr marL="0" indent="0">
              <a:buFont typeface="Wingdings" charset="0"/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Ou seja, para cada real investido no treinamento, houve um retorno de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$ 9,00 para a empresa</a:t>
            </a:r>
            <a:r>
              <a:rPr lang="en-US" sz="1400" dirty="0">
                <a:latin typeface="Verdana" charset="0"/>
                <a:cs typeface="Verdan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3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8234" y="276888"/>
            <a:ext cx="72000" cy="58496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54234" y="1079564"/>
            <a:ext cx="2523946" cy="333612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690234" y="296473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62" y="1151360"/>
            <a:ext cx="2062203" cy="52363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3080" y="1561642"/>
            <a:ext cx="7984490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Vamos supor que uma empresa, como um todo, tenha recebido R$ 70.000,00 em vendas e que R$ 25.000,00 tenham vindo da loja virtual e R$ 45.000,00</a:t>
            </a:r>
            <a:r>
              <a:rPr kumimoji="0" lang="pt-BR" altLang="pt-BR" sz="1100" b="0" i="0" u="none" strike="noStrike" cap="none" normalizeH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da loja física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Para manter o site funcionando é preciso gastar R$ 5.000,00, enquanto a loja física precisa de 15.000,00.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Neste caso, o ROI do nosso e-commerce seria: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25.000 – 5.000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          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20.000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  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 400%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555555"/>
              </a:solidFill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Em outras palavras, você teria ganho 400% de retorno, ou seja, a cada 1 real investido, você recebe R$ 4,00 de lucro.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555555"/>
              </a:solidFill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Enquanto isso, o ROI da loja física seria: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45.000 – 15.000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     15.000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30.000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15.000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 200%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555555"/>
              </a:solidFill>
              <a:latin typeface="roboto slab"/>
            </a:endParaRPr>
          </a:p>
          <a:p>
            <a:r>
              <a:rPr lang="pt-BR" altLang="pt-BR" sz="1200" dirty="0">
                <a:solidFill>
                  <a:srgbClr val="555555"/>
                </a:solidFill>
                <a:latin typeface="roboto slab"/>
              </a:rPr>
              <a:t>Você teria ganho 200% de retorno, ou seja, a cada 1 real investido, você recebe R$ 2,00 de lucro.</a:t>
            </a:r>
            <a:endParaRPr lang="pt-BR" altLang="pt-BR" sz="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44057"/>
            <a:ext cx="45719" cy="53290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11098" y="998062"/>
            <a:ext cx="4249136" cy="598613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 (em tempo)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11098" y="533704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>
          <a:xfrm>
            <a:off x="765378" y="2303727"/>
            <a:ext cx="7890637" cy="40109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Minutos por mês</a:t>
            </a:r>
            <a:r>
              <a:rPr lang="pt-BR" sz="1400" dirty="0">
                <a:latin typeface="Verdana" charset="0"/>
                <a:cs typeface="Verdana" charset="0"/>
              </a:rPr>
              <a:t>: Ligando 3 vezes por semana para os EUA durante 40 minutos você fala durante 480 minutos por mês;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Custo mensal normal</a:t>
            </a:r>
            <a:r>
              <a:rPr lang="pt-BR" sz="1400" dirty="0">
                <a:latin typeface="Verdana" charset="0"/>
                <a:cs typeface="Verdana" charset="0"/>
              </a:rPr>
              <a:t>: para falar durante os 480 minutos você vai pagar R$ 480,00 em sua conta mensal; 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Custo IP</a:t>
            </a:r>
            <a:r>
              <a:rPr lang="pt-BR" sz="1400" dirty="0">
                <a:latin typeface="Verdana" charset="0"/>
                <a:cs typeface="Verdana" charset="0"/>
              </a:rPr>
              <a:t>: para falar durante os 480 minutos você vai pagar somente R$ 50,00 por mês usando a telefonia IP; 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Economia</a:t>
            </a:r>
            <a:r>
              <a:rPr lang="pt-BR" sz="1400" dirty="0">
                <a:latin typeface="Verdana" charset="0"/>
                <a:cs typeface="Verdana" charset="0"/>
              </a:rPr>
              <a:t>: a diferença entre os valores normal e IP é de R$ 430,00;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FF0000"/>
                </a:solidFill>
                <a:latin typeface="Verdana" charset="0"/>
                <a:cs typeface="Verdana" charset="0"/>
              </a:rPr>
              <a:t>Investimento: </a:t>
            </a:r>
            <a:r>
              <a:rPr lang="pt-BR" sz="1400" dirty="0">
                <a:latin typeface="Verdana" charset="0"/>
                <a:cs typeface="Verdana" charset="0"/>
              </a:rPr>
              <a:t>valor de recursos investidos no equipamento IP, R$ 1.720,00;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Tempo de ROI</a:t>
            </a:r>
            <a:r>
              <a:rPr lang="pt-BR" sz="1400" dirty="0">
                <a:latin typeface="Verdana" charset="0"/>
                <a:cs typeface="Verdana" charset="0"/>
              </a:rPr>
              <a:t>: É o valor investido equipamento dividido pela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latin typeface="Verdana" charset="0"/>
                <a:cs typeface="Verdana" charset="0"/>
              </a:rPr>
              <a:t>	economia realizada </a:t>
            </a:r>
          </a:p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		</a:t>
            </a:r>
          </a:p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ROI=1.720/430 = 4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Conclusão: em 4 meses, ocorre o Retorno do Investimento.</a:t>
            </a:r>
          </a:p>
          <a:p>
            <a:pPr marL="0" indent="0">
              <a:buFont typeface="Wingdings" charset="0"/>
              <a:buNone/>
            </a:pPr>
            <a:endParaRPr lang="pt-BR" sz="1400" dirty="0">
              <a:latin typeface="Calibri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88238" y="1675282"/>
            <a:ext cx="4326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Exemplo de telefonia convencional x IP</a:t>
            </a:r>
          </a:p>
        </p:txBody>
      </p:sp>
    </p:spTree>
    <p:extLst>
      <p:ext uri="{BB962C8B-B14F-4D97-AF65-F5344CB8AC3E}">
        <p14:creationId xmlns:p14="http://schemas.microsoft.com/office/powerpoint/2010/main" val="171296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602223"/>
            <a:ext cx="45719" cy="52553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0" y="1423308"/>
            <a:ext cx="7063638" cy="2603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pt-BR" sz="5400" dirty="0">
                <a:latin typeface="Verdana" charset="0"/>
                <a:cs typeface="Verdana" charset="0"/>
              </a:rPr>
              <a:t>Retorno de Investimento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87" y="3528545"/>
            <a:ext cx="3573676" cy="19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8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609600" y="2868210"/>
            <a:ext cx="6695091" cy="1960834"/>
            <a:chOff x="609599" y="2257125"/>
            <a:chExt cx="6695091" cy="1960834"/>
          </a:xfrm>
        </p:grpSpPr>
        <p:sp>
          <p:nvSpPr>
            <p:cNvPr id="2" name="Retângulo 1"/>
            <p:cNvSpPr/>
            <p:nvPr/>
          </p:nvSpPr>
          <p:spPr>
            <a:xfrm>
              <a:off x="609600" y="2257125"/>
              <a:ext cx="669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1. Identificar as maiores fontes de lucro da empresa;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3" name="Retângulo 2"/>
            <p:cNvSpPr/>
            <p:nvPr/>
          </p:nvSpPr>
          <p:spPr>
            <a:xfrm>
              <a:off x="609599" y="2807715"/>
              <a:ext cx="63062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2. Reconhecer os canais de comunicação mais efetivos;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609600" y="3323862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3. Otimizar estratégias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09600" y="3848627"/>
              <a:ext cx="34548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4. Auxiliar em seu planejamento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609601" y="1721761"/>
            <a:ext cx="78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CentraNube"/>
              </a:rPr>
              <a:t>A importância desse indicador para seu e-commerce:</a:t>
            </a:r>
            <a:endParaRPr lang="pt-BR" sz="24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0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8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609600" y="2868210"/>
            <a:ext cx="6695091" cy="1960834"/>
            <a:chOff x="609599" y="2257125"/>
            <a:chExt cx="6695091" cy="1960834"/>
          </a:xfrm>
        </p:grpSpPr>
        <p:sp>
          <p:nvSpPr>
            <p:cNvPr id="2" name="Retângulo 1"/>
            <p:cNvSpPr/>
            <p:nvPr/>
          </p:nvSpPr>
          <p:spPr>
            <a:xfrm>
              <a:off x="609600" y="2257125"/>
              <a:ext cx="669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1. Identificar as maiores fontes de lucro da empresa;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3" name="Retângulo 2"/>
            <p:cNvSpPr/>
            <p:nvPr/>
          </p:nvSpPr>
          <p:spPr>
            <a:xfrm>
              <a:off x="609599" y="2807715"/>
              <a:ext cx="63062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2. Reconhecer os canais de comunicação mais efetivos;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609600" y="3323862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3. Otimizar estratégias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09600" y="3848627"/>
              <a:ext cx="34548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4. Auxiliar em seu planejamento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609601" y="1721761"/>
            <a:ext cx="78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CentraNube"/>
              </a:rPr>
              <a:t>A importância desse indicador para seu e-commerce:</a:t>
            </a:r>
            <a:endParaRPr lang="pt-BR" sz="2400" dirty="0">
              <a:solidFill>
                <a:srgbClr val="30303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32" y="4273400"/>
            <a:ext cx="2864726" cy="15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94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38" y="2980013"/>
            <a:ext cx="3140639" cy="164470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311714" y="2136125"/>
            <a:ext cx="36407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800" b="1" dirty="0">
                <a:solidFill>
                  <a:srgbClr val="1C1C42"/>
                </a:solidFill>
                <a:latin typeface="PT Sans"/>
              </a:rPr>
              <a:t>ROAS ????</a:t>
            </a:r>
            <a:endParaRPr lang="pt-BR" sz="48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64986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5379" y="3434964"/>
            <a:ext cx="39781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PT Sans"/>
              </a:rPr>
              <a:t>É uma métrica que calcula o lucro gerado por campanhas publicitárias, em relação ao valor investido.</a:t>
            </a:r>
            <a:endParaRPr lang="pt-BR" sz="2400" dirty="0">
              <a:solidFill>
                <a:srgbClr val="30303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9297" y="1752758"/>
            <a:ext cx="8045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PT Sans"/>
              </a:rPr>
              <a:t>ROAS é o Retorno de Investimento em Publicidade, traduzido de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Return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on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Advertising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Spend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22" y="3734292"/>
            <a:ext cx="3672942" cy="188326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0" y="6668061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https://fleeg.com/blog/inbound-marketing/roas/</a:t>
            </a:r>
          </a:p>
        </p:txBody>
      </p:sp>
    </p:spTree>
    <p:extLst>
      <p:ext uri="{BB962C8B-B14F-4D97-AF65-F5344CB8AC3E}">
        <p14:creationId xmlns:p14="http://schemas.microsoft.com/office/powerpoint/2010/main" val="1802794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93" y="3722996"/>
            <a:ext cx="2828925" cy="16192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25365" y="1951672"/>
            <a:ext cx="7383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1C1C42"/>
                </a:solidFill>
                <a:latin typeface="PT Sans"/>
              </a:rPr>
              <a:t>Esse indicador é especialmente importante para o </a:t>
            </a:r>
            <a:r>
              <a:rPr lang="pt-BR" sz="2000" b="1" dirty="0">
                <a:solidFill>
                  <a:srgbClr val="1C1C42"/>
                </a:solidFill>
                <a:latin typeface="PT Sans"/>
              </a:rPr>
              <a:t>setor de marketing</a:t>
            </a:r>
            <a:r>
              <a:rPr lang="pt-BR" sz="2000" dirty="0">
                <a:solidFill>
                  <a:srgbClr val="1C1C42"/>
                </a:solidFill>
                <a:latin typeface="PT Sans"/>
              </a:rPr>
              <a:t>, pois assim é possível saber com certeza se o investimento na campanha deu algum resultado. 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625365" y="377258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400" dirty="0">
                <a:solidFill>
                  <a:srgbClr val="1C1C42"/>
                </a:solidFill>
                <a:latin typeface="PT Sans"/>
              </a:rPr>
              <a:t>O ROAS analisa se a campanha realmente está gerando mais vendas e, consequentemente, mais lucro. </a:t>
            </a:r>
            <a:endParaRPr lang="pt-BR" sz="2400" dirty="0"/>
          </a:p>
        </p:txBody>
      </p:sp>
      <p:sp>
        <p:nvSpPr>
          <p:cNvPr id="13" name="Retângulo 12"/>
          <p:cNvSpPr/>
          <p:nvPr/>
        </p:nvSpPr>
        <p:spPr>
          <a:xfrm>
            <a:off x="4572000" y="6668061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https://fleeg.com/blog/inbound-marketing/roas/</a:t>
            </a:r>
          </a:p>
        </p:txBody>
      </p:sp>
    </p:spTree>
    <p:extLst>
      <p:ext uri="{BB962C8B-B14F-4D97-AF65-F5344CB8AC3E}">
        <p14:creationId xmlns:p14="http://schemas.microsoft.com/office/powerpoint/2010/main" val="184524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12524" y="465775"/>
            <a:ext cx="72000" cy="56971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09752" y="1673830"/>
            <a:ext cx="73940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Vamos imaginar que você deseje investir em mídia paga em três diferentes canais: Google 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Adwords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, 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Facebook</a:t>
            </a:r>
            <a:r>
              <a:rPr lang="pt-BR" sz="1600" dirty="0">
                <a:latin typeface="open sans" panose="020B0606030504020204" pitchFamily="34" charset="0"/>
              </a:rPr>
              <a:t> 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Ads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 e 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LinkedIn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 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Ads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.</a:t>
            </a:r>
          </a:p>
          <a:p>
            <a:endParaRPr lang="pt-BR" sz="1600" dirty="0">
              <a:solidFill>
                <a:srgbClr val="30303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Então, hipoteticamente falando, você aplicou o mesmo valor para promover/impulsionar seus anúncios nas três plataformas.</a:t>
            </a:r>
          </a:p>
          <a:p>
            <a:endParaRPr lang="pt-BR" sz="1600" dirty="0">
              <a:solidFill>
                <a:srgbClr val="30303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Seria bem interessante saber em qual delas o seu dinheiro foi melhor aplicado, certo?</a:t>
            </a:r>
          </a:p>
          <a:p>
            <a:endParaRPr lang="pt-BR" sz="1600" dirty="0">
              <a:solidFill>
                <a:srgbClr val="30303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Pois é justamente isso que o ROAS responde: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509752" y="4540016"/>
            <a:ext cx="5670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303030"/>
                </a:solidFill>
                <a:latin typeface="open sans" panose="020B0606030504020204" pitchFamily="34" charset="0"/>
              </a:rPr>
              <a:t>Ao utilizar a sua fórmula básica, você descobre qual canal se mostra mais efetivo, qual gerou mais leads, qual vem se mostrando pouco útil e se esse comportamento é um padrão ou se um episódio isolado.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24" y="3788752"/>
            <a:ext cx="2362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78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5379" y="1565889"/>
            <a:ext cx="7814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03030"/>
                </a:solidFill>
                <a:latin typeface="PT Sans"/>
              </a:rPr>
              <a:t>O cálculo de ROAS é simples, envolvendo apenas </a:t>
            </a:r>
            <a:r>
              <a:rPr lang="pt-BR" b="1" dirty="0">
                <a:solidFill>
                  <a:srgbClr val="303030"/>
                </a:solidFill>
                <a:latin typeface="PT Sans"/>
              </a:rPr>
              <a:t>dois valores</a:t>
            </a:r>
            <a:r>
              <a:rPr lang="pt-BR" dirty="0">
                <a:solidFill>
                  <a:srgbClr val="303030"/>
                </a:solidFill>
                <a:latin typeface="PT Sans"/>
              </a:rPr>
              <a:t>: a quantia obtida com o uso das campanhas publicitárias, e o custo de cada uma. Com eles em mãos, é só aplicar a seguinte fórmula:</a:t>
            </a:r>
            <a:endParaRPr lang="pt-BR" dirty="0">
              <a:solidFill>
                <a:srgbClr val="30303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38" y="3289218"/>
            <a:ext cx="7885626" cy="157712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4572000" y="6668061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https://fleeg.com/blog/inbound-marketing/roas/</a:t>
            </a:r>
          </a:p>
        </p:txBody>
      </p:sp>
    </p:spTree>
    <p:extLst>
      <p:ext uri="{BB962C8B-B14F-4D97-AF65-F5344CB8AC3E}">
        <p14:creationId xmlns:p14="http://schemas.microsoft.com/office/powerpoint/2010/main" val="2187992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6103" y="1398693"/>
            <a:ext cx="817179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open sans" panose="020B0606030504020204" pitchFamily="34" charset="0"/>
              </a:rPr>
              <a:t>Vamos pensar em dois cenários simplificados para entender na prática como funciona. No dois casos, conseguiu-se a mesma quantidade de clientes (30) que comprou seu produto pelo mesmo preço (100 reais), portanto seu faturamento foi de 3 mil reais.  </a:t>
            </a:r>
          </a:p>
          <a:p>
            <a:endParaRPr lang="pt-BR" sz="1400" dirty="0">
              <a:latin typeface="open sans" panose="020B0606030504020204" pitchFamily="34" charset="0"/>
            </a:endParaRPr>
          </a:p>
          <a:p>
            <a:r>
              <a:rPr lang="pt-BR" sz="1400" b="1" dirty="0">
                <a:latin typeface="open sans" panose="020B0606030504020204" pitchFamily="34" charset="0"/>
              </a:rPr>
              <a:t>Clientes: </a:t>
            </a:r>
            <a:r>
              <a:rPr lang="pt-BR" sz="1400" dirty="0">
                <a:latin typeface="open sans" panose="020B0606030504020204" pitchFamily="34" charset="0"/>
              </a:rPr>
              <a:t>30</a:t>
            </a:r>
          </a:p>
          <a:p>
            <a:r>
              <a:rPr lang="pt-BR" sz="1400" b="1" dirty="0">
                <a:latin typeface="open sans" panose="020B0606030504020204" pitchFamily="34" charset="0"/>
              </a:rPr>
              <a:t>Preço do produto:</a:t>
            </a:r>
            <a:r>
              <a:rPr lang="pt-BR" sz="1400" dirty="0">
                <a:latin typeface="open sans" panose="020B0606030504020204" pitchFamily="34" charset="0"/>
              </a:rPr>
              <a:t> 100 reais</a:t>
            </a:r>
          </a:p>
          <a:p>
            <a:r>
              <a:rPr lang="pt-BR" sz="1400" b="1" dirty="0">
                <a:latin typeface="open sans" panose="020B0606030504020204" pitchFamily="34" charset="0"/>
              </a:rPr>
              <a:t>Faturamento: </a:t>
            </a:r>
            <a:r>
              <a:rPr lang="pt-BR" sz="1400" dirty="0">
                <a:latin typeface="open sans" panose="020B0606030504020204" pitchFamily="34" charset="0"/>
              </a:rPr>
              <a:t>3 mil reais 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486103" y="3272072"/>
            <a:ext cx="3484180" cy="2559918"/>
            <a:chOff x="520261" y="3754555"/>
            <a:chExt cx="3484180" cy="2559918"/>
          </a:xfrm>
        </p:grpSpPr>
        <p:sp>
          <p:nvSpPr>
            <p:cNvPr id="7" name="Retângulo 6"/>
            <p:cNvSpPr/>
            <p:nvPr/>
          </p:nvSpPr>
          <p:spPr>
            <a:xfrm>
              <a:off x="520261" y="3754555"/>
              <a:ext cx="323193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t-BR" sz="1400" dirty="0">
                  <a:latin typeface="open sans" panose="020B0606030504020204" pitchFamily="34" charset="0"/>
                </a:rPr>
                <a:t>No </a:t>
              </a:r>
              <a:r>
                <a:rPr lang="pt-BR" sz="14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cenário A</a:t>
              </a:r>
              <a:r>
                <a:rPr lang="pt-BR" sz="1400" dirty="0">
                  <a:latin typeface="open sans" panose="020B0606030504020204" pitchFamily="34" charset="0"/>
                </a:rPr>
                <a:t>, você pagou 10 reais por clique por cada cliente. Ou seja, o custo foi 300 reais. O resultado do seu ROAS, nesse caso, é 10. 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594" y="4925693"/>
              <a:ext cx="1932261" cy="733837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532549" y="5852808"/>
              <a:ext cx="34718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6030504020204" pitchFamily="34" charset="0"/>
                </a:rPr>
                <a:t>Ou seja, para cada 1 real investido, você teve um retorno de 10 reais.</a:t>
              </a:r>
              <a:endParaRPr lang="pt-BR" sz="1200" dirty="0"/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5166255" y="3304412"/>
            <a:ext cx="3250263" cy="2452659"/>
            <a:chOff x="5305158" y="3529895"/>
            <a:chExt cx="3250263" cy="2452659"/>
          </a:xfrm>
        </p:grpSpPr>
        <p:sp>
          <p:nvSpPr>
            <p:cNvPr id="10" name="Retângulo 9"/>
            <p:cNvSpPr/>
            <p:nvPr/>
          </p:nvSpPr>
          <p:spPr>
            <a:xfrm>
              <a:off x="5305159" y="3529895"/>
              <a:ext cx="32502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t-BR" sz="1400" dirty="0">
                  <a:latin typeface="open sans" panose="020B0606030504020204" pitchFamily="34" charset="0"/>
                </a:rPr>
                <a:t>No </a:t>
              </a:r>
              <a:r>
                <a:rPr lang="pt-BR" sz="14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cenário B</a:t>
              </a:r>
              <a:r>
                <a:rPr lang="pt-BR" sz="1400" dirty="0">
                  <a:latin typeface="open sans" panose="020B0606030504020204" pitchFamily="34" charset="0"/>
                </a:rPr>
                <a:t>, você pagou 20 reais por clique por cada cliente. Ou seja, custo de 600 reais. O resultado do seu ROAS é 5. </a:t>
              </a:r>
              <a:endParaRPr lang="pt-BR" sz="1400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8512" y="4590744"/>
              <a:ext cx="1643555" cy="716421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5305158" y="5520889"/>
              <a:ext cx="32502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6030504020204" pitchFamily="34" charset="0"/>
                </a:rPr>
                <a:t>Ou seja, para cada 1 real investido, você teve um retorno de 5 reais.</a:t>
              </a:r>
              <a:endParaRPr lang="pt-BR" sz="1200" dirty="0"/>
            </a:p>
          </p:txBody>
        </p:sp>
      </p:grpSp>
      <p:sp>
        <p:nvSpPr>
          <p:cNvPr id="17" name="Retângulo 16"/>
          <p:cNvSpPr/>
          <p:nvPr/>
        </p:nvSpPr>
        <p:spPr>
          <a:xfrm>
            <a:off x="7287402" y="6657945"/>
            <a:ext cx="18565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/>
              <a:t>https://klickpages.com.br/blog/roas-o-que-e/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86104" y="6196278"/>
            <a:ext cx="7879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open sans" panose="020B0606030504020204" pitchFamily="34" charset="0"/>
              </a:rPr>
              <a:t>Nos dois cenários houve ganhou de dinheiro. Mas é fácil perceber que no cenário </a:t>
            </a:r>
            <a:r>
              <a:rPr lang="pt-BR" sz="1400" dirty="0">
                <a:solidFill>
                  <a:srgbClr val="FF0000"/>
                </a:solidFill>
                <a:latin typeface="open sans" panose="020B0606030504020204" pitchFamily="34" charset="0"/>
              </a:rPr>
              <a:t>A</a:t>
            </a:r>
            <a:r>
              <a:rPr lang="pt-BR" sz="1400" dirty="0">
                <a:latin typeface="open sans" panose="020B0606030504020204" pitchFamily="34" charset="0"/>
              </a:rPr>
              <a:t> o retorno foi maior. Por isso o custo por clique influencia no ROAS. </a:t>
            </a:r>
            <a:endParaRPr lang="pt-BR" sz="14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315" y="2156060"/>
            <a:ext cx="3755759" cy="7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98814" y="2312814"/>
            <a:ext cx="68686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Se o ROAS é:</a:t>
            </a:r>
          </a:p>
          <a:p>
            <a:endParaRPr lang="pt-BR" sz="2400" b="1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r>
              <a:rPr lang="pt-BR" sz="2400" b="1" dirty="0">
                <a:solidFill>
                  <a:srgbClr val="555555"/>
                </a:solidFill>
                <a:latin typeface="open sans" panose="020B0606030504020204" pitchFamily="34" charset="0"/>
              </a:rPr>
              <a:t>Maior que 100%</a:t>
            </a:r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, significa lucro. </a:t>
            </a:r>
          </a:p>
          <a:p>
            <a:endParaRPr lang="pt-BR" sz="2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Se é </a:t>
            </a:r>
            <a:r>
              <a:rPr lang="pt-BR" sz="2400" b="1" dirty="0">
                <a:solidFill>
                  <a:srgbClr val="555555"/>
                </a:solidFill>
                <a:latin typeface="open sans" panose="020B0606030504020204" pitchFamily="34" charset="0"/>
              </a:rPr>
              <a:t>menor que 100%</a:t>
            </a:r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, você tomou prejuízo. </a:t>
            </a:r>
          </a:p>
          <a:p>
            <a:endParaRPr lang="pt-BR" sz="2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Se é </a:t>
            </a:r>
            <a:r>
              <a:rPr lang="pt-BR" sz="2400" b="1" dirty="0">
                <a:solidFill>
                  <a:srgbClr val="555555"/>
                </a:solidFill>
                <a:latin typeface="open sans" panose="020B0606030504020204" pitchFamily="34" charset="0"/>
              </a:rPr>
              <a:t>igual a 100%</a:t>
            </a:r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, ficou elas por elas. 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9914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2022 Prof.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Aurélio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José Vitorino,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Msc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723" y="602222"/>
            <a:ext cx="45719" cy="6807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41" y="2673256"/>
            <a:ext cx="1862302" cy="139672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79567" y="204056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3200" dirty="0">
                <a:solidFill>
                  <a:srgbClr val="555555"/>
                </a:solidFill>
                <a:latin typeface="open sans" panose="020B0606030504020204" pitchFamily="34" charset="0"/>
              </a:rPr>
              <a:t>E você não vai querer investir alto em algo que não dá retorno, não gera </a:t>
            </a:r>
            <a:r>
              <a:rPr lang="pt-BR" sz="3200" dirty="0">
                <a:solidFill>
                  <a:srgbClr val="617AA3"/>
                </a:solidFill>
                <a:latin typeface="open sans" panose="020B0606030504020204" pitchFamily="34" charset="0"/>
              </a:rPr>
              <a:t>leads</a:t>
            </a:r>
            <a:r>
              <a:rPr lang="pt-BR" sz="3200" dirty="0">
                <a:solidFill>
                  <a:srgbClr val="555555"/>
                </a:solidFill>
                <a:latin typeface="open sans" panose="020B0606030504020204" pitchFamily="34" charset="0"/>
              </a:rPr>
              <a:t> e nem </a:t>
            </a:r>
            <a:r>
              <a:rPr lang="pt-BR" sz="3200" dirty="0">
                <a:solidFill>
                  <a:srgbClr val="617AA3"/>
                </a:solidFill>
                <a:latin typeface="open sans" panose="020B0606030504020204" pitchFamily="34" charset="0"/>
              </a:rPr>
              <a:t>conversões</a:t>
            </a:r>
            <a:r>
              <a:rPr lang="pt-BR" sz="3200" dirty="0">
                <a:solidFill>
                  <a:srgbClr val="555555"/>
                </a:solidFill>
                <a:latin typeface="open sans" panose="020B0606030504020204" pitchFamily="34" charset="0"/>
              </a:rPr>
              <a:t>, não é mesmo?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3175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01379" y="1768237"/>
            <a:ext cx="2330286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Definição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>
          <a:xfrm>
            <a:off x="801379" y="2623009"/>
            <a:ext cx="3770621" cy="247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É um importante indicador de</a:t>
            </a:r>
            <a:r>
              <a:rPr lang="pt-BR" sz="2400" dirty="0">
                <a:hlinkClick r:id="rId3"/>
              </a:rPr>
              <a:t> </a:t>
            </a:r>
            <a:r>
              <a:rPr lang="pt-BR" sz="2400" dirty="0"/>
              <a:t>desempenho financeiro muito usado para se avaliar a viabilidade de negócios e investimentos, assim como projetos, ações de marketing e serviços.</a:t>
            </a:r>
            <a:endParaRPr lang="pt-BR" sz="1800" dirty="0">
              <a:latin typeface="Verdana" charset="0"/>
              <a:cs typeface="Verdana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798" y="2623009"/>
            <a:ext cx="3837090" cy="23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8138" y="1223230"/>
            <a:ext cx="8229600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Onde surgiu o </a:t>
            </a:r>
            <a:r>
              <a:rPr lang="pt-BR" sz="2000" b="1" dirty="0">
                <a:solidFill>
                  <a:srgbClr val="FF0000"/>
                </a:solidFill>
                <a:latin typeface="Verdana"/>
                <a:cs typeface="Verdana"/>
              </a:rPr>
              <a:t>ROI?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765380" y="2054273"/>
            <a:ext cx="7600606" cy="16941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	Criado em 1977, pelo </a:t>
            </a:r>
            <a:r>
              <a:rPr lang="pt-BR" sz="2000" dirty="0" err="1">
                <a:latin typeface="Verdana" charset="0"/>
                <a:cs typeface="Verdana" charset="0"/>
              </a:rPr>
              <a:t>Gartner</a:t>
            </a:r>
            <a:r>
              <a:rPr lang="pt-BR" sz="2000" dirty="0">
                <a:latin typeface="Verdana" charset="0"/>
                <a:cs typeface="Verdana" charset="0"/>
              </a:rPr>
              <a:t>, o conceito de </a:t>
            </a:r>
            <a:r>
              <a:rPr lang="pt-BR" sz="2000" dirty="0">
                <a:solidFill>
                  <a:srgbClr val="C00000"/>
                </a:solidFill>
                <a:latin typeface="Verdana" charset="0"/>
                <a:cs typeface="Verdana" charset="0"/>
              </a:rPr>
              <a:t>Retorno do Investimento </a:t>
            </a:r>
            <a:r>
              <a:rPr lang="pt-BR" sz="2000" dirty="0">
                <a:latin typeface="Verdana" charset="0"/>
                <a:cs typeface="Verdana" charset="0"/>
              </a:rPr>
              <a:t>se disseminou e ganhou popularidade na área de Tecnologia da Informação na década de 1990 (ERP-Enterprise </a:t>
            </a:r>
            <a:r>
              <a:rPr lang="pt-BR" sz="2000" dirty="0" err="1">
                <a:latin typeface="Verdana" charset="0"/>
                <a:cs typeface="Verdana" charset="0"/>
              </a:rPr>
              <a:t>Resouce</a:t>
            </a:r>
            <a:r>
              <a:rPr lang="pt-BR" sz="2000" dirty="0">
                <a:latin typeface="Verdana" charset="0"/>
                <a:cs typeface="Verdana" charset="0"/>
              </a:rPr>
              <a:t> Planning</a:t>
            </a:r>
            <a:r>
              <a:rPr lang="pt-BR" sz="2800" dirty="0">
                <a:latin typeface="Verdana" charset="0"/>
                <a:cs typeface="Verdana" charset="0"/>
              </a:rPr>
              <a:t>).</a:t>
            </a:r>
          </a:p>
        </p:txBody>
      </p:sp>
      <p:pic>
        <p:nvPicPr>
          <p:cNvPr id="26" name="Picture 2" descr="C:\Users\abreviglieri\Pictures\gartne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420" y="3859213"/>
            <a:ext cx="336867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10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8138" y="1076960"/>
            <a:ext cx="8229600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Objetivo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3981832" y="2050279"/>
            <a:ext cx="4298810" cy="35111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 typeface="Wingdings" charset="0"/>
              <a:buNone/>
            </a:pPr>
            <a:r>
              <a:rPr lang="pt-BR" sz="2400" dirty="0">
                <a:solidFill>
                  <a:schemeClr val="bg1"/>
                </a:solidFill>
                <a:latin typeface="Verdana" charset="0"/>
                <a:cs typeface="Verdana" charset="0"/>
              </a:rPr>
              <a:t>É interessante, tanto para a equipe que desenvolve o projeto, quanto para o usuário, calcular o:</a:t>
            </a:r>
          </a:p>
          <a:p>
            <a:pPr algn="ctr">
              <a:lnSpc>
                <a:spcPct val="150000"/>
              </a:lnSpc>
              <a:buFont typeface="Wingdings" charset="0"/>
              <a:buNone/>
            </a:pPr>
            <a:r>
              <a:rPr lang="pt-BR" sz="2400" dirty="0">
                <a:solidFill>
                  <a:srgbClr val="FF0000"/>
                </a:solidFill>
                <a:latin typeface="Verdana" charset="0"/>
                <a:cs typeface="Verdana" charset="0"/>
              </a:rPr>
              <a:t>Retorno do Investimento.</a:t>
            </a:r>
            <a:endParaRPr lang="en-US" sz="2400" dirty="0">
              <a:solidFill>
                <a:srgbClr val="FF0000"/>
              </a:solidFill>
              <a:latin typeface="Verdana" charset="0"/>
              <a:cs typeface="Verdana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" y="2082405"/>
            <a:ext cx="2948560" cy="34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5379" y="1261373"/>
            <a:ext cx="747982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Expectativas</a:t>
            </a:r>
          </a:p>
        </p:txBody>
      </p:sp>
      <p:sp>
        <p:nvSpPr>
          <p:cNvPr id="2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>
          <a:xfrm>
            <a:off x="765380" y="1973357"/>
            <a:ext cx="7661566" cy="19609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Todas as empresas assumem riscos se querem recompensas; em parte, é disso que trata o Retorno do Investimento (</a:t>
            </a:r>
            <a:r>
              <a:rPr lang="pt-BR" sz="2000" dirty="0">
                <a:solidFill>
                  <a:srgbClr val="C00000"/>
                </a:solidFill>
                <a:latin typeface="Verdana" charset="0"/>
                <a:cs typeface="Verdana" charset="0"/>
              </a:rPr>
              <a:t>ROI</a:t>
            </a:r>
            <a:r>
              <a:rPr lang="pt-BR" sz="2000" dirty="0">
                <a:latin typeface="Verdana" charset="0"/>
                <a:cs typeface="Verdana" charset="0"/>
              </a:rPr>
              <a:t>).</a:t>
            </a:r>
          </a:p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Em troca da quantia de dinheiro gasta, a empresa espera recuperar mais do que esse valor de volta.</a:t>
            </a:r>
          </a:p>
        </p:txBody>
      </p:sp>
      <p:pic>
        <p:nvPicPr>
          <p:cNvPr id="26" name="Picture 2" descr="C:\Users\abreviglieri\Pictures\RO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13" y="3951425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2426" y="1243959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Categorias do ROI</a:t>
            </a:r>
          </a:p>
        </p:txBody>
      </p:sp>
      <p:sp>
        <p:nvSpPr>
          <p:cNvPr id="25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>
          <a:xfrm>
            <a:off x="765380" y="2106753"/>
            <a:ext cx="7600606" cy="28189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Que reduzem custos;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Os que investem em segurança;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Aqueles que criam rendimentos;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Simplificam os processos.</a:t>
            </a:r>
          </a:p>
          <a:p>
            <a:pPr marL="0" indent="0">
              <a:buFont typeface="Wingdings" charset="0"/>
              <a:buNone/>
            </a:pPr>
            <a:endParaRPr lang="pt-BR" sz="1600" dirty="0">
              <a:latin typeface="Calibri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45" y="4089379"/>
            <a:ext cx="40386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2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1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80369" y="1274445"/>
            <a:ext cx="7761555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Desenvolvendo o ROI</a:t>
            </a:r>
          </a:p>
        </p:txBody>
      </p:sp>
      <p:sp>
        <p:nvSpPr>
          <p:cNvPr id="3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>
          <a:xfrm>
            <a:off x="765379" y="1992320"/>
            <a:ext cx="7646577" cy="18229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Quando profissionais de tecnologia e o corpo diretivo de uma empresa discutem sobre o ROI de um investimento em tecnologia, na maioria das vezes, se pensa nos benefícios puramente </a:t>
            </a:r>
            <a:r>
              <a:rPr lang="pt-BR" sz="2000" dirty="0">
                <a:solidFill>
                  <a:srgbClr val="FF0000"/>
                </a:solidFill>
                <a:latin typeface="Verdana" charset="0"/>
                <a:cs typeface="Verdana" charset="0"/>
              </a:rPr>
              <a:t>financeiros</a:t>
            </a:r>
            <a:r>
              <a:rPr lang="pt-BR" sz="2000" dirty="0">
                <a:latin typeface="Verdana" charset="0"/>
                <a:cs typeface="Verdana" charset="0"/>
              </a:rPr>
              <a:t>, apesar de ser possível avaliar também o retorno </a:t>
            </a:r>
            <a:r>
              <a:rPr lang="pt-BR" sz="2000" dirty="0">
                <a:solidFill>
                  <a:srgbClr val="FF0000"/>
                </a:solidFill>
                <a:latin typeface="Verdana" charset="0"/>
                <a:cs typeface="Verdana" charset="0"/>
              </a:rPr>
              <a:t>intangível do investimento.</a:t>
            </a:r>
          </a:p>
          <a:p>
            <a:pPr marL="0" indent="0">
              <a:buFont typeface="Wingdings" charset="0"/>
              <a:buNone/>
            </a:pPr>
            <a:endParaRPr lang="pt-BR" sz="1600" dirty="0">
              <a:latin typeface="Calibri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41" y="3804781"/>
            <a:ext cx="4394275" cy="274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048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5A426F-DA5C-40FB-8CF7-265206406C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2B6797-C135-4DDB-8BAC-99A3282FB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C4ECF4-39BB-4E89-A795-F688BCD435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2e5cb-7110-439b-886f-65e18b4e3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1736</TotalTime>
  <Words>1709</Words>
  <Application>Microsoft Office PowerPoint</Application>
  <PresentationFormat>Apresentação na tela (4:3)</PresentationFormat>
  <Paragraphs>178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29</vt:i4>
      </vt:variant>
    </vt:vector>
  </HeadingPairs>
  <TitlesOfParts>
    <vt:vector size="45" baseType="lpstr">
      <vt:lpstr>Arial</vt:lpstr>
      <vt:lpstr>Calibri</vt:lpstr>
      <vt:lpstr>CentraNube</vt:lpstr>
      <vt:lpstr>Gotham-Bold</vt:lpstr>
      <vt:lpstr>Gotham-Book</vt:lpstr>
      <vt:lpstr>open sans</vt:lpstr>
      <vt:lpstr>PT Sans</vt:lpstr>
      <vt:lpstr>roboto</vt:lpstr>
      <vt:lpstr>roboto slab</vt:lpstr>
      <vt:lpstr>Verdana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Definição</vt:lpstr>
      <vt:lpstr>Onde surgiu o ROI?</vt:lpstr>
      <vt:lpstr>Objetivo</vt:lpstr>
      <vt:lpstr>Expectativas</vt:lpstr>
      <vt:lpstr>Categorias do ROI</vt:lpstr>
      <vt:lpstr>Desenvolvendo o ROI</vt:lpstr>
      <vt:lpstr>Desenvolvendo o ROI</vt:lpstr>
      <vt:lpstr>Desenvolvendo o ROI</vt:lpstr>
      <vt:lpstr>Vantagens do ROI</vt:lpstr>
      <vt:lpstr>Quanto custa o ROI?</vt:lpstr>
      <vt:lpstr>Calculando o ROI</vt:lpstr>
      <vt:lpstr>Apresentação do PowerPoint</vt:lpstr>
      <vt:lpstr>Apresentação do PowerPoint</vt:lpstr>
      <vt:lpstr>Calculando o ROI</vt:lpstr>
      <vt:lpstr>Calculando o ROI</vt:lpstr>
      <vt:lpstr>Calculando o ROI (em tempo)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Airton</cp:lastModifiedBy>
  <cp:revision>229</cp:revision>
  <dcterms:created xsi:type="dcterms:W3CDTF">2015-01-30T10:46:50Z</dcterms:created>
  <dcterms:modified xsi:type="dcterms:W3CDTF">2023-10-11T12:49:22Z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