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669" r:id="rId7"/>
    <p:sldMasterId id="2147483739" r:id="rId8"/>
  </p:sldMasterIdLst>
  <p:notesMasterIdLst>
    <p:notesMasterId r:id="rId40"/>
  </p:notesMasterIdLst>
  <p:sldIdLst>
    <p:sldId id="256" r:id="rId9"/>
    <p:sldId id="257" r:id="rId10"/>
    <p:sldId id="258" r:id="rId11"/>
    <p:sldId id="259" r:id="rId12"/>
    <p:sldId id="266" r:id="rId13"/>
    <p:sldId id="261" r:id="rId14"/>
    <p:sldId id="262" r:id="rId15"/>
    <p:sldId id="263" r:id="rId16"/>
    <p:sldId id="264" r:id="rId17"/>
    <p:sldId id="267" r:id="rId18"/>
    <p:sldId id="268" r:id="rId19"/>
    <p:sldId id="269" r:id="rId20"/>
    <p:sldId id="292" r:id="rId21"/>
    <p:sldId id="270" r:id="rId22"/>
    <p:sldId id="271" r:id="rId23"/>
    <p:sldId id="272" r:id="rId24"/>
    <p:sldId id="303" r:id="rId25"/>
    <p:sldId id="304" r:id="rId26"/>
    <p:sldId id="307" r:id="rId27"/>
    <p:sldId id="308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91" r:id="rId38"/>
    <p:sldId id="265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1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27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2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1127" y="1274445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 Realidade do SLA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2013816"/>
            <a:ext cx="7661566" cy="21993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400" dirty="0">
                <a:latin typeface="Verdana" charset="0"/>
                <a:cs typeface="Verdana" charset="0"/>
              </a:rPr>
              <a:t>Os </a:t>
            </a:r>
            <a:r>
              <a:rPr lang="pt-BR" sz="2400" dirty="0" err="1">
                <a:latin typeface="Verdana" charset="0"/>
                <a:cs typeface="Verdana" charset="0"/>
              </a:rPr>
              <a:t>SLA’s</a:t>
            </a:r>
            <a:r>
              <a:rPr lang="pt-BR" sz="2400" dirty="0">
                <a:latin typeface="Verdana" charset="0"/>
                <a:cs typeface="Verdana" charset="0"/>
              </a:rPr>
              <a:t> devem ser expressos de forma clara e estruturada, para que possam ser medidos na prática, são um pré-requisito importante para a avaliação e implantação da maioria das atividades dentro da organização de TI.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71" y="4154793"/>
            <a:ext cx="3892215" cy="21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5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1127" y="1274445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Estrutura do SLA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80" y="2168711"/>
            <a:ext cx="7600606" cy="33765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A definição dos serviços;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Performance;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Responsabilidade de ambas as partes;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Garantias, medidas emergenciais;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Planos alternativos para soluções temporárias;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Relatórios de monitoramento, segurança e confidencialidade;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Multas e cancelamento do contrato</a:t>
            </a:r>
            <a:r>
              <a:rPr lang="en-US" sz="2400" dirty="0">
                <a:latin typeface="Verdana" charset="0"/>
                <a:cs typeface="Verdana" charset="0"/>
              </a:rPr>
              <a:t>.</a:t>
            </a:r>
            <a:endParaRPr lang="pt-BR" sz="2400" dirty="0"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1744" y="133627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Tipo de SLA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tângulo 1"/>
          <p:cNvSpPr>
            <a:spLocks noChangeArrowheads="1"/>
          </p:cNvSpPr>
          <p:nvPr/>
        </p:nvSpPr>
        <p:spPr bwMode="auto">
          <a:xfrm>
            <a:off x="1068388" y="3524250"/>
            <a:ext cx="17972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sz="3600" dirty="0">
                <a:latin typeface="Verdana" charset="0"/>
                <a:cs typeface="Verdana" charset="0"/>
              </a:rPr>
              <a:t>Tipos </a:t>
            </a:r>
          </a:p>
          <a:p>
            <a:pPr eaLnBrk="1" hangingPunct="1"/>
            <a:r>
              <a:rPr lang="pt-BR" sz="3600" dirty="0">
                <a:latin typeface="Verdana" charset="0"/>
                <a:cs typeface="Verdana" charset="0"/>
              </a:rPr>
              <a:t>de SLA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 rot="19811717">
            <a:off x="3373438" y="3024188"/>
            <a:ext cx="14398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 rot="1202508">
            <a:off x="3427413" y="4257675"/>
            <a:ext cx="14398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tângulo 2"/>
          <p:cNvSpPr>
            <a:spLocks noChangeArrowheads="1"/>
          </p:cNvSpPr>
          <p:nvPr/>
        </p:nvSpPr>
        <p:spPr bwMode="auto">
          <a:xfrm>
            <a:off x="5529263" y="2332038"/>
            <a:ext cx="2001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3200" dirty="0">
                <a:latin typeface="Verdana" charset="0"/>
                <a:cs typeface="Verdana" charset="0"/>
              </a:rPr>
              <a:t>Interno</a:t>
            </a:r>
            <a:r>
              <a:rPr lang="pt-BR" dirty="0"/>
              <a:t> </a:t>
            </a:r>
          </a:p>
        </p:txBody>
      </p:sp>
      <p:sp>
        <p:nvSpPr>
          <p:cNvPr id="21" name="Retângulo 3"/>
          <p:cNvSpPr>
            <a:spLocks noChangeArrowheads="1"/>
          </p:cNvSpPr>
          <p:nvPr/>
        </p:nvSpPr>
        <p:spPr bwMode="auto">
          <a:xfrm>
            <a:off x="5529263" y="4743629"/>
            <a:ext cx="204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sz="3200" dirty="0">
                <a:latin typeface="Verdana" charset="0"/>
                <a:cs typeface="Verdana" charset="0"/>
              </a:rPr>
              <a:t>Externo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243959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Interno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80" y="2137732"/>
            <a:ext cx="7600606" cy="3531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pt-BR" sz="2400" dirty="0">
                <a:latin typeface="Verdana" charset="0"/>
                <a:cs typeface="Verdana" charset="0"/>
              </a:rPr>
              <a:t>Objetivos:</a:t>
            </a: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24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Criar e estimular a cultura de cliente interno (o foco é sempre o cliente);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Eliminar a sub-otimização;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Estabelecimento de metas da área focadas no cumprimento dos Acordos de Nível de Serviço (aumento de qualidade e produtividade das áreas).</a:t>
            </a:r>
          </a:p>
        </p:txBody>
      </p:sp>
    </p:spTree>
    <p:extLst>
      <p:ext uri="{BB962C8B-B14F-4D97-AF65-F5344CB8AC3E}">
        <p14:creationId xmlns:p14="http://schemas.microsoft.com/office/powerpoint/2010/main" val="87402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OLA –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Operational</a:t>
            </a: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Level</a:t>
            </a: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Agreement</a:t>
            </a:r>
            <a:endParaRPr lang="pt-BR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93884" y="2949568"/>
            <a:ext cx="7600606" cy="2112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1800" dirty="0" err="1">
                <a:latin typeface="Verdana" charset="0"/>
                <a:cs typeface="Verdana" charset="0"/>
              </a:rPr>
              <a:t>Operational</a:t>
            </a:r>
            <a:r>
              <a:rPr lang="pt-BR" sz="1800" dirty="0">
                <a:latin typeface="Verdana" charset="0"/>
                <a:cs typeface="Verdana" charset="0"/>
              </a:rPr>
              <a:t> </a:t>
            </a:r>
            <a:r>
              <a:rPr lang="pt-BR" sz="1800" dirty="0" err="1">
                <a:latin typeface="Verdana" charset="0"/>
                <a:cs typeface="Verdana" charset="0"/>
              </a:rPr>
              <a:t>Level</a:t>
            </a:r>
            <a:r>
              <a:rPr lang="pt-BR" sz="1800" dirty="0">
                <a:latin typeface="Verdana" charset="0"/>
                <a:cs typeface="Verdana" charset="0"/>
              </a:rPr>
              <a:t> </a:t>
            </a:r>
            <a:r>
              <a:rPr lang="pt-BR" sz="1800" dirty="0" err="1">
                <a:latin typeface="Verdana" charset="0"/>
                <a:cs typeface="Verdana" charset="0"/>
              </a:rPr>
              <a:t>Agreement</a:t>
            </a:r>
            <a:r>
              <a:rPr lang="pt-BR" sz="1800" dirty="0">
                <a:latin typeface="Verdana" charset="0"/>
                <a:cs typeface="Verdana" charset="0"/>
              </a:rPr>
              <a:t> (OLA), acordo de nível operacional, são acordos internos que relacionam-se à fonte dos serviços fornecidos por equipes internas de suporte. 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1800" dirty="0" err="1">
                <a:latin typeface="Verdana" charset="0"/>
                <a:cs typeface="Verdana" charset="0"/>
              </a:rPr>
              <a:t>OLA’s</a:t>
            </a:r>
            <a:r>
              <a:rPr lang="pt-BR" sz="1800" dirty="0">
                <a:latin typeface="Verdana" charset="0"/>
                <a:cs typeface="Verdana" charset="0"/>
              </a:rPr>
              <a:t> descrevem separadamente os componentes individuais dos serviços totais executados para o cliente. Frequentemente existe um OLA para cada grupo de suporte e um contrato para cada cliente.</a:t>
            </a:r>
            <a:r>
              <a:rPr lang="en-US" sz="1800" dirty="0">
                <a:latin typeface="Verdana" charset="0"/>
                <a:cs typeface="Verdana" charset="0"/>
              </a:rPr>
              <a:t> </a:t>
            </a:r>
            <a:endParaRPr lang="pt-BR" sz="1800" dirty="0"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Externo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822264" y="1827942"/>
            <a:ext cx="7543721" cy="33455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Verdana" charset="0"/>
                <a:cs typeface="Verdana" charset="0"/>
              </a:rPr>
              <a:t>Objetivos: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Utilização de ferramenta de monitoração periódica do cumprimento do padrão estabelecido no acordo;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Oficialização das expectativas dos clientes na organização;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Instrumento legal e formal para negociação de padrão de fornecimento </a:t>
            </a:r>
            <a:r>
              <a:rPr lang="pt-BR" sz="1600" dirty="0" err="1">
                <a:latin typeface="Verdana" charset="0"/>
                <a:cs typeface="Verdana" charset="0"/>
              </a:rPr>
              <a:t>X</a:t>
            </a:r>
            <a:r>
              <a:rPr lang="pt-BR" sz="1600" dirty="0">
                <a:latin typeface="Verdana" charset="0"/>
                <a:cs typeface="Verdana" charset="0"/>
              </a:rPr>
              <a:t> condições de fornecimento;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Segurança e conforto para os clientes.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7" y="4207668"/>
            <a:ext cx="4403265" cy="23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2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8" y="3424238"/>
            <a:ext cx="2783491" cy="3429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19038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SLO – Service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Level</a:t>
            </a: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Objective</a:t>
            </a:r>
            <a:endParaRPr lang="pt-BR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pic>
        <p:nvPicPr>
          <p:cNvPr id="15" name="Picture 6" descr="cirurgia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1557338"/>
            <a:ext cx="31051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transplantes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3227388"/>
            <a:ext cx="2601912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765379" y="1951857"/>
            <a:ext cx="4705146" cy="2390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Não sei como definir o SLA?</a:t>
            </a:r>
          </a:p>
          <a:p>
            <a:pPr marL="0" indent="0">
              <a:buNone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SLO - primeira fase do SLA, para determinar o objetivo do controle de nível de serviço.</a:t>
            </a:r>
          </a:p>
        </p:txBody>
      </p:sp>
      <p:sp>
        <p:nvSpPr>
          <p:cNvPr id="22" name="Retângulo 6"/>
          <p:cNvSpPr>
            <a:spLocks noChangeArrowheads="1"/>
          </p:cNvSpPr>
          <p:nvPr/>
        </p:nvSpPr>
        <p:spPr bwMode="auto">
          <a:xfrm>
            <a:off x="2471738" y="4859338"/>
            <a:ext cx="511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charset="2"/>
              <a:buChar char="§"/>
            </a:pPr>
            <a:r>
              <a:rPr lang="pt-BR" sz="2400" b="0" i="0" dirty="0">
                <a:latin typeface="Verdana" charset="0"/>
                <a:cs typeface="Verdana" charset="0"/>
              </a:rPr>
              <a:t>Ter um prazo de validade. </a:t>
            </a:r>
          </a:p>
        </p:txBody>
      </p:sp>
    </p:spTree>
    <p:extLst>
      <p:ext uri="{BB962C8B-B14F-4D97-AF65-F5344CB8AC3E}">
        <p14:creationId xmlns:p14="http://schemas.microsoft.com/office/powerpoint/2010/main" val="37453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56885" cy="69756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7379" y="1120712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medi-lo?</a:t>
            </a:r>
            <a:endParaRPr lang="pt-BR" sz="24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93821" y="291610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exige uma boa </a:t>
            </a:r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gestão de performance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para garantir seu aprimoramento contínuo. Essa medida requer a realização de várias etapas, que possibilita sua mensuração apropriada.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345" y="3128361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4364" y="315586"/>
            <a:ext cx="72000" cy="105210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626364" y="25033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6364" y="574630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medi-lo?</a:t>
            </a:r>
            <a:endParaRPr lang="pt-BR" sz="24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26364" y="950921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Poppins"/>
              </a:rPr>
              <a:t>Identifique as métricas</a:t>
            </a:r>
            <a:endParaRPr lang="pt-BR" sz="2400" b="0" i="0" dirty="0">
              <a:effectLst/>
              <a:latin typeface="Poppi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02492" y="1838741"/>
            <a:ext cx="8423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desempenho da equipe deve ser medido por meio de indicadores, que apontarão os ajustes necessários. Para ser eficiente, o embasamento em 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dados quantitativos e relevantes 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fundamental.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0" y="2794844"/>
            <a:ext cx="7620000" cy="25812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0267" y="5402353"/>
            <a:ext cx="84480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devem refletir o conhecimento necessário para fornecer o serviço e ser melhorado a partir de experiências anteriores. Junto a isso, devem ser realizados testes e protótipos, assim como uma revisão contínua.</a:t>
            </a:r>
          </a:p>
        </p:txBody>
      </p:sp>
      <p:sp>
        <p:nvSpPr>
          <p:cNvPr id="9" name="Retângulo 8"/>
          <p:cNvSpPr/>
          <p:nvPr/>
        </p:nvSpPr>
        <p:spPr>
          <a:xfrm>
            <a:off x="7146337" y="6611779"/>
            <a:ext cx="1997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https://blog.teclogica.com.br/slas/</a:t>
            </a:r>
          </a:p>
        </p:txBody>
      </p:sp>
    </p:spTree>
    <p:extLst>
      <p:ext uri="{BB962C8B-B14F-4D97-AF65-F5344CB8AC3E}">
        <p14:creationId xmlns:p14="http://schemas.microsoft.com/office/powerpoint/2010/main" val="44066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7282" y="250331"/>
            <a:ext cx="49082" cy="101951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626364" y="25033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1661" y="2480216"/>
            <a:ext cx="53027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62E45"/>
                </a:solidFill>
                <a:latin typeface="Catamaran"/>
              </a:rPr>
              <a:t>Nesse modelo, os acordos de nível de serviço são documentados a partir da perspectiva de quem consome os serviços. Isso significa estabelecer </a:t>
            </a:r>
            <a:r>
              <a:rPr lang="pt-BR" sz="2400" dirty="0" err="1">
                <a:solidFill>
                  <a:srgbClr val="262E45"/>
                </a:solidFill>
                <a:latin typeface="Catamaran"/>
              </a:rPr>
              <a:t>SLAs</a:t>
            </a:r>
            <a:r>
              <a:rPr lang="pt-BR" sz="2400" dirty="0">
                <a:solidFill>
                  <a:srgbClr val="262E45"/>
                </a:solidFill>
                <a:latin typeface="Catamaran"/>
              </a:rPr>
              <a:t> diferentes para cada cliente. </a:t>
            </a:r>
          </a:p>
          <a:p>
            <a:pPr algn="just"/>
            <a:r>
              <a:rPr lang="pt-BR" sz="2400" dirty="0">
                <a:solidFill>
                  <a:srgbClr val="262E45"/>
                </a:solidFill>
                <a:latin typeface="Catamaran"/>
              </a:rPr>
              <a:t>Dessa forma, é possível personalizar as entregas a partir de necessidades específicas. Afinal, clientes diferentes possuem expectativas diferentes. 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26364" y="746624"/>
            <a:ext cx="336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 err="1">
                <a:solidFill>
                  <a:srgbClr val="262E45"/>
                </a:solidFill>
                <a:latin typeface="inherit"/>
              </a:rPr>
              <a:t>SLA</a:t>
            </a:r>
            <a:r>
              <a:rPr lang="pt-BR" sz="2800" b="1" dirty="0">
                <a:solidFill>
                  <a:srgbClr val="262E45"/>
                </a:solidFill>
                <a:latin typeface="inherit"/>
              </a:rPr>
              <a:t> focado no cliente</a:t>
            </a:r>
            <a:endParaRPr lang="pt-BR" sz="2800" b="1" i="0" dirty="0">
              <a:solidFill>
                <a:srgbClr val="262E45"/>
              </a:solidFill>
              <a:effectLst/>
              <a:latin typeface="Catamaran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2738640"/>
            <a:ext cx="2495662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898" r="22582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4126" y="3714243"/>
            <a:ext cx="813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Acordo de Nível de Serviço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0193" y="4750695"/>
            <a:ext cx="412955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</a:t>
            </a: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Aurélio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 José </a:t>
            </a: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Vitorino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Msc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759002" y="3293781"/>
            <a:ext cx="45719" cy="172710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4364" y="250331"/>
            <a:ext cx="45719" cy="108106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626364" y="25033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7292" y="248585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62E45"/>
                </a:solidFill>
                <a:latin typeface="Catamaran"/>
              </a:rPr>
              <a:t>Nesse modelo, os acordos de nível de serviço são documentados a partir da perspectiva de quem oferece os serviços. </a:t>
            </a:r>
            <a:r>
              <a:rPr lang="pt-BR" dirty="0">
                <a:solidFill>
                  <a:srgbClr val="FF0000"/>
                </a:solidFill>
                <a:latin typeface="Catamaran"/>
              </a:rPr>
              <a:t>Assim, os acordos são elaborados a partir de metas de nível de serviço gerais</a:t>
            </a:r>
            <a:r>
              <a:rPr lang="pt-BR" dirty="0">
                <a:solidFill>
                  <a:srgbClr val="262E45"/>
                </a:solidFill>
                <a:latin typeface="Catamaran"/>
              </a:rPr>
              <a:t>. Isso facilita quando a área de TI possui muitos clientes e não consegue elaborar </a:t>
            </a:r>
            <a:r>
              <a:rPr lang="pt-BR" dirty="0" err="1">
                <a:solidFill>
                  <a:srgbClr val="262E45"/>
                </a:solidFill>
                <a:latin typeface="Catamaran"/>
              </a:rPr>
              <a:t>SLAs</a:t>
            </a:r>
            <a:r>
              <a:rPr lang="pt-BR" dirty="0">
                <a:solidFill>
                  <a:srgbClr val="262E45"/>
                </a:solidFill>
                <a:latin typeface="Catamaran"/>
              </a:rPr>
              <a:t> personalizados.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7" y="2591044"/>
            <a:ext cx="2466975" cy="184785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26364" y="746624"/>
            <a:ext cx="4011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200" b="1" dirty="0">
                <a:solidFill>
                  <a:srgbClr val="262E45"/>
                </a:solidFill>
                <a:latin typeface="inherit"/>
              </a:rPr>
              <a:t>SLA focado em Serviço</a:t>
            </a:r>
            <a:endParaRPr lang="pt-BR" sz="3200" b="1" i="0" dirty="0">
              <a:solidFill>
                <a:srgbClr val="262E45"/>
              </a:solidFill>
              <a:effectLst/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62941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43" y="1689100"/>
            <a:ext cx="4367481" cy="4203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mau elaborado?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837378" y="2032000"/>
            <a:ext cx="4102921" cy="46424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1800" dirty="0">
                <a:latin typeface="Verdana" charset="0"/>
                <a:cs typeface="Verdana" charset="0"/>
              </a:rPr>
              <a:t>É muito comum a criação de </a:t>
            </a:r>
            <a:r>
              <a:rPr lang="pt-BR" sz="1800" dirty="0" err="1">
                <a:latin typeface="Verdana" charset="0"/>
                <a:cs typeface="Verdana" charset="0"/>
              </a:rPr>
              <a:t>SLA’s</a:t>
            </a:r>
            <a:r>
              <a:rPr lang="pt-BR" sz="1800" dirty="0">
                <a:latin typeface="Verdana" charset="0"/>
                <a:cs typeface="Verdana" charset="0"/>
              </a:rPr>
              <a:t> fantasia.</a:t>
            </a:r>
          </a:p>
          <a:p>
            <a:pPr marL="0" indent="0">
              <a:buFont typeface="Wingdings" charset="0"/>
              <a:buNone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800" dirty="0">
                <a:latin typeface="Verdana" charset="0"/>
                <a:cs typeface="Verdana" charset="0"/>
              </a:rPr>
              <a:t>Fantasioso porque é desenvolvido sem levantamentos das necessidades, fazendo com que a falta de informação impossibilite o cumprimento desses prazos.</a:t>
            </a:r>
          </a:p>
          <a:p>
            <a:pPr marL="0" indent="0">
              <a:buFont typeface="Wingdings" charset="0"/>
              <a:buNone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800" dirty="0">
                <a:latin typeface="Verdana" charset="0"/>
                <a:cs typeface="Verdana" charset="0"/>
              </a:rPr>
              <a:t>“Como vou prometer que atenderei um determinado cliente em 30 minutos se levo, no mínimo, 25 para chegar ao local onde ele está?”</a:t>
            </a:r>
          </a:p>
        </p:txBody>
      </p:sp>
    </p:spTree>
    <p:extLst>
      <p:ext uri="{BB962C8B-B14F-4D97-AF65-F5344CB8AC3E}">
        <p14:creationId xmlns:p14="http://schemas.microsoft.com/office/powerpoint/2010/main" val="3915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 SLA Falhou?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79" y="1951857"/>
            <a:ext cx="7629112" cy="179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Caso o SLA não seja cumprido, um cliente pode cobrar </a:t>
            </a:r>
            <a:r>
              <a:rPr lang="pt-BR" sz="2000" dirty="0">
                <a:solidFill>
                  <a:srgbClr val="FF3300"/>
                </a:solidFill>
                <a:latin typeface="Verdana" charset="0"/>
                <a:cs typeface="Verdana" charset="0"/>
              </a:rPr>
              <a:t>multa</a:t>
            </a:r>
            <a:r>
              <a:rPr lang="pt-BR" sz="2000" dirty="0">
                <a:latin typeface="Verdana" charset="0"/>
                <a:cs typeface="Verdana" charset="0"/>
              </a:rPr>
              <a:t> do fornecedor do serviço. 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Empregado criteriosamente, o SLA é eficaz para que o fornecedor trabalhe de maneira correta e apropriada.</a:t>
            </a:r>
            <a:r>
              <a:rPr lang="en-US" sz="2000" dirty="0">
                <a:latin typeface="Verdana" charset="0"/>
                <a:cs typeface="Verdana" charset="0"/>
              </a:rPr>
              <a:t> </a:t>
            </a:r>
            <a:endParaRPr lang="pt-BR" sz="2000" dirty="0">
              <a:latin typeface="Verdana" charset="0"/>
              <a:cs typeface="Verdan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44" y="3848100"/>
            <a:ext cx="2763556" cy="2703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7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não cumprido?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80" y="1920879"/>
            <a:ext cx="7661566" cy="2323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Serviço ruim de um fornecedor, mesmo com grande desconto, continua sendo serviço ruim!! Podendo acarretar problemas maiores.</a:t>
            </a:r>
          </a:p>
          <a:p>
            <a:pPr marL="0" indent="0">
              <a:buFont typeface="Wingdings" charset="0"/>
              <a:buNone/>
            </a:pPr>
            <a:endParaRPr lang="pt-BR" sz="20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É melhor despender a energia para descobrir quais </a:t>
            </a:r>
            <a:r>
              <a:rPr lang="pt-BR" sz="2000" dirty="0" err="1">
                <a:latin typeface="Verdana" charset="0"/>
                <a:cs typeface="Verdana" charset="0"/>
              </a:rPr>
              <a:t>SLA’s</a:t>
            </a:r>
            <a:r>
              <a:rPr lang="pt-BR" sz="2000" dirty="0">
                <a:latin typeface="Verdana" charset="0"/>
                <a:cs typeface="Verdana" charset="0"/>
              </a:rPr>
              <a:t> estão sendo descumpridos e se empenhar em resolver a situação.</a:t>
            </a:r>
          </a:p>
        </p:txBody>
      </p:sp>
      <p:pic>
        <p:nvPicPr>
          <p:cNvPr id="15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02" y="4062166"/>
            <a:ext cx="3318715" cy="24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57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Aplicando o SLA (disponibilidade)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1914073"/>
            <a:ext cx="7600606" cy="313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96349" y="5049929"/>
            <a:ext cx="40350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Exemplo:</a:t>
            </a:r>
          </a:p>
          <a:p>
            <a:pPr eaLnBrk="1" hangingPunct="1"/>
            <a:endParaRPr lang="pt-BR" sz="12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Disponibilidade contratada 99,99% (SLA)</a:t>
            </a: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Disponibilidade medida 98,95 (ID)</a:t>
            </a:r>
          </a:p>
          <a:p>
            <a:pPr eaLnBrk="1" hangingPunct="1"/>
            <a:endParaRPr lang="pt-BR" sz="12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DC= 99,99-95,00</a:t>
            </a: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DC= </a:t>
            </a:r>
            <a:r>
              <a:rPr lang="pt-BR" sz="1200" dirty="0">
                <a:solidFill>
                  <a:srgbClr val="FF0000"/>
                </a:solidFill>
                <a:latin typeface="Verdana" charset="0"/>
                <a:cs typeface="Verdana" charset="0"/>
              </a:rPr>
              <a:t>4,99</a:t>
            </a: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Desconto </a:t>
            </a:r>
            <a:r>
              <a:rPr lang="pt-BR" sz="1200">
                <a:solidFill>
                  <a:srgbClr val="000000"/>
                </a:solidFill>
                <a:latin typeface="Verdana" charset="0"/>
                <a:cs typeface="Verdana" charset="0"/>
              </a:rPr>
              <a:t>de 10%</a:t>
            </a:r>
            <a:endParaRPr lang="pt-BR" sz="1200" dirty="0">
              <a:solidFill>
                <a:srgbClr val="000000"/>
              </a:solidFill>
              <a:latin typeface="Verdana" charset="0"/>
              <a:cs typeface="Verdana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832861" y="5092817"/>
            <a:ext cx="35940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400" i="0" dirty="0">
                <a:solidFill>
                  <a:srgbClr val="000000"/>
                </a:solidFill>
                <a:latin typeface="Verdana" charset="0"/>
                <a:cs typeface="Verdana" charset="0"/>
              </a:rPr>
              <a:t>Valor do contrato </a:t>
            </a:r>
            <a:r>
              <a:rPr lang="pt-BR" sz="1400" i="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R</a:t>
            </a:r>
            <a:r>
              <a:rPr lang="pt-BR" sz="1400" i="0" dirty="0">
                <a:solidFill>
                  <a:srgbClr val="000000"/>
                </a:solidFill>
                <a:latin typeface="Verdana" charset="0"/>
                <a:cs typeface="Verdana" charset="0"/>
              </a:rPr>
              <a:t>$ 100.000,00</a:t>
            </a:r>
          </a:p>
          <a:p>
            <a:pPr eaLnBrk="1" hangingPunct="1"/>
            <a:endParaRPr lang="pt-BR" sz="1400" i="0" dirty="0">
              <a:solidFill>
                <a:schemeClr val="tx1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400" i="0" dirty="0">
                <a:solidFill>
                  <a:srgbClr val="FF3300"/>
                </a:solidFill>
                <a:latin typeface="Verdana" charset="0"/>
                <a:cs typeface="Verdana" charset="0"/>
              </a:rPr>
              <a:t>Valor da Multa (10%) Desconto R$ 10.000,00</a:t>
            </a:r>
          </a:p>
          <a:p>
            <a:pPr eaLnBrk="1" hangingPunct="1"/>
            <a:endParaRPr lang="pt-BR" sz="1400" i="0" dirty="0">
              <a:solidFill>
                <a:srgbClr val="FF3300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400" i="0" dirty="0">
                <a:solidFill>
                  <a:srgbClr val="FF3300"/>
                </a:solidFill>
                <a:latin typeface="Verdana" charset="0"/>
                <a:cs typeface="Verdana" charset="0"/>
              </a:rPr>
              <a:t>Na fatura seguinte o valor a ser pago será de R$ 90.000,00</a:t>
            </a:r>
          </a:p>
          <a:p>
            <a:pPr eaLnBrk="1" hangingPunct="1"/>
            <a:endParaRPr lang="pt-BR" sz="1400" dirty="0">
              <a:solidFill>
                <a:srgbClr val="FF3300"/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Aplicando o SLA (Prazo)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765378" y="1844675"/>
            <a:ext cx="7600607" cy="17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73050" indent="-2730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rgbClr val="FFFFE2"/>
              </a:buClr>
              <a:buFont typeface="Wingdings 2" charset="0"/>
              <a:buChar char=""/>
            </a:pPr>
            <a:r>
              <a:rPr lang="pt-BR" b="0" i="0" dirty="0">
                <a:solidFill>
                  <a:srgbClr val="000000"/>
                </a:solidFill>
                <a:latin typeface="Verdana" charset="0"/>
                <a:cs typeface="Verdana" charset="0"/>
              </a:rPr>
              <a:t>“1.7. No que tange ao prazo de entrega do circuito, a INTELIG compromete-se a cumprir com os prazos estabelecidos no cronograma referido no item 2.1.4. do Contrato. Em caso de atraso na entrega do circuito ao CLIENTE, a INTELIG estará sujeita à seguinte penalidade, constante da primeira Fatura.”</a:t>
            </a:r>
          </a:p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rgbClr val="FFFFE2"/>
              </a:buClr>
              <a:buFont typeface="Wingdings 2" charset="0"/>
              <a:buChar char=""/>
            </a:pPr>
            <a:endParaRPr lang="pt-BR" i="0" dirty="0">
              <a:solidFill>
                <a:srgbClr val="000000"/>
              </a:solidFill>
              <a:latin typeface="Calibri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rgbClr val="FFFFE2"/>
              </a:buClr>
              <a:buFont typeface="Wingdings 2" charset="0"/>
              <a:buNone/>
            </a:pPr>
            <a:endParaRPr lang="pt-BR" i="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442913" y="6488113"/>
            <a:ext cx="8064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pt-BR" sz="1000">
                <a:latin typeface="Verdana" charset="0"/>
                <a:cs typeface="Verdana" charset="0"/>
              </a:rPr>
              <a:t>Fonte: http://www.intelig.com.br/dwnl/contratos/ctto_sla.PDF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656286"/>
            <a:ext cx="5997575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Aplicando o SLA (Resolução)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65380" y="1870850"/>
            <a:ext cx="7661566" cy="42701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Verdana" charset="0"/>
                <a:cs typeface="Verdana" charset="0"/>
              </a:rPr>
              <a:t>Descritivo de Serviços</a:t>
            </a:r>
          </a:p>
          <a:p>
            <a:pPr marL="0" indent="0">
              <a:buClr>
                <a:srgbClr val="FFFFE2"/>
              </a:buClr>
              <a:buNone/>
            </a:pPr>
            <a:r>
              <a:rPr lang="pt-BR" sz="1600" dirty="0">
                <a:latin typeface="Verdana" charset="0"/>
                <a:cs typeface="Verdana" charset="0"/>
              </a:rPr>
              <a:t> 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Cessão de equipamentos novos, com alta qualidade e performance;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Sistema de gerenciamento/monitoramento de impressoras;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Sistema de Contabilização via Software, incluso no valor contratual;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Técnicos Qualificados e registrados para suporte e atendimento;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Disponibilidade de equipamentos, peças e insumos de backup;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Utilização somente de insumos e peças originais;</a:t>
            </a:r>
          </a:p>
          <a:p>
            <a:pPr marL="0" indent="0">
              <a:lnSpc>
                <a:spcPct val="150000"/>
              </a:lnSpc>
              <a:buClr>
                <a:srgbClr val="FFFFE2"/>
              </a:buClr>
              <a:buNone/>
            </a:pPr>
            <a:r>
              <a:rPr lang="pt-BR" sz="1600" i="1" dirty="0">
                <a:solidFill>
                  <a:srgbClr val="FF0000"/>
                </a:solidFill>
                <a:latin typeface="Verdana" charset="0"/>
                <a:cs typeface="Verdana" charset="0"/>
              </a:rPr>
              <a:t>SLA por criticidade  de acordo com a áreas, de 1 hora / 2 horas / 4 horas para solução ou substituição do ativo.</a:t>
            </a: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Ônus e Bônus do SLA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822264" y="1951857"/>
            <a:ext cx="7543721" cy="38102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Nas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RFP’s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Request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 for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Proposal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), em que apresentam multas pesadas, o provedor geralmente calcula uma taxa de risco, na forma de uma provisão para cobrir eventualidades. </a:t>
            </a: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"O risco do fornecedor não fica explícito no contrato, mas se reflete na formação do preço", diz </a:t>
            </a:r>
            <a:r>
              <a:rPr lang="pt-BR" sz="1800" dirty="0">
                <a:solidFill>
                  <a:srgbClr val="FF0000"/>
                </a:solidFill>
                <a:latin typeface="Verdana" charset="0"/>
                <a:cs typeface="Verdana" charset="0"/>
              </a:rPr>
              <a:t>Reinaldo </a:t>
            </a:r>
            <a:r>
              <a:rPr lang="pt-BR" sz="1800" dirty="0" err="1">
                <a:solidFill>
                  <a:srgbClr val="FF0000"/>
                </a:solidFill>
                <a:latin typeface="Verdana" charset="0"/>
                <a:cs typeface="Verdana" charset="0"/>
              </a:rPr>
              <a:t>Recchi</a:t>
            </a:r>
            <a:r>
              <a:rPr lang="pt-BR" sz="1800" dirty="0">
                <a:solidFill>
                  <a:srgbClr val="FF0000"/>
                </a:solidFill>
                <a:latin typeface="Verdana" charset="0"/>
                <a:cs typeface="Verdana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(</a:t>
            </a:r>
            <a:r>
              <a:rPr lang="pt-BR" sz="1800" dirty="0" err="1">
                <a:latin typeface="Verdana" charset="0"/>
                <a:cs typeface="Verdana" charset="0"/>
              </a:rPr>
              <a:t>Procwork</a:t>
            </a:r>
            <a:r>
              <a:rPr lang="en-US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.</a:t>
            </a: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Quando há cláusula de bônus, o CIO premia seus parceiros pela superação de metas com dinheiro ou com o compromisso de ampliar os serviços no médio prazo.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"Atingimos o patamar de bônus por seis meses seguidos em um cliente. Estava claro para ambos que era preciso rever o SLA", diz </a:t>
            </a:r>
            <a:r>
              <a:rPr lang="pt-BR" sz="1800" dirty="0">
                <a:solidFill>
                  <a:srgbClr val="FF0000"/>
                </a:solidFill>
                <a:latin typeface="Verdana" charset="0"/>
                <a:cs typeface="Verdana" charset="0"/>
              </a:rPr>
              <a:t>Jorge Perlas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, da empresa de Service Desk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Asyst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Sudamérica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Benefícios do SLA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65378" y="1889900"/>
            <a:ext cx="7600607" cy="43988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Existência do equilíbrio apropriado entre o nível de serviço desejado e os custos incorridos com este;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As especificações exatas ajudam economizar;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Melhoria da produtividade do Cliente através do fornecimento melhores serviços;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A prova objetiva da qualidade do serviço entregue ajuda impedir diferenças de opinião;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Redução do número de requisitos e suas ramificações sem planejamento;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Melhoria do relacionamento entre Cliente e o Fornecedor de serviços de TI. </a:t>
            </a:r>
            <a:endParaRPr lang="en-US" sz="1800" dirty="0"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30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65380" y="1456019"/>
            <a:ext cx="7600606" cy="4760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Verdana" charset="0"/>
                <a:cs typeface="Verdana" charset="0"/>
              </a:rPr>
              <a:t>GARTNER SUGERE CINCO ETAPAS PARA AJUDAR A SELECIONAR O NÍVEL APROPRIADO DOS SLAS:</a:t>
            </a:r>
          </a:p>
          <a:p>
            <a:pPr>
              <a:buFontTx/>
              <a:buChar char="•"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 2" charset="0"/>
              <a:buNone/>
            </a:pP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1. </a:t>
            </a:r>
            <a:r>
              <a:rPr lang="pt-BR" sz="1800" dirty="0">
                <a:latin typeface="Verdana" charset="0"/>
                <a:cs typeface="Verdana" charset="0"/>
              </a:rPr>
              <a:t>Defina quais são os processos-chave de negócios da empresa;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2. </a:t>
            </a:r>
            <a:r>
              <a:rPr lang="pt-BR" sz="1800" dirty="0">
                <a:latin typeface="Verdana" charset="0"/>
                <a:cs typeface="Verdana" charset="0"/>
              </a:rPr>
              <a:t>Meça como atingir os resultados, em vez de se basear em suposições;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3. </a:t>
            </a:r>
            <a:r>
              <a:rPr lang="pt-BR" sz="1800" dirty="0">
                <a:latin typeface="Verdana" charset="0"/>
                <a:cs typeface="Verdana" charset="0"/>
              </a:rPr>
              <a:t>Examine os resultados mensurados em relação aos objetivos traçados para encontrar falhas;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4. </a:t>
            </a:r>
            <a:r>
              <a:rPr lang="pt-BR" sz="1800" dirty="0">
                <a:latin typeface="Verdana" charset="0"/>
                <a:cs typeface="Verdana" charset="0"/>
              </a:rPr>
              <a:t>Corrija o que foi encontrado de errado ou inadequado em busca de aprimorar os processos;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5. </a:t>
            </a:r>
            <a:r>
              <a:rPr lang="pt-BR" sz="1800" dirty="0">
                <a:latin typeface="Verdana" charset="0"/>
                <a:cs typeface="Verdana" charset="0"/>
              </a:rPr>
              <a:t>Monitore o processo de melhoria com uma estrutura formal para manter os ganhos obtidos;</a:t>
            </a: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53234" y="790480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765378" y="2137731"/>
            <a:ext cx="7600607" cy="8982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Alguém poderia explicar o que entende por SLA ? </a:t>
            </a:r>
          </a:p>
          <a:p>
            <a:pPr>
              <a:buFont typeface="Wingdings 2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</p:txBody>
      </p:sp>
      <p:sp>
        <p:nvSpPr>
          <p:cNvPr id="11" name="Retângulo 2"/>
          <p:cNvSpPr>
            <a:spLocks noChangeArrowheads="1"/>
          </p:cNvSpPr>
          <p:nvPr/>
        </p:nvSpPr>
        <p:spPr bwMode="auto">
          <a:xfrm>
            <a:off x="853234" y="3711808"/>
            <a:ext cx="45235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Wingdings 2" charset="0"/>
              <a:buNone/>
            </a:pPr>
            <a:r>
              <a:rPr lang="pt-BR" sz="2000" b="0" dirty="0">
                <a:latin typeface="Verdana" charset="0"/>
                <a:cs typeface="Verdana" charset="0"/>
              </a:rPr>
              <a:t>É sempre comum ouvir, “SLA é algo assim: eu tenho 30 minutos pra resolver o problema do diretor  da empresa”.</a:t>
            </a:r>
          </a:p>
        </p:txBody>
      </p:sp>
      <p:pic>
        <p:nvPicPr>
          <p:cNvPr id="13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17" y="3314764"/>
            <a:ext cx="3077068" cy="2475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7764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947124" y="697543"/>
            <a:ext cx="48705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DUVIDAS?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9" y="1646573"/>
            <a:ext cx="7600606" cy="40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6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2022  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Aurélio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José Vitorino,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Msc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8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765380" y="2199515"/>
            <a:ext cx="7600606" cy="3624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75000"/>
              <a:buFont typeface="Wingdings" charset="0"/>
              <a:buNone/>
            </a:pPr>
            <a:r>
              <a:rPr lang="pt-BR" dirty="0">
                <a:latin typeface="Verdana" charset="0"/>
                <a:cs typeface="Verdana" charset="0"/>
              </a:rPr>
              <a:t>Gerência de Nível de Serviço </a:t>
            </a:r>
          </a:p>
          <a:p>
            <a:pPr algn="ctr">
              <a:buSzPct val="75000"/>
              <a:buFont typeface="Wingdings" charset="0"/>
              <a:buNone/>
            </a:pPr>
            <a:r>
              <a:rPr lang="pt-BR" sz="1600" i="1" dirty="0">
                <a:latin typeface="Verdana" charset="0"/>
                <a:cs typeface="Verdana" charset="0"/>
              </a:rPr>
              <a:t>(SLM -Service </a:t>
            </a:r>
            <a:r>
              <a:rPr lang="pt-BR" sz="1600" i="1" dirty="0" err="1">
                <a:latin typeface="Verdana" charset="0"/>
                <a:cs typeface="Verdana" charset="0"/>
              </a:rPr>
              <a:t>Level</a:t>
            </a:r>
            <a:r>
              <a:rPr lang="pt-BR" sz="1600" i="1" dirty="0">
                <a:latin typeface="Verdana" charset="0"/>
                <a:cs typeface="Verdana" charset="0"/>
              </a:rPr>
              <a:t> Management)</a:t>
            </a:r>
            <a:r>
              <a:rPr lang="pt-BR" sz="1600" dirty="0">
                <a:latin typeface="Verdana" charset="0"/>
                <a:cs typeface="Verdana" charset="0"/>
              </a:rPr>
              <a:t> </a:t>
            </a:r>
          </a:p>
          <a:p>
            <a:pPr algn="ctr">
              <a:buSzPct val="75000"/>
              <a:buFont typeface="Wingdings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endParaRPr lang="pt-BR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r>
              <a:rPr lang="pt-BR" dirty="0">
                <a:latin typeface="Verdana" charset="0"/>
                <a:cs typeface="Verdana" charset="0"/>
              </a:rPr>
              <a:t>Acordo de Nível de Serviço</a:t>
            </a:r>
            <a:r>
              <a:rPr lang="pt-BR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>
              <a:buSzPct val="75000"/>
              <a:buFont typeface="Wingdings" charset="0"/>
              <a:buNone/>
            </a:pPr>
            <a:r>
              <a:rPr lang="pt-BR" sz="1600" i="1" dirty="0">
                <a:latin typeface="Verdana" charset="0"/>
                <a:cs typeface="Verdana" charset="0"/>
              </a:rPr>
              <a:t>(SLA - Service </a:t>
            </a:r>
            <a:r>
              <a:rPr lang="pt-BR" sz="1600" i="1" dirty="0" err="1">
                <a:latin typeface="Verdana" charset="0"/>
                <a:cs typeface="Verdana" charset="0"/>
              </a:rPr>
              <a:t>Level</a:t>
            </a:r>
            <a:r>
              <a:rPr lang="pt-BR" sz="1600" i="1" dirty="0">
                <a:latin typeface="Verdana" charset="0"/>
                <a:cs typeface="Verdana" charset="0"/>
              </a:rPr>
              <a:t> </a:t>
            </a:r>
            <a:r>
              <a:rPr lang="pt-BR" sz="1600" i="1" dirty="0" err="1">
                <a:latin typeface="Verdana" charset="0"/>
                <a:cs typeface="Verdana" charset="0"/>
              </a:rPr>
              <a:t>Agreement</a:t>
            </a:r>
            <a:r>
              <a:rPr lang="pt-BR" sz="1600" i="1" dirty="0">
                <a:latin typeface="Verdana" charset="0"/>
                <a:cs typeface="Verdana" charset="0"/>
              </a:rPr>
              <a:t>)</a:t>
            </a:r>
          </a:p>
        </p:txBody>
      </p:sp>
      <p:sp>
        <p:nvSpPr>
          <p:cNvPr id="11" name="Seta para baixo 3"/>
          <p:cNvSpPr/>
          <p:nvPr/>
        </p:nvSpPr>
        <p:spPr>
          <a:xfrm>
            <a:off x="4068763" y="3429000"/>
            <a:ext cx="792162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22323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Gerenciamento de Nível de Serviço</a:t>
            </a:r>
            <a:endParaRPr lang="pt-BR" sz="20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78" y="2475361"/>
            <a:ext cx="7600607" cy="26671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pt-BR" sz="2800" dirty="0">
                <a:latin typeface="Verdana" charset="0"/>
                <a:cs typeface="Verdana" charset="0"/>
              </a:rPr>
              <a:t>SLM (</a:t>
            </a:r>
            <a:r>
              <a:rPr lang="pt-BR" sz="2800" i="1" dirty="0">
                <a:latin typeface="Verdana" charset="0"/>
                <a:cs typeface="Verdana" charset="0"/>
              </a:rPr>
              <a:t>Service </a:t>
            </a:r>
            <a:r>
              <a:rPr lang="pt-BR" sz="2800" i="1" dirty="0" err="1">
                <a:latin typeface="Verdana" charset="0"/>
                <a:cs typeface="Verdana" charset="0"/>
              </a:rPr>
              <a:t>Level</a:t>
            </a:r>
            <a:r>
              <a:rPr lang="pt-BR" sz="2800" i="1" dirty="0">
                <a:latin typeface="Verdana" charset="0"/>
                <a:cs typeface="Verdana" charset="0"/>
              </a:rPr>
              <a:t> Management</a:t>
            </a:r>
            <a:r>
              <a:rPr lang="pt-BR" sz="2800" dirty="0">
                <a:latin typeface="Verdana" charset="0"/>
                <a:cs typeface="Verdana" charset="0"/>
              </a:rPr>
              <a:t>), nome dado aos processos de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planejamento,  coordenação, monitoração e especificação</a:t>
            </a:r>
            <a:r>
              <a:rPr lang="pt-BR" sz="2800" dirty="0">
                <a:latin typeface="Verdana" charset="0"/>
                <a:cs typeface="Verdana" charset="0"/>
              </a:rPr>
              <a:t> de </a:t>
            </a:r>
            <a:r>
              <a:rPr lang="pt-BR" sz="2800" dirty="0" err="1">
                <a:latin typeface="Verdana" charset="0"/>
                <a:cs typeface="Verdana" charset="0"/>
              </a:rPr>
              <a:t>SLA’s</a:t>
            </a:r>
            <a:r>
              <a:rPr lang="pt-BR" sz="2800" dirty="0">
                <a:latin typeface="Verdana" charset="0"/>
                <a:cs typeface="Verdana" charset="0"/>
              </a:rPr>
              <a:t>, através  da revisão contínua  das  realizações  dos  serviços.</a:t>
            </a:r>
          </a:p>
          <a:p>
            <a:pPr marL="0" indent="0">
              <a:buFont typeface="Wingdings" charset="0"/>
              <a:buNone/>
            </a:pPr>
            <a:endParaRPr lang="pt-BR" sz="1600" i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0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sp>
        <p:nvSpPr>
          <p:cNvPr id="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07696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Produtos do </a:t>
            </a:r>
            <a:r>
              <a:rPr lang="pt-BR" sz="2000" b="1" dirty="0">
                <a:solidFill>
                  <a:srgbClr val="FFFFFF"/>
                </a:solidFill>
                <a:latin typeface="Verdana"/>
                <a:cs typeface="Verdana"/>
              </a:rPr>
              <a:t>SLM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1911399"/>
            <a:ext cx="7600606" cy="34789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Monitoração</a:t>
            </a:r>
          </a:p>
          <a:p>
            <a:pPr>
              <a:lnSpc>
                <a:spcPct val="20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Relatórios</a:t>
            </a:r>
          </a:p>
          <a:p>
            <a:pPr>
              <a:lnSpc>
                <a:spcPct val="20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Análise</a:t>
            </a:r>
          </a:p>
          <a:p>
            <a:pPr>
              <a:lnSpc>
                <a:spcPct val="20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136223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47124" y="1175343"/>
            <a:ext cx="747982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Para que serve o SLM?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2044794"/>
            <a:ext cx="7600606" cy="39031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Verdana" charset="0"/>
                <a:cs typeface="Verdana" charset="0"/>
              </a:rPr>
              <a:t>Assegurar o cumprimento dos </a:t>
            </a:r>
            <a:r>
              <a:rPr lang="pt-BR" sz="2000" b="1" dirty="0" err="1">
                <a:solidFill>
                  <a:srgbClr val="FF0000"/>
                </a:solidFill>
                <a:latin typeface="Verdana" charset="0"/>
                <a:cs typeface="Verdana" charset="0"/>
              </a:rPr>
              <a:t>SLA’s</a:t>
            </a:r>
            <a:r>
              <a:rPr lang="pt-BR" sz="2000" dirty="0">
                <a:latin typeface="Verdana" charset="0"/>
                <a:cs typeface="Verdana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Verdana" charset="0"/>
                <a:cs typeface="Verdana" charset="0"/>
              </a:rPr>
              <a:t>OLA’s</a:t>
            </a:r>
            <a:r>
              <a:rPr lang="pt-BR" sz="2000" dirty="0">
                <a:latin typeface="Verdana" charset="0"/>
                <a:cs typeface="Verdana" charset="0"/>
              </a:rPr>
              <a:t> (Acordos de Níveis Operacionais) </a:t>
            </a:r>
          </a:p>
          <a:p>
            <a:pPr marL="0" indent="0"/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Prevenir e reduzir drasticamente os impactos na qualidade do Serviço. 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Avaliar o impacto de mudanças planejadas e realizadas na qualidade dos serviços. </a:t>
            </a:r>
          </a:p>
          <a:p>
            <a:pPr marL="0" indent="0">
              <a:buNone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Manter e melhorar a qualidade dos serviços de TI, com um ciclo constante de aperfeiçoamentos.</a:t>
            </a:r>
          </a:p>
        </p:txBody>
      </p:sp>
    </p:spTree>
    <p:extLst>
      <p:ext uri="{BB962C8B-B14F-4D97-AF65-F5344CB8AC3E}">
        <p14:creationId xmlns:p14="http://schemas.microsoft.com/office/powerpoint/2010/main" val="321320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47124" y="1190388"/>
            <a:ext cx="747982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Definindo SLA (1/2)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1951858"/>
            <a:ext cx="7600606" cy="3128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800" dirty="0">
                <a:latin typeface="Verdana" charset="0"/>
                <a:cs typeface="Verdana" charset="0"/>
              </a:rPr>
              <a:t>Um SLA é um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acordo</a:t>
            </a:r>
            <a:r>
              <a:rPr lang="pt-BR" sz="2800" dirty="0">
                <a:latin typeface="Verdana" charset="0"/>
                <a:cs typeface="Verdana" charset="0"/>
              </a:rPr>
              <a:t> entre organização de TI e seus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Clientes</a:t>
            </a:r>
            <a:r>
              <a:rPr lang="pt-BR" sz="2800" dirty="0">
                <a:latin typeface="Verdana" charset="0"/>
                <a:cs typeface="Verdana" charset="0"/>
              </a:rPr>
              <a:t>, onde os serviços a serem executados são determinados do inicio até sua conclusão. Isto inclui as especificações qualitativas e quantitativas, como o desempenho e a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disponibilidade </a:t>
            </a:r>
            <a:r>
              <a:rPr lang="pt-BR" sz="2800" dirty="0">
                <a:latin typeface="Verdana" charset="0"/>
                <a:cs typeface="Verdana" charset="0"/>
              </a:rPr>
              <a:t>destes serviços.</a:t>
            </a:r>
            <a:endParaRPr lang="pt-BR" sz="2800" i="1" dirty="0">
              <a:latin typeface="Verdana" charset="0"/>
              <a:cs typeface="Verdana" charset="0"/>
            </a:endParaRPr>
          </a:p>
        </p:txBody>
      </p:sp>
      <p:pic>
        <p:nvPicPr>
          <p:cNvPr id="15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07" y="501015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27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1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80369" y="1274445"/>
            <a:ext cx="7761555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Definindo um SLA (2/2)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2168711"/>
            <a:ext cx="7600606" cy="34385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400" dirty="0">
                <a:latin typeface="Verdana" charset="0"/>
                <a:cs typeface="Verdana" charset="0"/>
              </a:rPr>
              <a:t>Um Acordo de Nível de Serviço (ANS ou SLA, do inglês </a:t>
            </a:r>
            <a:r>
              <a:rPr lang="pt-BR" sz="2400" i="1" dirty="0">
                <a:latin typeface="Verdana" charset="0"/>
                <a:cs typeface="Verdana" charset="0"/>
              </a:rPr>
              <a:t>Service </a:t>
            </a:r>
            <a:r>
              <a:rPr lang="pt-BR" sz="2400" i="1" dirty="0" err="1">
                <a:latin typeface="Verdana" charset="0"/>
                <a:cs typeface="Verdana" charset="0"/>
              </a:rPr>
              <a:t>Level</a:t>
            </a:r>
            <a:r>
              <a:rPr lang="pt-BR" sz="2400" i="1" dirty="0">
                <a:latin typeface="Verdana" charset="0"/>
                <a:cs typeface="Verdana" charset="0"/>
              </a:rPr>
              <a:t> </a:t>
            </a:r>
            <a:r>
              <a:rPr lang="pt-BR" sz="2400" i="1" dirty="0" err="1">
                <a:latin typeface="Verdana" charset="0"/>
                <a:cs typeface="Verdana" charset="0"/>
              </a:rPr>
              <a:t>Agreement</a:t>
            </a:r>
            <a:r>
              <a:rPr lang="pt-BR" sz="2400" dirty="0">
                <a:latin typeface="Verdana" charset="0"/>
                <a:cs typeface="Verdana" charset="0"/>
              </a:rPr>
              <a:t>) é a parte de contrato de serviços entre duas ou mais entidades no qual o nível da prestação de serviço é definido formalmente.</a:t>
            </a:r>
          </a:p>
          <a:p>
            <a:pPr marL="0" indent="0">
              <a:buFont typeface="Wingdings" charset="0"/>
              <a:buNone/>
            </a:pPr>
            <a:endParaRPr lang="pt-BR" sz="2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2400" dirty="0">
                <a:solidFill>
                  <a:srgbClr val="FF3300"/>
                </a:solidFill>
                <a:latin typeface="Verdana" charset="0"/>
                <a:cs typeface="Verdana" charset="0"/>
              </a:rPr>
              <a:t>Na prática, o termo é usado no contexto de tempo de entregas de um serviço. </a:t>
            </a:r>
            <a:endParaRPr lang="pt-BR" sz="2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endParaRPr lang="pt-BR" sz="1600" i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048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0D7C52-E390-43F1-BBA6-6C0EC0F327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C7E52-A291-43EF-BEFB-E5CED9AED5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99DDFF-DF30-49EE-9CFE-3126277F4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1784</TotalTime>
  <Words>1736</Words>
  <Application>Microsoft Office PowerPoint</Application>
  <PresentationFormat>Apresentação na tela (4:3)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31</vt:i4>
      </vt:variant>
    </vt:vector>
  </HeadingPairs>
  <TitlesOfParts>
    <vt:vector size="46" baseType="lpstr">
      <vt:lpstr>Arial</vt:lpstr>
      <vt:lpstr>Calibri</vt:lpstr>
      <vt:lpstr>Catamaran</vt:lpstr>
      <vt:lpstr>Gotham-Bold</vt:lpstr>
      <vt:lpstr>Gotham-Book</vt:lpstr>
      <vt:lpstr>inherit</vt:lpstr>
      <vt:lpstr>Poppins</vt:lpstr>
      <vt:lpstr>Verdana</vt:lpstr>
      <vt:lpstr>Wingdings</vt:lpstr>
      <vt:lpstr>Wingdings 2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Gerenciamento de Nível de Serviço</vt:lpstr>
      <vt:lpstr>Produtos do SLM</vt:lpstr>
      <vt:lpstr>Para que serve o SLM?</vt:lpstr>
      <vt:lpstr>Definindo SLA (1/2)</vt:lpstr>
      <vt:lpstr>Definindo um SLA (2/2)</vt:lpstr>
      <vt:lpstr>A Realidade do SLA</vt:lpstr>
      <vt:lpstr>Estrutura do SLA</vt:lpstr>
      <vt:lpstr>Tipo de SLA</vt:lpstr>
      <vt:lpstr>SLA Interno</vt:lpstr>
      <vt:lpstr>OLA – Operational Level Agreement</vt:lpstr>
      <vt:lpstr>SLA Externo</vt:lpstr>
      <vt:lpstr>SLO – Service Level Objective</vt:lpstr>
      <vt:lpstr>Apresentação do PowerPoint</vt:lpstr>
      <vt:lpstr>Apresentação do PowerPoint</vt:lpstr>
      <vt:lpstr>Apresentação do PowerPoint</vt:lpstr>
      <vt:lpstr>Apresentação do PowerPoint</vt:lpstr>
      <vt:lpstr>SLA mau elaborado?</vt:lpstr>
      <vt:lpstr>O SLA Falhou?</vt:lpstr>
      <vt:lpstr>SLA não cumprido?</vt:lpstr>
      <vt:lpstr>Aplicando o SLA (disponibilidade)</vt:lpstr>
      <vt:lpstr>Aplicando o SLA (Prazo)</vt:lpstr>
      <vt:lpstr>Aplicando o SLA (Resolução)</vt:lpstr>
      <vt:lpstr>Ônus e Bônus do SLA</vt:lpstr>
      <vt:lpstr>Benefícios do SLA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Airton</cp:lastModifiedBy>
  <cp:revision>230</cp:revision>
  <dcterms:created xsi:type="dcterms:W3CDTF">2015-01-30T10:46:50Z</dcterms:created>
  <dcterms:modified xsi:type="dcterms:W3CDTF">2023-10-23T22:16:39Z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