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0"/>
  </p:notesMasterIdLst>
  <p:sldIdLst>
    <p:sldId id="398" r:id="rId3"/>
    <p:sldId id="399" r:id="rId4"/>
    <p:sldId id="830" r:id="rId5"/>
    <p:sldId id="829" r:id="rId6"/>
    <p:sldId id="832" r:id="rId7"/>
    <p:sldId id="831" r:id="rId8"/>
    <p:sldId id="812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>
      <p:cViewPr varScale="1">
        <p:scale>
          <a:sx n="114" d="100"/>
          <a:sy n="114" d="100"/>
        </p:scale>
        <p:origin x="76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25/09/2023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25/09/2023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47491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25/09/2023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25/09/2023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25/09/2023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25/09/2023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25/09/2023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25/09/2023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25/09/2023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25/09/2023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25/09/2023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25/09/2023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25/09/2023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25/09/2023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Software Design &amp; TX</a:t>
            </a:r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Checkpoint 05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75117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Trabalho em Grupo: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Busines</a:t>
            </a:r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Model Canvas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DF075C-6AC0-8FFD-1690-35599205FA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2" r="7572"/>
          <a:stretch/>
        </p:blipFill>
        <p:spPr>
          <a:xfrm>
            <a:off x="4623642" y="2060848"/>
            <a:ext cx="4468840" cy="376386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1E0005C-8E54-91ED-8637-A0F23282F079}"/>
              </a:ext>
            </a:extLst>
          </p:cNvPr>
          <p:cNvSpPr txBox="1"/>
          <p:nvPr/>
        </p:nvSpPr>
        <p:spPr>
          <a:xfrm>
            <a:off x="228600" y="2204864"/>
            <a:ext cx="441106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latin typeface="Gotham HTF"/>
            </a:endParaRPr>
          </a:p>
          <a:p>
            <a:r>
              <a:rPr lang="pt-BR" sz="2000" b="1" dirty="0">
                <a:solidFill>
                  <a:srgbClr val="ED145B"/>
                </a:solidFill>
              </a:rPr>
              <a:t>Objetivo</a:t>
            </a:r>
            <a:r>
              <a:rPr lang="pt-BR" sz="2000" b="1" dirty="0"/>
              <a:t>:</a:t>
            </a:r>
            <a:r>
              <a:rPr lang="pt-BR" sz="2000" dirty="0"/>
              <a:t> O objetivo deste trabalho em grupo é permitir que vocês explorem e compreendam a estrutura de negócios de empresas digitais, bem como desenvolvam estratégias para calcular o Retorno sobre Investimento (ROI).</a:t>
            </a:r>
            <a:endParaRPr lang="pt-BR" sz="20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33592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 Desafio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9C0E636A-34D3-FEC8-A722-42F4A17A4F52}"/>
              </a:ext>
            </a:extLst>
          </p:cNvPr>
          <p:cNvSpPr txBox="1"/>
          <p:nvPr/>
        </p:nvSpPr>
        <p:spPr>
          <a:xfrm>
            <a:off x="156593" y="1031516"/>
            <a:ext cx="8591871" cy="5045228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1200" b="1" dirty="0">
                <a:solidFill>
                  <a:srgbClr val="ED14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Formação dos Grupos:</a:t>
            </a:r>
            <a:r>
              <a:rPr lang="pt-BR" sz="1200" dirty="0">
                <a:solidFill>
                  <a:srgbClr val="ED14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Vocês serão divididos em grupos de 5, e cada grupo receberá um tema específico de empresa digital para trabalhar.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1200" b="1" dirty="0">
                <a:solidFill>
                  <a:srgbClr val="ED14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Tema da Empresa:</a:t>
            </a:r>
            <a:r>
              <a:rPr lang="pt-BR" sz="1200" dirty="0">
                <a:solidFill>
                  <a:srgbClr val="ED14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Cada grupo terá que desenvolver o Business Model Canvas (BMC) para a empresa designada e elaborar uma estratégia para calcular o ROI. Certifiquem-se de que o BMC e a estratégia de ROI estejam bem fundamentados e alinhados.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1200" b="1" dirty="0">
                <a:solidFill>
                  <a:srgbClr val="ED14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Model Canvas (BMC):</a:t>
            </a:r>
            <a:r>
              <a:rPr lang="pt-BR" sz="1200" dirty="0">
                <a:solidFill>
                  <a:srgbClr val="ED14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Utilizando a estrutura do BMC, descrevam todos os aspectos importantes da empresa, incluindo os seguintes elementos: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200" b="1" dirty="0">
                <a:solidFill>
                  <a:srgbClr val="ED14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Segmento de Clientes:</a:t>
            </a:r>
            <a:r>
              <a:rPr lang="pt-BR" sz="1200" dirty="0">
                <a:solidFill>
                  <a:srgbClr val="ED14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Quem são os clientes-alvo?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200" b="1" dirty="0">
                <a:solidFill>
                  <a:srgbClr val="ED14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Valor:</a:t>
            </a:r>
            <a:r>
              <a:rPr lang="pt-BR" sz="1200" dirty="0">
                <a:solidFill>
                  <a:srgbClr val="ED14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que a empresa oferece aos clientes?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200" b="1" dirty="0">
                <a:solidFill>
                  <a:srgbClr val="ED14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Canais de Distribuição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Como a empresa alcança seus clientes?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200" b="1" dirty="0">
                <a:solidFill>
                  <a:srgbClr val="ED14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Relacionamento com o Cliente:</a:t>
            </a:r>
            <a:r>
              <a:rPr lang="pt-BR" sz="1200" dirty="0">
                <a:solidFill>
                  <a:srgbClr val="ED14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Como a empresa interage e mantém relacionamentos com seus clientes?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200" b="1" dirty="0">
                <a:solidFill>
                  <a:srgbClr val="ED14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Fontes de Receita:</a:t>
            </a:r>
            <a:r>
              <a:rPr lang="pt-BR" sz="1200" dirty="0">
                <a:solidFill>
                  <a:srgbClr val="ED14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Como a empresa gera receita?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200" b="1" dirty="0">
                <a:solidFill>
                  <a:srgbClr val="ED14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Recursos-Chave:</a:t>
            </a:r>
            <a:r>
              <a:rPr lang="pt-BR" sz="1200" dirty="0">
                <a:solidFill>
                  <a:srgbClr val="ED14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Quais recursos são essenciais para o funcionamento da empresa?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200" b="1" dirty="0">
                <a:solidFill>
                  <a:srgbClr val="ED14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Atividades-Chave:</a:t>
            </a:r>
            <a:r>
              <a:rPr lang="pt-BR" sz="1200" dirty="0">
                <a:solidFill>
                  <a:srgbClr val="ED14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Quais são as atividades-chave da empresa?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200" b="1" dirty="0">
                <a:solidFill>
                  <a:srgbClr val="ED14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Parcerias-Chave:</a:t>
            </a:r>
            <a:r>
              <a:rPr lang="pt-BR" sz="1200" dirty="0">
                <a:solidFill>
                  <a:srgbClr val="ED14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quais parceiros a empresa colabora?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200" b="1" dirty="0">
                <a:solidFill>
                  <a:srgbClr val="ED14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 de Custos:</a:t>
            </a:r>
            <a:r>
              <a:rPr lang="pt-BR" sz="1200" dirty="0">
                <a:solidFill>
                  <a:srgbClr val="ED14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Quais são os principais custos associados à operação da empresa?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1200" b="1" dirty="0">
                <a:solidFill>
                  <a:srgbClr val="ED14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Estratégia de ROI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Desenvolvam uma estratégia clara para calcular o ROI da empresa digital. Leve em consideração os investimentos iniciais, os custos operacionais, as projeções de receita e a análise de sensibilidade.</a:t>
            </a:r>
          </a:p>
        </p:txBody>
      </p:sp>
    </p:spTree>
    <p:extLst>
      <p:ext uri="{BB962C8B-B14F-4D97-AF65-F5344CB8AC3E}">
        <p14:creationId xmlns:p14="http://schemas.microsoft.com/office/powerpoint/2010/main" val="369616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8612EB2-F188-0F1D-ECCC-EF0B2D3D78A3}"/>
              </a:ext>
            </a:extLst>
          </p:cNvPr>
          <p:cNvSpPr txBox="1"/>
          <p:nvPr/>
        </p:nvSpPr>
        <p:spPr>
          <a:xfrm>
            <a:off x="252334" y="1549077"/>
            <a:ext cx="4191922" cy="3312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  <a:buClr>
                <a:srgbClr val="ED265B"/>
              </a:buClr>
              <a:buFont typeface="+mj-lt"/>
              <a:buAutoNum type="arabicPeriod"/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Plataforma de Streaming de Jogos: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  <a:buClr>
                <a:srgbClr val="ED265B"/>
              </a:buClr>
              <a:buFont typeface="+mj-lt"/>
              <a:buAutoNum type="arabicPeriod"/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Marketplace Digital de Produtos para Pets: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  <a:buClr>
                <a:srgbClr val="ED265B"/>
              </a:buClr>
              <a:buFont typeface="+mj-lt"/>
              <a:buAutoNum type="arabicPeriod"/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Plataforma de Aprendizado de Idiomas Online:</a:t>
            </a:r>
          </a:p>
          <a:p>
            <a:pPr>
              <a:lnSpc>
                <a:spcPct val="300000"/>
              </a:lnSpc>
              <a:buClr>
                <a:srgbClr val="ED265B"/>
              </a:buClr>
              <a:buFont typeface="+mj-lt"/>
              <a:buAutoNum type="arabicPeriod"/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Plataforma de Entrega de Alimentos Orgânicos: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  <a:buClr>
                <a:srgbClr val="ED265B"/>
              </a:buClr>
              <a:buFont typeface="+mj-lt"/>
              <a:buAutoNum type="arabicPeriod"/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Rede Social para Profissionais de Tecnologia: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</a:pPr>
            <a:endParaRPr lang="pt-BR" sz="1200" dirty="0">
              <a:solidFill>
                <a:srgbClr val="ED14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D039DF01-8CAF-CBFC-B6E6-43D908A948CC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As empresas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E6A7336-AC49-5C3D-8BF0-0E5CB5B93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256" y="1558937"/>
            <a:ext cx="4699744" cy="313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8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7151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 Entrega será em duas Partes: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9C0E636A-34D3-FEC8-A722-42F4A17A4F52}"/>
              </a:ext>
            </a:extLst>
          </p:cNvPr>
          <p:cNvSpPr txBox="1"/>
          <p:nvPr/>
        </p:nvSpPr>
        <p:spPr>
          <a:xfrm>
            <a:off x="156593" y="1031516"/>
            <a:ext cx="8591871" cy="4956293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Wingdings" charset="2"/>
              <a:buAutoNum type="arabicPlain"/>
            </a:pPr>
            <a:r>
              <a:rPr lang="pt-BR" sz="1200" b="1" dirty="0">
                <a:latin typeface="Gotham HTF Light" pitchFamily="50" charset="0"/>
                <a:cs typeface="Roboto Light"/>
              </a:rPr>
              <a:t>Documentação (3 pontos):</a:t>
            </a:r>
          </a:p>
          <a:p>
            <a:pPr marL="742950" lvl="1" indent="-285750">
              <a:spcAft>
                <a:spcPts val="1200"/>
              </a:spcAft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pt-BR" sz="1200" b="1" dirty="0">
                <a:latin typeface="Gotham HTF Light" pitchFamily="50" charset="0"/>
                <a:cs typeface="Roboto Light"/>
              </a:rPr>
              <a:t>Entrega no dia 17/10/2023 </a:t>
            </a:r>
          </a:p>
          <a:p>
            <a:pPr marL="742950" lvl="1" indent="-285750">
              <a:spcAft>
                <a:spcPts val="1200"/>
              </a:spcAft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pt-BR" sz="1200" b="1" dirty="0">
                <a:latin typeface="Gotham HTF Light" pitchFamily="50" charset="0"/>
                <a:cs typeface="Roboto Light"/>
              </a:rPr>
              <a:t>Será feita pelo Teams</a:t>
            </a:r>
          </a:p>
          <a:p>
            <a:pPr marL="742950" lvl="1" indent="-285750">
              <a:spcAft>
                <a:spcPts val="1200"/>
              </a:spcAft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pt-BR" sz="1200" b="1" dirty="0">
                <a:latin typeface="Gotham HTF Light" pitchFamily="50" charset="0"/>
                <a:cs typeface="Roboto Light"/>
              </a:rPr>
              <a:t>Apenas um aluno por grupo faz a entrega</a:t>
            </a:r>
          </a:p>
          <a:p>
            <a:pPr marL="742950" lvl="1" indent="-285750">
              <a:spcAft>
                <a:spcPts val="1200"/>
              </a:spcAft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pt-BR" sz="1200" b="1" dirty="0">
                <a:latin typeface="Gotham HTF Light" pitchFamily="50" charset="0"/>
                <a:cs typeface="Roboto Light"/>
              </a:rPr>
              <a:t> Deve ser um PDF contendo:</a:t>
            </a:r>
          </a:p>
          <a:p>
            <a:pPr marL="1257300" lvl="2" indent="-342900">
              <a:spcAft>
                <a:spcPts val="1200"/>
              </a:spcAft>
              <a:buClr>
                <a:srgbClr val="ED145B"/>
              </a:buClr>
              <a:buFont typeface="+mj-lt"/>
              <a:buAutoNum type="alphaLcParenR"/>
            </a:pPr>
            <a:r>
              <a:rPr lang="pt-BR" sz="1200" b="1" dirty="0">
                <a:latin typeface="Gotham HTF Light" pitchFamily="50" charset="0"/>
                <a:cs typeface="Roboto Light"/>
              </a:rPr>
              <a:t>Nomes dos alunos do grupo;</a:t>
            </a:r>
          </a:p>
          <a:p>
            <a:pPr marL="1257300" lvl="2" indent="-342900">
              <a:spcAft>
                <a:spcPts val="1200"/>
              </a:spcAft>
              <a:buClr>
                <a:srgbClr val="ED145B"/>
              </a:buClr>
              <a:buFont typeface="+mj-lt"/>
              <a:buAutoNum type="alphaLcParenR"/>
            </a:pPr>
            <a:r>
              <a:rPr lang="pt-BR" sz="1200" b="1" dirty="0">
                <a:latin typeface="Gotham HTF Light" pitchFamily="50" charset="0"/>
                <a:cs typeface="Roboto Light"/>
              </a:rPr>
              <a:t>Imagem do Business Model Canvas Preenchido (1 ponto); </a:t>
            </a:r>
          </a:p>
          <a:p>
            <a:pPr marL="1257300" lvl="2" indent="-342900">
              <a:spcAft>
                <a:spcPts val="1200"/>
              </a:spcAft>
              <a:buClr>
                <a:srgbClr val="ED145B"/>
              </a:buClr>
              <a:buFont typeface="+mj-lt"/>
              <a:buAutoNum type="alphaLcParenR"/>
            </a:pPr>
            <a:r>
              <a:rPr lang="pt-BR" sz="1200" b="1" dirty="0">
                <a:latin typeface="Gotham HTF Light" pitchFamily="50" charset="0"/>
                <a:cs typeface="Roboto Light"/>
              </a:rPr>
              <a:t>Descrição de cada item do Business Model Canvas (1 ponto);</a:t>
            </a:r>
          </a:p>
          <a:p>
            <a:pPr marL="1257300" lvl="2" indent="-342900">
              <a:spcAft>
                <a:spcPts val="1200"/>
              </a:spcAft>
              <a:buClr>
                <a:srgbClr val="ED145B"/>
              </a:buClr>
              <a:buFont typeface="+mj-lt"/>
              <a:buAutoNum type="alphaLcParenR"/>
            </a:pPr>
            <a:r>
              <a:rPr lang="pt-BR" sz="1200" b="1" dirty="0">
                <a:latin typeface="Gotham HTF Light" pitchFamily="50" charset="0"/>
                <a:cs typeface="Roboto Light"/>
              </a:rPr>
              <a:t>Analise de ROI (1 ponto);</a:t>
            </a:r>
          </a:p>
          <a:p>
            <a:pPr marL="1257300" lvl="2" indent="-342900">
              <a:spcAft>
                <a:spcPts val="1200"/>
              </a:spcAft>
              <a:buClr>
                <a:srgbClr val="ED145B"/>
              </a:buClr>
              <a:buFont typeface="+mj-lt"/>
              <a:buAutoNum type="alphaLcParenR"/>
            </a:pPr>
            <a:endParaRPr lang="pt-BR" sz="1200" b="1" dirty="0">
              <a:latin typeface="Gotham HTF Light" pitchFamily="50" charset="0"/>
              <a:cs typeface="Roboto Light"/>
            </a:endParaRPr>
          </a:p>
          <a:p>
            <a:pPr marL="342900" indent="-342900">
              <a:spcAft>
                <a:spcPts val="1200"/>
              </a:spcAft>
              <a:buClr>
                <a:srgbClr val="ED145B"/>
              </a:buClr>
              <a:buFont typeface="+mj-lt"/>
              <a:buAutoNum type="arabicPlain"/>
            </a:pPr>
            <a:r>
              <a:rPr lang="pt-BR" sz="1200" b="1" dirty="0">
                <a:latin typeface="Gotham HTF Light" pitchFamily="50" charset="0"/>
                <a:cs typeface="Roboto Light"/>
              </a:rPr>
              <a:t>Apresentação (6 pontos):</a:t>
            </a:r>
          </a:p>
          <a:p>
            <a:pPr marL="800100" lvl="1" indent="-342900">
              <a:spcAft>
                <a:spcPts val="1200"/>
              </a:spcAft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pt-BR" sz="1200" b="1" dirty="0">
                <a:latin typeface="Gotham HTF Light" pitchFamily="50" charset="0"/>
                <a:cs typeface="Roboto Light"/>
              </a:rPr>
              <a:t>Será no </a:t>
            </a:r>
            <a:r>
              <a:rPr lang="pt-BR" sz="1200" b="1">
                <a:latin typeface="Gotham HTF Light" pitchFamily="50" charset="0"/>
                <a:cs typeface="Roboto Light"/>
              </a:rPr>
              <a:t>dia 17/10/2023 </a:t>
            </a:r>
            <a:endParaRPr lang="pt-BR" sz="1200" b="1" dirty="0">
              <a:latin typeface="Gotham HTF Light" pitchFamily="50" charset="0"/>
              <a:cs typeface="Roboto Light"/>
            </a:endParaRPr>
          </a:p>
          <a:p>
            <a:pPr marL="800100" lvl="1" indent="-342900">
              <a:spcAft>
                <a:spcPts val="1200"/>
              </a:spcAft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pt-BR" sz="1200" b="1" dirty="0">
                <a:latin typeface="Gotham HTF Light" pitchFamily="50" charset="0"/>
                <a:cs typeface="Roboto Light"/>
              </a:rPr>
              <a:t>Cada Grupo vai apresentar o seu negócio;</a:t>
            </a:r>
          </a:p>
          <a:p>
            <a:pPr marL="800100" lvl="1" indent="-342900">
              <a:spcAft>
                <a:spcPts val="1200"/>
              </a:spcAft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pt-BR" sz="1200" b="1" dirty="0">
                <a:latin typeface="Gotham HTF Light" pitchFamily="50" charset="0"/>
                <a:cs typeface="Roboto Light"/>
              </a:rPr>
              <a:t>A sala irá fazer perguntas e iremos refletir sobre cada negócio</a:t>
            </a:r>
            <a:endParaRPr lang="pt-BR" sz="1200" dirty="0">
              <a:latin typeface="Gotham HTF Light" pitchFamily="50" charset="0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32567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4710</TotalTime>
  <Words>459</Words>
  <Application>Microsoft Office PowerPoint</Application>
  <PresentationFormat>Apresentação na tela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Gotham HTF</vt:lpstr>
      <vt:lpstr>Gotham HTF Light</vt:lpstr>
      <vt:lpstr>Gotham HTF Medium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 Yassushiko Coppini Toyofuku</cp:lastModifiedBy>
  <cp:revision>418</cp:revision>
  <dcterms:created xsi:type="dcterms:W3CDTF">2018-08-18T04:32:45Z</dcterms:created>
  <dcterms:modified xsi:type="dcterms:W3CDTF">2023-09-25T13:29:25Z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