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98" d="100"/>
          <a:sy n="98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C4A0-E6F2-492F-8280-557817733D0F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EC40-779F-4B57-85F7-2B704656F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780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C4A0-E6F2-492F-8280-557817733D0F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EC40-779F-4B57-85F7-2B704656F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73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C4A0-E6F2-492F-8280-557817733D0F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EC40-779F-4B57-85F7-2B704656F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6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C4A0-E6F2-492F-8280-557817733D0F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EC40-779F-4B57-85F7-2B704656F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125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C4A0-E6F2-492F-8280-557817733D0F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EC40-779F-4B57-85F7-2B704656F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658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C4A0-E6F2-492F-8280-557817733D0F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EC40-779F-4B57-85F7-2B704656F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61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itle Slide" preserve="1" userDrawn="1">
  <p:cSld name="Main 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40450" y="2231517"/>
            <a:ext cx="86631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FFFF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  <a:cs typeface="Ricty Diminished" panose="020B0509020203020207" pitchFamily="49" charset="-128"/>
                <a:sym typeface="Work Sans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FFFF"/>
                </a:solidFill>
                <a:latin typeface="Work Sans Thin"/>
                <a:ea typeface="Work Sans Thin"/>
                <a:cs typeface="Work Sans Thin"/>
                <a:sym typeface="Work Sans Thi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FFFF"/>
                </a:solidFill>
                <a:latin typeface="Work Sans Thin"/>
                <a:ea typeface="Work Sans Thin"/>
                <a:cs typeface="Work Sans Thin"/>
                <a:sym typeface="Work Sans Thi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FFFF"/>
                </a:solidFill>
                <a:latin typeface="Work Sans Thin"/>
                <a:ea typeface="Work Sans Thin"/>
                <a:cs typeface="Work Sans Thin"/>
                <a:sym typeface="Work Sans Thi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FFFF"/>
                </a:solidFill>
                <a:latin typeface="Work Sans Thin"/>
                <a:ea typeface="Work Sans Thin"/>
                <a:cs typeface="Work Sans Thin"/>
                <a:sym typeface="Work Sans Thi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FFFF"/>
                </a:solidFill>
                <a:latin typeface="Work Sans Thin"/>
                <a:ea typeface="Work Sans Thin"/>
                <a:cs typeface="Work Sans Thin"/>
                <a:sym typeface="Work Sans Thi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FFFF"/>
                </a:solidFill>
                <a:latin typeface="Work Sans Thin"/>
                <a:ea typeface="Work Sans Thin"/>
                <a:cs typeface="Work Sans Thin"/>
                <a:sym typeface="Work Sans Thi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FFFF"/>
                </a:solidFill>
                <a:latin typeface="Work Sans Thin"/>
                <a:ea typeface="Work Sans Thin"/>
                <a:cs typeface="Work Sans Thin"/>
                <a:sym typeface="Work Sans Thi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FFFF"/>
                </a:solidFill>
                <a:latin typeface="Work Sans Thin"/>
                <a:ea typeface="Work Sans Thin"/>
                <a:cs typeface="Work Sans Thin"/>
                <a:sym typeface="Work Sans Thin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223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38075" y="97767"/>
            <a:ext cx="8520600" cy="6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2400"/>
              <a:buFont typeface="Work Sans Medium"/>
              <a:buNone/>
              <a:defRPr sz="2400">
                <a:solidFill>
                  <a:srgbClr val="00ADD8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  <a:cs typeface="Ricty Diminished" panose="020B0509020203020207" pitchFamily="49" charset="-128"/>
                <a:sym typeface="Work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Medium"/>
              <a:buChar char="○"/>
              <a:defRPr sz="1800">
                <a:solidFill>
                  <a:srgbClr val="00ADD8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Medium"/>
              <a:buChar char="■"/>
              <a:defRPr sz="1800">
                <a:solidFill>
                  <a:srgbClr val="00ADD8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Medium"/>
              <a:buChar char="●"/>
              <a:defRPr sz="1800">
                <a:solidFill>
                  <a:srgbClr val="00ADD8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Medium"/>
              <a:buChar char="○"/>
              <a:defRPr sz="1800">
                <a:solidFill>
                  <a:srgbClr val="00ADD8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Medium"/>
              <a:buChar char="■"/>
              <a:defRPr sz="1800">
                <a:solidFill>
                  <a:srgbClr val="00ADD8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Medium"/>
              <a:buChar char="●"/>
              <a:defRPr sz="1800">
                <a:solidFill>
                  <a:srgbClr val="00ADD8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Medium"/>
              <a:buChar char="○"/>
              <a:defRPr sz="1800">
                <a:solidFill>
                  <a:srgbClr val="00ADD8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ADD8"/>
              </a:buClr>
              <a:buSzPts val="1800"/>
              <a:buFont typeface="Work Sans Medium"/>
              <a:buChar char="■"/>
              <a:defRPr sz="1800">
                <a:solidFill>
                  <a:srgbClr val="00ADD8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 dirty="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464174"/>
            <a:ext cx="9144000" cy="3938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14"/>
          <p:cNvCxnSpPr/>
          <p:nvPr/>
        </p:nvCxnSpPr>
        <p:spPr>
          <a:xfrm>
            <a:off x="246275" y="726967"/>
            <a:ext cx="81678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" name="Google Shape;145;p14"/>
          <p:cNvSpPr txBox="1">
            <a:spLocks noGrp="1"/>
          </p:cNvSpPr>
          <p:nvPr>
            <p:ph type="subTitle" idx="1"/>
          </p:nvPr>
        </p:nvSpPr>
        <p:spPr>
          <a:xfrm>
            <a:off x="0" y="6464174"/>
            <a:ext cx="3780000" cy="39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00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  <a:cs typeface="Ricty Diminished" panose="020B0509020203020207" pitchFamily="49" charset="-128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00"/>
                </a:solidFill>
              </a:defRPr>
            </a:lvl9pPr>
          </a:lstStyle>
          <a:p>
            <a:endParaRPr dirty="0"/>
          </a:p>
        </p:txBody>
      </p:sp>
      <p:sp>
        <p:nvSpPr>
          <p:cNvPr id="146" name="Google Shape;146;p14"/>
          <p:cNvSpPr txBox="1">
            <a:spLocks noGrp="1"/>
          </p:cNvSpPr>
          <p:nvPr>
            <p:ph type="body" idx="2"/>
          </p:nvPr>
        </p:nvSpPr>
        <p:spPr>
          <a:xfrm>
            <a:off x="246275" y="952303"/>
            <a:ext cx="8452800" cy="49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81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Roboto Medium"/>
              <a:buNone/>
              <a:defRPr sz="3000">
                <a:solidFill>
                  <a:schemeClr val="bg2">
                    <a:lumMod val="50000"/>
                  </a:schemeClr>
                </a:solidFill>
                <a:latin typeface="Ricty Diminished" panose="020B0509020203020207" pitchFamily="49" charset="-128"/>
                <a:ea typeface="Ricty Diminished" panose="020B0509020203020207" pitchFamily="49" charset="-128"/>
                <a:cs typeface="Ricty Diminished" panose="020B0509020203020207" pitchFamily="49" charset="-128"/>
                <a:sym typeface="Roboto Medium"/>
              </a:defRPr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Roboto Medium"/>
              <a:buChar char="○"/>
              <a:defRPr sz="3000">
                <a:solidFill>
                  <a:srgbClr val="999999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Roboto Medium"/>
              <a:buChar char="■"/>
              <a:defRPr sz="3000">
                <a:solidFill>
                  <a:srgbClr val="999999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Roboto Medium"/>
              <a:buChar char="●"/>
              <a:defRPr sz="3000">
                <a:solidFill>
                  <a:srgbClr val="999999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Roboto Medium"/>
              <a:buChar char="○"/>
              <a:defRPr sz="3000">
                <a:solidFill>
                  <a:srgbClr val="999999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Roboto Medium"/>
              <a:buChar char="■"/>
              <a:defRPr sz="3000">
                <a:solidFill>
                  <a:srgbClr val="999999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Roboto Medium"/>
              <a:buChar char="●"/>
              <a:defRPr sz="3000">
                <a:solidFill>
                  <a:srgbClr val="999999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Roboto Medium"/>
              <a:buChar char="○"/>
              <a:defRPr sz="3000">
                <a:solidFill>
                  <a:srgbClr val="999999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Roboto Medium"/>
              <a:buChar char="■"/>
              <a:defRPr sz="3000">
                <a:solidFill>
                  <a:srgbClr val="999999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 dirty="0"/>
          </a:p>
        </p:txBody>
      </p:sp>
      <p:pic>
        <p:nvPicPr>
          <p:cNvPr id="147" name="Google Shape;147;p14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0975" y="203900"/>
            <a:ext cx="164000" cy="141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図 2" descr="記号, 駐車場, 駐車, 民衆 が含まれている画像&#10;&#10;自動的に生成された説明">
            <a:extLst>
              <a:ext uri="{FF2B5EF4-FFF2-40B4-BE49-F238E27FC236}">
                <a16:creationId xmlns:a16="http://schemas.microsoft.com/office/drawing/2014/main" id="{4107A12D-903C-4F78-8692-4E1E14D1ACF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594" y="6492787"/>
            <a:ext cx="365629" cy="365213"/>
          </a:xfrm>
          <a:prstGeom prst="rect">
            <a:avLst/>
          </a:prstGeom>
        </p:spPr>
      </p:pic>
      <p:pic>
        <p:nvPicPr>
          <p:cNvPr id="5" name="図 4" descr="駐車場, 記号, 駐車, 民衆 が含まれている画像&#10;&#10;自動的に生成された説明">
            <a:extLst>
              <a:ext uri="{FF2B5EF4-FFF2-40B4-BE49-F238E27FC236}">
                <a16:creationId xmlns:a16="http://schemas.microsoft.com/office/drawing/2014/main" id="{A91058B3-1411-4F58-87F8-ADB518EDD71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399" y="6464173"/>
            <a:ext cx="394276" cy="3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2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C4A0-E6F2-492F-8280-557817733D0F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EC40-779F-4B57-85F7-2B704656F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140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C4A0-E6F2-492F-8280-557817733D0F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EC40-779F-4B57-85F7-2B704656F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8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C4A0-E6F2-492F-8280-557817733D0F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EC40-779F-4B57-85F7-2B704656F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48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C4A0-E6F2-492F-8280-557817733D0F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EC40-779F-4B57-85F7-2B704656F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45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C4A0-E6F2-492F-8280-557817733D0F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EC40-779F-4B57-85F7-2B704656F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29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C4A0-E6F2-492F-8280-557817733D0F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7EC40-779F-4B57-85F7-2B704656F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86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5C4A0-E6F2-492F-8280-557817733D0F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7EC40-779F-4B57-85F7-2B704656F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72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7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26620-92D5-44EA-890C-0A0A4C5A2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50" y="967494"/>
            <a:ext cx="8663100" cy="1710000"/>
          </a:xfrm>
        </p:spPr>
        <p:txBody>
          <a:bodyPr/>
          <a:lstStyle/>
          <a:p>
            <a:r>
              <a:rPr lang="ja-JP" altLang="en-US" sz="4000" b="1" dirty="0"/>
              <a:t>高集積センサネットワークにおける異種無線を用いた電力効率化の研究</a:t>
            </a:r>
            <a:endParaRPr kumimoji="1" lang="ja-JP" altLang="en-US" sz="40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23CDE74-3F3A-425D-B585-030C342EFF9E}"/>
              </a:ext>
            </a:extLst>
          </p:cNvPr>
          <p:cNvSpPr txBox="1"/>
          <p:nvPr/>
        </p:nvSpPr>
        <p:spPr>
          <a:xfrm>
            <a:off x="564775" y="3364041"/>
            <a:ext cx="65621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2020/02/04 () </a:t>
            </a:r>
            <a:r>
              <a:rPr kumimoji="1" lang="ja-JP" altLang="en-US" dirty="0">
                <a:solidFill>
                  <a:schemeClr val="bg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卒論最終発表</a:t>
            </a:r>
            <a:br>
              <a:rPr kumimoji="1" lang="en-US" altLang="ja-JP" dirty="0">
                <a:solidFill>
                  <a:schemeClr val="bg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</a:br>
            <a:br>
              <a:rPr kumimoji="1" lang="en-US" altLang="ja-JP" dirty="0">
                <a:solidFill>
                  <a:schemeClr val="bg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</a:br>
            <a:r>
              <a:rPr kumimoji="1" lang="ja-JP" altLang="en-US" dirty="0">
                <a:solidFill>
                  <a:schemeClr val="bg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公立はこだて未来大学　システム情報科学部</a:t>
            </a:r>
            <a:br>
              <a:rPr kumimoji="1" lang="en-US" altLang="ja-JP" dirty="0">
                <a:solidFill>
                  <a:schemeClr val="bg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</a:br>
            <a:r>
              <a:rPr kumimoji="1" lang="ja-JP" altLang="en-US" dirty="0">
                <a:solidFill>
                  <a:schemeClr val="bg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情報システムアーキテクチャ学科　高度</a:t>
            </a:r>
            <a:r>
              <a:rPr kumimoji="1" lang="en-US" altLang="ja-JP" dirty="0">
                <a:solidFill>
                  <a:schemeClr val="bg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ICT</a:t>
            </a:r>
            <a:r>
              <a:rPr kumimoji="1" lang="ja-JP" altLang="en-US" dirty="0">
                <a:solidFill>
                  <a:schemeClr val="bg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コース</a:t>
            </a:r>
            <a:endParaRPr kumimoji="1" lang="en-US" altLang="ja-JP" dirty="0">
              <a:solidFill>
                <a:schemeClr val="bg1"/>
              </a:solidFill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  <a:p>
            <a:r>
              <a:rPr kumimoji="1" lang="ja-JP" altLang="en-US" dirty="0">
                <a:solidFill>
                  <a:schemeClr val="bg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稲村浩研究室配属　戸澤涼</a:t>
            </a:r>
          </a:p>
        </p:txBody>
      </p:sp>
    </p:spTree>
    <p:extLst>
      <p:ext uri="{BB962C8B-B14F-4D97-AF65-F5344CB8AC3E}">
        <p14:creationId xmlns:p14="http://schemas.microsoft.com/office/powerpoint/2010/main" val="4167996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9A9A2-5B7E-4964-84EE-B3B49AF9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ノードのグループ構成法と通信制御方式 </a:t>
            </a:r>
            <a:r>
              <a:rPr kumimoji="1" lang="en-US" altLang="ja-JP" dirty="0"/>
              <a:t>[</a:t>
            </a:r>
            <a:r>
              <a:rPr kumimoji="1" lang="en-US" altLang="ja-JP" dirty="0" err="1"/>
              <a:t>hoge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259689-FE23-4CC7-A465-65F34ED023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sz="18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背景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D1086D9-23C2-4D03-BEDE-4A0340DAF32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46275" y="952304"/>
            <a:ext cx="8452800" cy="32032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[</a:t>
            </a:r>
            <a:r>
              <a:rPr lang="ja-JP" altLang="en-US" sz="2400" dirty="0"/>
              <a:t>問題点</a:t>
            </a:r>
            <a:r>
              <a:rPr lang="en-US" altLang="ja-JP" sz="2400" dirty="0"/>
              <a:t>]</a:t>
            </a:r>
          </a:p>
          <a:p>
            <a:pPr marL="3810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400" dirty="0"/>
              <a:t>通信を集約する際に，</a:t>
            </a:r>
            <a:br>
              <a:rPr lang="en-US" altLang="ja-JP" sz="2400" dirty="0"/>
            </a:br>
            <a:r>
              <a:rPr lang="ja-JP" altLang="en-US" sz="2400" dirty="0"/>
              <a:t>ノード間通信の手法が明記されていない</a:t>
            </a:r>
          </a:p>
          <a:p>
            <a:pPr marL="3810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400" dirty="0"/>
              <a:t>グループを作成するには，ネットワークサーバに</a:t>
            </a:r>
            <a:br>
              <a:rPr lang="en-US" altLang="ja-JP" sz="2400" dirty="0"/>
            </a:br>
            <a:r>
              <a:rPr lang="ja-JP" altLang="en-US" sz="2400" dirty="0"/>
              <a:t>ノードの位置を手動で登録する必要がある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80448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9A9A2-5B7E-4964-84EE-B3B49AF9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ゲートウェイ配置手法の検討 </a:t>
            </a:r>
            <a:r>
              <a:rPr kumimoji="1" lang="en-US" altLang="ja-JP" dirty="0"/>
              <a:t>[</a:t>
            </a:r>
            <a:r>
              <a:rPr kumimoji="1" lang="en-US" altLang="ja-JP" dirty="0" err="1"/>
              <a:t>hoge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259689-FE23-4CC7-A465-65F34ED023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sz="18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背景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D1086D9-23C2-4D03-BEDE-4A0340DAF32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46275" y="952303"/>
            <a:ext cx="8452800" cy="46427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[</a:t>
            </a:r>
            <a:r>
              <a:rPr lang="ja-JP" altLang="en-US" sz="2400" dirty="0"/>
              <a:t>目的</a:t>
            </a:r>
            <a:r>
              <a:rPr lang="en-US" altLang="ja-JP" sz="2400" dirty="0"/>
              <a:t>]</a:t>
            </a:r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消費電力の平準化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[</a:t>
            </a:r>
            <a:r>
              <a:rPr lang="ja-JP" altLang="en-US" sz="2400" dirty="0"/>
              <a:t>提案手法</a:t>
            </a:r>
            <a:r>
              <a:rPr lang="en-US" altLang="ja-JP" sz="2400" dirty="0"/>
              <a:t>]</a:t>
            </a:r>
          </a:p>
          <a:p>
            <a:pPr>
              <a:lnSpc>
                <a:spcPct val="150000"/>
              </a:lnSpc>
            </a:pPr>
            <a:r>
              <a:rPr lang="ja-JP" altLang="en-US" sz="2400" b="1" dirty="0"/>
              <a:t>輻輳の抑制</a:t>
            </a:r>
            <a:endParaRPr lang="en-US" altLang="ja-JP" sz="2400" b="1" dirty="0"/>
          </a:p>
          <a:p>
            <a:pPr marL="3810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/>
              <a:t>拡散係数に基づき，</a:t>
            </a:r>
            <a:br>
              <a:rPr lang="en-US" altLang="ja-JP" sz="2000" dirty="0"/>
            </a:br>
            <a:r>
              <a:rPr lang="ja-JP" altLang="en-US" sz="2000" dirty="0"/>
              <a:t>通信距離と消費エネルギーのトレードオフを</a:t>
            </a:r>
            <a:br>
              <a:rPr lang="en-US" altLang="ja-JP" sz="2000" dirty="0"/>
            </a:br>
            <a:r>
              <a:rPr lang="ja-JP" altLang="en-US" sz="2000" dirty="0"/>
              <a:t>考慮したゲートウェイの配置を最適化</a:t>
            </a:r>
            <a:br>
              <a:rPr lang="en-US" altLang="ja-JP" sz="2000" dirty="0"/>
            </a:br>
            <a:endParaRPr lang="ja-JP" altLang="en-US" sz="20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B00767A-90B3-4997-9750-53C697A4A9F0}"/>
              </a:ext>
            </a:extLst>
          </p:cNvPr>
          <p:cNvSpPr/>
          <p:nvPr/>
        </p:nvSpPr>
        <p:spPr>
          <a:xfrm>
            <a:off x="0" y="5929323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altLang="ja-JP" sz="900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[</a:t>
            </a:r>
            <a:r>
              <a:rPr lang="ja-JP" altLang="en-US" sz="900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補足</a:t>
            </a:r>
            <a:r>
              <a:rPr lang="en-US" altLang="ja-JP" sz="900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]</a:t>
            </a:r>
            <a:br>
              <a:rPr lang="en-US" altLang="ja-JP" sz="9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</a:br>
            <a:r>
              <a:rPr lang="en-US" altLang="ja-JP" sz="9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- </a:t>
            </a:r>
            <a:r>
              <a:rPr lang="ja-JP" altLang="en-US" sz="900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狭帯域</a:t>
            </a:r>
            <a:r>
              <a:rPr lang="en-US" altLang="ja-JP" sz="900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: </a:t>
            </a:r>
            <a:r>
              <a:rPr lang="ja-JP" altLang="en-US" sz="900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利用できる周波数の幅が小さい，低速・低伝送レートという特徴がある</a:t>
            </a:r>
            <a:br>
              <a:rPr lang="en-US" altLang="ja-JP" sz="9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</a:br>
            <a:r>
              <a:rPr lang="en-US" altLang="ja-JP" sz="9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-</a:t>
            </a:r>
            <a:r>
              <a:rPr lang="ja-JP" altLang="en-US" sz="9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 </a:t>
            </a:r>
            <a:r>
              <a:rPr lang="ja-JP" altLang="en-US" sz="900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チャネル</a:t>
            </a:r>
            <a:r>
              <a:rPr lang="en-US" altLang="ja-JP" sz="900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: </a:t>
            </a:r>
            <a:r>
              <a:rPr lang="ja-JP" altLang="en-US" sz="900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データ送受信に必要な周波数の幅，周波数帯域の中に複数のチャネルが定義されている．</a:t>
            </a:r>
            <a:endParaRPr lang="ja-JP" altLang="en-US" sz="900" dirty="0"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</p:txBody>
      </p:sp>
      <p:pic>
        <p:nvPicPr>
          <p:cNvPr id="8194" name="Picture 2" descr="「lorawan スター型」の画像検索結果">
            <a:extLst>
              <a:ext uri="{FF2B5EF4-FFF2-40B4-BE49-F238E27FC236}">
                <a16:creationId xmlns:a16="http://schemas.microsoft.com/office/drawing/2014/main" id="{9EBB6046-F97F-432E-A3E7-3C08657B7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647" y="1061248"/>
            <a:ext cx="4308561" cy="226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695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9A9A2-5B7E-4964-84EE-B3B49AF9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ノードのグループ構成法と通信制御方式 </a:t>
            </a:r>
            <a:r>
              <a:rPr kumimoji="1" lang="en-US" altLang="ja-JP" dirty="0"/>
              <a:t>[</a:t>
            </a:r>
            <a:r>
              <a:rPr kumimoji="1" lang="en-US" altLang="ja-JP" dirty="0" err="1"/>
              <a:t>hoge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259689-FE23-4CC7-A465-65F34ED023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sz="18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背景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D1086D9-23C2-4D03-BEDE-4A0340DAF32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46275" y="952304"/>
            <a:ext cx="8452800" cy="32032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[</a:t>
            </a:r>
            <a:r>
              <a:rPr lang="ja-JP" altLang="en-US" sz="2400" dirty="0"/>
              <a:t>問題点</a:t>
            </a:r>
            <a:r>
              <a:rPr lang="en-US" altLang="ja-JP" sz="2400" dirty="0"/>
              <a:t>]</a:t>
            </a:r>
          </a:p>
          <a:p>
            <a:pPr marL="3810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400" dirty="0"/>
              <a:t>拡散係数をエネルギー消費のみをもとに決定している</a:t>
            </a:r>
          </a:p>
          <a:p>
            <a:pPr marL="3810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400" dirty="0"/>
              <a:t>ゲートウェイに接続できるデバイス数の上限が</a:t>
            </a:r>
            <a:br>
              <a:rPr lang="en-US" altLang="ja-JP" sz="2400" dirty="0"/>
            </a:br>
            <a:r>
              <a:rPr lang="ja-JP" altLang="en-US" sz="2400" dirty="0"/>
              <a:t>考慮されていない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065621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9A9A2-5B7E-4964-84EE-B3B49AF9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提案手法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D1086D9-23C2-4D03-BEDE-4A0340DAF32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14075" y="2101336"/>
            <a:ext cx="8452800" cy="1981020"/>
          </a:xfrm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kumimoji="1" lang="ja-JP" altLang="en-US" sz="3200" dirty="0"/>
              <a:t>異種無線（</a:t>
            </a:r>
            <a:r>
              <a:rPr kumimoji="1" lang="en-US" altLang="ja-JP" sz="3200" dirty="0">
                <a:solidFill>
                  <a:srgbClr val="0070C0"/>
                </a:solidFill>
              </a:rPr>
              <a:t>BLE</a:t>
            </a:r>
            <a:r>
              <a:rPr kumimoji="1" lang="ja-JP" altLang="en-US" sz="3200" dirty="0"/>
              <a:t>・</a:t>
            </a:r>
            <a:r>
              <a:rPr kumimoji="1" lang="en-US" altLang="ja-JP" sz="3200" dirty="0">
                <a:solidFill>
                  <a:srgbClr val="00B0F0"/>
                </a:solidFill>
              </a:rPr>
              <a:t>LoRaWAN</a:t>
            </a:r>
            <a:r>
              <a:rPr kumimoji="1" lang="ja-JP" altLang="en-US" sz="3200" dirty="0"/>
              <a:t>）による</a:t>
            </a:r>
            <a:br>
              <a:rPr kumimoji="1" lang="en-US" altLang="ja-JP" sz="3200" dirty="0"/>
            </a:br>
            <a:r>
              <a:rPr kumimoji="1" lang="ja-JP" altLang="en-US" sz="3200" dirty="0"/>
              <a:t>センサノードのグループ化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939205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9A9A2-5B7E-4964-84EE-B3B49AF9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センサノードのグループ化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259689-FE23-4CC7-A465-65F34ED023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sz="18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背景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D1086D9-23C2-4D03-BEDE-4A0340DAF32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46275" y="952303"/>
            <a:ext cx="8452800" cy="46427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[</a:t>
            </a:r>
            <a:r>
              <a:rPr lang="ja-JP" altLang="en-US" sz="2400" dirty="0"/>
              <a:t>概要</a:t>
            </a:r>
            <a:r>
              <a:rPr lang="en-US" altLang="ja-JP" sz="2400" dirty="0"/>
              <a:t>]</a:t>
            </a:r>
          </a:p>
          <a:p>
            <a:pPr marL="3810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400" dirty="0"/>
              <a:t>近傍の通信メッセージを代表にて集約し</a:t>
            </a:r>
            <a:br>
              <a:rPr lang="en-US" altLang="ja-JP" sz="2400" dirty="0"/>
            </a:br>
            <a:r>
              <a:rPr lang="ja-JP" altLang="en-US" sz="2400" dirty="0"/>
              <a:t>長距離伝送の利用を削減</a:t>
            </a:r>
            <a:endParaRPr lang="en-US" altLang="ja-JP" sz="2400" dirty="0"/>
          </a:p>
          <a:p>
            <a:pPr marL="3810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400" dirty="0"/>
              <a:t>異種無線を適応し，消費電力を削減</a:t>
            </a:r>
            <a:endParaRPr lang="en-US" altLang="ja-JP" sz="2400" dirty="0"/>
          </a:p>
          <a:p>
            <a:pPr marL="12573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/>
              <a:t>近距離通信：</a:t>
            </a:r>
            <a:r>
              <a:rPr lang="en-US" altLang="ja-JP" sz="2000" dirty="0">
                <a:solidFill>
                  <a:srgbClr val="0070C0"/>
                </a:solidFill>
              </a:rPr>
              <a:t>BLE</a:t>
            </a:r>
          </a:p>
          <a:p>
            <a:pPr marL="12573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/>
              <a:t>長距離通信：</a:t>
            </a:r>
            <a:r>
              <a:rPr lang="en-US" altLang="ja-JP" sz="2000" dirty="0">
                <a:solidFill>
                  <a:srgbClr val="00B0F0"/>
                </a:solidFill>
              </a:rPr>
              <a:t>LoRaWAN</a:t>
            </a:r>
          </a:p>
          <a:p>
            <a:pPr>
              <a:lnSpc>
                <a:spcPct val="150000"/>
              </a:lnSpc>
            </a:pPr>
            <a:br>
              <a:rPr lang="en-US" altLang="ja-JP" sz="2000" dirty="0"/>
            </a:br>
            <a:endParaRPr lang="ja-JP" altLang="en-US" sz="20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B00767A-90B3-4997-9750-53C697A4A9F0}"/>
              </a:ext>
            </a:extLst>
          </p:cNvPr>
          <p:cNvSpPr/>
          <p:nvPr/>
        </p:nvSpPr>
        <p:spPr>
          <a:xfrm>
            <a:off x="0" y="5929323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altLang="ja-JP" sz="900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[</a:t>
            </a:r>
            <a:r>
              <a:rPr lang="ja-JP" altLang="en-US" sz="900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補足</a:t>
            </a:r>
            <a:r>
              <a:rPr lang="en-US" altLang="ja-JP" sz="900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]</a:t>
            </a:r>
            <a:br>
              <a:rPr lang="en-US" altLang="ja-JP" sz="9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</a:br>
            <a:r>
              <a:rPr lang="en-US" altLang="ja-JP" sz="9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- </a:t>
            </a:r>
            <a:r>
              <a:rPr lang="ja-JP" altLang="en-US" sz="900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狭帯域</a:t>
            </a:r>
            <a:r>
              <a:rPr lang="en-US" altLang="ja-JP" sz="900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: </a:t>
            </a:r>
            <a:r>
              <a:rPr lang="ja-JP" altLang="en-US" sz="900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利用できる周波数の幅が小さい，低速・低伝送レートという特徴がある</a:t>
            </a:r>
            <a:br>
              <a:rPr lang="en-US" altLang="ja-JP" sz="9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</a:br>
            <a:r>
              <a:rPr lang="en-US" altLang="ja-JP" sz="9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-</a:t>
            </a:r>
            <a:r>
              <a:rPr lang="ja-JP" altLang="en-US" sz="9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 </a:t>
            </a:r>
            <a:r>
              <a:rPr lang="ja-JP" altLang="en-US" sz="900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チャネル</a:t>
            </a:r>
            <a:r>
              <a:rPr lang="en-US" altLang="ja-JP" sz="900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: </a:t>
            </a:r>
            <a:r>
              <a:rPr lang="ja-JP" altLang="en-US" sz="900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データ送受信に必要な周波数の幅，周波数帯域の中に複数のチャネルが定義されている．</a:t>
            </a:r>
            <a:endParaRPr lang="ja-JP" altLang="en-US" sz="900" dirty="0"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3481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9A9A2-5B7E-4964-84EE-B3B49AF9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センサノードのグループ化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259689-FE23-4CC7-A465-65F34ED023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sz="18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背景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D1086D9-23C2-4D03-BEDE-4A0340DAF32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46275" y="952303"/>
            <a:ext cx="8452800" cy="7351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[</a:t>
            </a:r>
            <a:r>
              <a:rPr lang="ja-JP" altLang="en-US" sz="2400" dirty="0"/>
              <a:t>概要</a:t>
            </a:r>
            <a:r>
              <a:rPr lang="en-US" altLang="ja-JP" sz="2400" dirty="0"/>
              <a:t>]</a:t>
            </a:r>
            <a:br>
              <a:rPr lang="en-US" altLang="ja-JP" sz="2000" dirty="0"/>
            </a:br>
            <a:endParaRPr lang="ja-JP" altLang="en-US" sz="20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89BCB5D-BADE-421C-97A9-4A9F83FB4BE2}"/>
              </a:ext>
            </a:extLst>
          </p:cNvPr>
          <p:cNvSpPr/>
          <p:nvPr/>
        </p:nvSpPr>
        <p:spPr>
          <a:xfrm>
            <a:off x="1724606" y="4038799"/>
            <a:ext cx="257694" cy="257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8E785F1-4599-490E-9273-63BC48EECAA3}"/>
              </a:ext>
            </a:extLst>
          </p:cNvPr>
          <p:cNvSpPr/>
          <p:nvPr/>
        </p:nvSpPr>
        <p:spPr>
          <a:xfrm>
            <a:off x="3074217" y="3596982"/>
            <a:ext cx="257694" cy="257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E8A0B494-163E-451A-96C1-5067D73D8F35}"/>
              </a:ext>
            </a:extLst>
          </p:cNvPr>
          <p:cNvSpPr/>
          <p:nvPr/>
        </p:nvSpPr>
        <p:spPr>
          <a:xfrm>
            <a:off x="882038" y="4759781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DAFDC0AD-ADF6-4B07-8953-E97E3924FBDA}"/>
              </a:ext>
            </a:extLst>
          </p:cNvPr>
          <p:cNvSpPr/>
          <p:nvPr/>
        </p:nvSpPr>
        <p:spPr>
          <a:xfrm>
            <a:off x="2675550" y="4882934"/>
            <a:ext cx="257694" cy="257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483CC542-460A-49C5-87A6-0811FD87FA2D}"/>
              </a:ext>
            </a:extLst>
          </p:cNvPr>
          <p:cNvSpPr/>
          <p:nvPr/>
        </p:nvSpPr>
        <p:spPr>
          <a:xfrm>
            <a:off x="2804397" y="4361291"/>
            <a:ext cx="257694" cy="257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2276B99-3F87-4855-A289-4A474551366E}"/>
              </a:ext>
            </a:extLst>
          </p:cNvPr>
          <p:cNvSpPr/>
          <p:nvPr/>
        </p:nvSpPr>
        <p:spPr>
          <a:xfrm>
            <a:off x="774038" y="4637194"/>
            <a:ext cx="468000" cy="4680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12DA8E98-D9AB-479C-9939-73D9B859B1AA}"/>
              </a:ext>
            </a:extLst>
          </p:cNvPr>
          <p:cNvSpPr/>
          <p:nvPr/>
        </p:nvSpPr>
        <p:spPr>
          <a:xfrm>
            <a:off x="684038" y="4547194"/>
            <a:ext cx="648000" cy="648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AB6D4C00-7C90-4CA9-BE90-7AD957BF3784}"/>
              </a:ext>
            </a:extLst>
          </p:cNvPr>
          <p:cNvSpPr/>
          <p:nvPr/>
        </p:nvSpPr>
        <p:spPr>
          <a:xfrm>
            <a:off x="594038" y="4457194"/>
            <a:ext cx="828000" cy="828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10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repeatCount="10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repeatCount="10000" fill="remove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repeatCount="10000" fill="remove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9A9A2-5B7E-4964-84EE-B3B49AF9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259689-FE23-4CC7-A465-65F34ED023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D1086D9-23C2-4D03-BEDE-4A0340DAF32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5524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/>
              <a:t>背景</a:t>
            </a:r>
            <a:endParaRPr lang="en-US" altLang="ja-JP" dirty="0"/>
          </a:p>
          <a:p>
            <a:pPr marL="5524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/>
              <a:t>目的</a:t>
            </a:r>
            <a:endParaRPr kumimoji="1" lang="en-US" altLang="ja-JP" dirty="0"/>
          </a:p>
          <a:p>
            <a:pPr marL="5524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/>
              <a:t>関連研究</a:t>
            </a:r>
            <a:endParaRPr lang="en-US" altLang="ja-JP" dirty="0"/>
          </a:p>
          <a:p>
            <a:pPr marL="5524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/>
              <a:t>提案手法</a:t>
            </a:r>
            <a:endParaRPr kumimoji="1" lang="en-US" altLang="ja-JP" dirty="0"/>
          </a:p>
          <a:p>
            <a:pPr marL="5524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/>
              <a:t>まとめ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773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9A9A2-5B7E-4964-84EE-B3B49AF9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Wireless</a:t>
            </a:r>
            <a:r>
              <a:rPr lang="ja-JP" altLang="en-US" dirty="0"/>
              <a:t> </a:t>
            </a:r>
            <a:r>
              <a:rPr lang="en-US" altLang="ja-JP" dirty="0"/>
              <a:t>Sensor</a:t>
            </a:r>
            <a:r>
              <a:rPr lang="ja-JP" altLang="en-US" dirty="0"/>
              <a:t> </a:t>
            </a:r>
            <a:r>
              <a:rPr lang="en-US" altLang="ja-JP" dirty="0"/>
              <a:t>Network </a:t>
            </a:r>
            <a:r>
              <a:rPr lang="ja-JP" altLang="en-US" dirty="0"/>
              <a:t>とは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259689-FE23-4CC7-A465-65F34ED023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sz="18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背景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D1086D9-23C2-4D03-BEDE-4A0340DAF32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495300" indent="-457200">
              <a:lnSpc>
                <a:spcPct val="150000"/>
              </a:lnSpc>
              <a:buFontTx/>
              <a:buChar char="-"/>
            </a:pPr>
            <a:r>
              <a:rPr kumimoji="1" lang="en-US" altLang="ja-JP" sz="2400" dirty="0"/>
              <a:t>IoT</a:t>
            </a:r>
            <a:r>
              <a:rPr kumimoji="1" lang="ja-JP" altLang="en-US" sz="2400" dirty="0"/>
              <a:t>センサデバイスにおけるネットワーク技術</a:t>
            </a:r>
            <a:endParaRPr kumimoji="1" lang="en-US" altLang="ja-JP" sz="2400" dirty="0"/>
          </a:p>
          <a:p>
            <a:pPr marL="495300" indent="-457200">
              <a:lnSpc>
                <a:spcPct val="150000"/>
              </a:lnSpc>
              <a:buFontTx/>
              <a:buChar char="-"/>
            </a:pPr>
            <a:r>
              <a:rPr kumimoji="1" lang="en-US" altLang="ja-JP" sz="2400" dirty="0"/>
              <a:t>“</a:t>
            </a:r>
            <a:r>
              <a:rPr kumimoji="1" lang="ja-JP" altLang="en-US" sz="2400" dirty="0"/>
              <a:t>利用用途</a:t>
            </a:r>
            <a:r>
              <a:rPr kumimoji="1" lang="en-US" altLang="ja-JP" sz="2400" dirty="0"/>
              <a:t>”</a:t>
            </a:r>
            <a:r>
              <a:rPr kumimoji="1" lang="ja-JP" altLang="en-US" sz="2400" dirty="0"/>
              <a:t>別に様々な規格が用意されている</a:t>
            </a:r>
            <a:r>
              <a:rPr kumimoji="1" lang="en-US" altLang="ja-JP" sz="2400" dirty="0"/>
              <a:t> </a:t>
            </a:r>
            <a:endParaRPr kumimoji="1" lang="ja-JP" altLang="en-US" sz="2400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3CA645A1-C2E0-415B-873A-AC6C437C7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532598"/>
              </p:ext>
            </p:extLst>
          </p:nvPr>
        </p:nvGraphicFramePr>
        <p:xfrm>
          <a:off x="977154" y="2347913"/>
          <a:ext cx="7189692" cy="2941320"/>
        </p:xfrm>
        <a:graphic>
          <a:graphicData uri="http://schemas.openxmlformats.org/drawingml/2006/table">
            <a:tbl>
              <a:tblPr/>
              <a:tblGrid>
                <a:gridCol w="2396564">
                  <a:extLst>
                    <a:ext uri="{9D8B030D-6E8A-4147-A177-3AD203B41FA5}">
                      <a16:colId xmlns:a16="http://schemas.microsoft.com/office/drawing/2014/main" val="3935326951"/>
                    </a:ext>
                  </a:extLst>
                </a:gridCol>
                <a:gridCol w="2396564">
                  <a:extLst>
                    <a:ext uri="{9D8B030D-6E8A-4147-A177-3AD203B41FA5}">
                      <a16:colId xmlns:a16="http://schemas.microsoft.com/office/drawing/2014/main" val="1260593768"/>
                    </a:ext>
                  </a:extLst>
                </a:gridCol>
                <a:gridCol w="2396564">
                  <a:extLst>
                    <a:ext uri="{9D8B030D-6E8A-4147-A177-3AD203B41FA5}">
                      <a16:colId xmlns:a16="http://schemas.microsoft.com/office/drawing/2014/main" val="170672646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fontAlgn="t"/>
                      <a:r>
                        <a:rPr lang="ja-JP" alt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icty Diminished" panose="020B0509020203020207" pitchFamily="49" charset="-128"/>
                          <a:ea typeface="Ricty Diminished" panose="020B0509020203020207" pitchFamily="49" charset="-128"/>
                        </a:rPr>
                        <a:t> </a:t>
                      </a: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4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icty Diminished" panose="020B0509020203020207" pitchFamily="49" charset="-128"/>
                          <a:ea typeface="Ricty Diminished" panose="020B0509020203020207" pitchFamily="49" charset="-128"/>
                        </a:rPr>
                        <a:t>短距離</a:t>
                      </a:r>
                      <a:endParaRPr lang="ja-JP" altLang="en-US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icty Diminished" panose="020B0509020203020207" pitchFamily="49" charset="-128"/>
                        <a:ea typeface="Ricty Diminished" panose="020B0509020203020207" pitchFamily="49" charset="-128"/>
                      </a:endParaRPr>
                    </a:p>
                  </a:txBody>
                  <a:tcPr marL="63500" marR="63500" marT="63500" marB="63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400" b="1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icty Diminished" panose="020B0509020203020207" pitchFamily="49" charset="-128"/>
                          <a:ea typeface="Ricty Diminished" panose="020B0509020203020207" pitchFamily="49" charset="-128"/>
                        </a:rPr>
                        <a:t>長距離</a:t>
                      </a:r>
                      <a:endParaRPr lang="ja-JP" altLang="en-US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icty Diminished" panose="020B0509020203020207" pitchFamily="49" charset="-128"/>
                        <a:ea typeface="Ricty Diminished" panose="020B0509020203020207" pitchFamily="49" charset="-128"/>
                      </a:endParaRPr>
                    </a:p>
                  </a:txBody>
                  <a:tcPr marL="63500" marR="63500" marT="63500" marB="63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4820026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4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icty Diminished" panose="020B0509020203020207" pitchFamily="49" charset="-128"/>
                          <a:ea typeface="Ricty Diminished" panose="020B0509020203020207" pitchFamily="49" charset="-128"/>
                        </a:rPr>
                        <a:t>広帯域</a:t>
                      </a:r>
                      <a:endParaRPr lang="ja-JP" altLang="en-US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icty Diminished" panose="020B0509020203020207" pitchFamily="49" charset="-128"/>
                        <a:ea typeface="Ricty Diminished" panose="020B0509020203020207" pitchFamily="49" charset="-128"/>
                      </a:endParaRPr>
                    </a:p>
                  </a:txBody>
                  <a:tcPr marL="63500" marR="63500" marT="63500" marB="63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icty Diminished" panose="020B0509020203020207" pitchFamily="49" charset="-128"/>
                          <a:ea typeface="Ricty Diminished" panose="020B0509020203020207" pitchFamily="49" charset="-128"/>
                        </a:rPr>
                        <a:t>Wi-Fi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icty Diminished" panose="020B0509020203020207" pitchFamily="49" charset="-128"/>
                        <a:ea typeface="Ricty Diminished" panose="020B0509020203020207" pitchFamily="49" charset="-128"/>
                      </a:endParaRPr>
                    </a:p>
                  </a:txBody>
                  <a:tcPr marL="63500" marR="63500" marT="63500" marB="63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icty Diminished" panose="020B0509020203020207" pitchFamily="49" charset="-128"/>
                          <a:ea typeface="Ricty Diminished" panose="020B0509020203020207" pitchFamily="49" charset="-128"/>
                        </a:rPr>
                        <a:t>LTE</a:t>
                      </a:r>
                      <a:endParaRPr lang="en-US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icty Diminished" panose="020B0509020203020207" pitchFamily="49" charset="-128"/>
                        <a:ea typeface="Ricty Diminished" panose="020B0509020203020207" pitchFamily="49" charset="-128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icty Diminished" panose="020B0509020203020207" pitchFamily="49" charset="-128"/>
                          <a:ea typeface="Ricty Diminished" panose="020B0509020203020207" pitchFamily="49" charset="-128"/>
                        </a:rPr>
                        <a:t>3G</a:t>
                      </a:r>
                      <a:endParaRPr lang="en-US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icty Diminished" panose="020B0509020203020207" pitchFamily="49" charset="-128"/>
                        <a:ea typeface="Ricty Diminished" panose="020B0509020203020207" pitchFamily="49" charset="-128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icty Diminished" panose="020B0509020203020207" pitchFamily="49" charset="-128"/>
                          <a:ea typeface="Ricty Diminished" panose="020B0509020203020207" pitchFamily="49" charset="-128"/>
                        </a:rPr>
                        <a:t>WiMAX</a:t>
                      </a:r>
                      <a:endParaRPr lang="en-US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icty Diminished" panose="020B0509020203020207" pitchFamily="49" charset="-128"/>
                        <a:ea typeface="Ricty Diminished" panose="020B0509020203020207" pitchFamily="49" charset="-128"/>
                      </a:endParaRPr>
                    </a:p>
                  </a:txBody>
                  <a:tcPr marL="63500" marR="63500" marT="63500" marB="63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363105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400" b="1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icty Diminished" panose="020B0509020203020207" pitchFamily="49" charset="-128"/>
                          <a:ea typeface="Ricty Diminished" panose="020B0509020203020207" pitchFamily="49" charset="-128"/>
                        </a:rPr>
                        <a:t>狭帯域</a:t>
                      </a:r>
                      <a:endParaRPr lang="ja-JP" altLang="en-US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icty Diminished" panose="020B0509020203020207" pitchFamily="49" charset="-128"/>
                        <a:ea typeface="Ricty Diminished" panose="020B0509020203020207" pitchFamily="49" charset="-128"/>
                      </a:endParaRPr>
                    </a:p>
                  </a:txBody>
                  <a:tcPr marL="63500" marR="63500" marT="63500" marB="63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icty Diminished" panose="020B0509020203020207" pitchFamily="49" charset="-128"/>
                          <a:ea typeface="Ricty Diminished" panose="020B0509020203020207" pitchFamily="49" charset="-128"/>
                        </a:rPr>
                        <a:t>BLE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icty Diminished" panose="020B0509020203020207" pitchFamily="49" charset="-128"/>
                        <a:ea typeface="Ricty Diminished" panose="020B0509020203020207" pitchFamily="49" charset="-128"/>
                      </a:endParaRPr>
                    </a:p>
                  </a:txBody>
                  <a:tcPr marL="63500" marR="63500" marT="63500" marB="63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icty Diminished" panose="020B0509020203020207" pitchFamily="49" charset="-128"/>
                          <a:ea typeface="Ricty Diminished" panose="020B0509020203020207" pitchFamily="49" charset="-128"/>
                        </a:rPr>
                        <a:t>NB-IoT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icty Diminished" panose="020B0509020203020207" pitchFamily="49" charset="-128"/>
                        <a:ea typeface="Ricty Diminished" panose="020B0509020203020207" pitchFamily="49" charset="-128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icty Diminished" panose="020B0509020203020207" pitchFamily="49" charset="-128"/>
                          <a:ea typeface="Ricty Diminished" panose="020B0509020203020207" pitchFamily="49" charset="-128"/>
                        </a:rPr>
                        <a:t>LoRaWAN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icty Diminished" panose="020B0509020203020207" pitchFamily="49" charset="-128"/>
                        <a:ea typeface="Ricty Diminished" panose="020B0509020203020207" pitchFamily="49" charset="-128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icty Diminished" panose="020B0509020203020207" pitchFamily="49" charset="-128"/>
                          <a:ea typeface="Ricty Diminished" panose="020B0509020203020207" pitchFamily="49" charset="-128"/>
                        </a:rPr>
                        <a:t>SIGFOX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icty Diminished" panose="020B0509020203020207" pitchFamily="49" charset="-128"/>
                        <a:ea typeface="Ricty Diminished" panose="020B0509020203020207" pitchFamily="49" charset="-128"/>
                      </a:endParaRPr>
                    </a:p>
                  </a:txBody>
                  <a:tcPr marL="63500" marR="63500" marT="63500" marB="63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278563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6DAF783A-A038-4F25-83D3-58F24111C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175" y="23479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41DC15C-B1DB-41A2-9F9B-C538A2D1D9E3}"/>
              </a:ext>
            </a:extLst>
          </p:cNvPr>
          <p:cNvGrpSpPr/>
          <p:nvPr/>
        </p:nvGrpSpPr>
        <p:grpSpPr>
          <a:xfrm>
            <a:off x="1470991" y="5495626"/>
            <a:ext cx="6051268" cy="675666"/>
            <a:chOff x="1470991" y="5495626"/>
            <a:chExt cx="6051268" cy="675666"/>
          </a:xfrm>
        </p:grpSpPr>
        <p:pic>
          <p:nvPicPr>
            <p:cNvPr id="1027" name="Picture 3" descr="「sigfox icon」の画像検索結果">
              <a:extLst>
                <a:ext uri="{FF2B5EF4-FFF2-40B4-BE49-F238E27FC236}">
                  <a16:creationId xmlns:a16="http://schemas.microsoft.com/office/drawing/2014/main" id="{E53933BF-BB79-49F4-B148-BE11FAC4E1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0991" y="5520015"/>
              <a:ext cx="1956656" cy="632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「nb iot icon」の画像検索結果">
              <a:extLst>
                <a:ext uri="{FF2B5EF4-FFF2-40B4-BE49-F238E27FC236}">
                  <a16:creationId xmlns:a16="http://schemas.microsoft.com/office/drawing/2014/main" id="{C989725A-BB59-48EB-89A1-5837046A9E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0376" y="5520015"/>
              <a:ext cx="1799206" cy="626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「lorawan icon」の画像検索結果">
              <a:extLst>
                <a:ext uri="{FF2B5EF4-FFF2-40B4-BE49-F238E27FC236}">
                  <a16:creationId xmlns:a16="http://schemas.microsoft.com/office/drawing/2014/main" id="{774ABC16-4ED0-4AA8-A581-CF9615B64D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95" t="31465" r="5434" b="34337"/>
            <a:stretch/>
          </p:blipFill>
          <p:spPr bwMode="auto">
            <a:xfrm>
              <a:off x="5812311" y="5495626"/>
              <a:ext cx="1709948" cy="675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263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9A9A2-5B7E-4964-84EE-B3B49AF9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Wireless</a:t>
            </a:r>
            <a:r>
              <a:rPr lang="ja-JP" altLang="en-US" dirty="0"/>
              <a:t> </a:t>
            </a:r>
            <a:r>
              <a:rPr lang="en-US" altLang="ja-JP" dirty="0"/>
              <a:t>Sensor</a:t>
            </a:r>
            <a:r>
              <a:rPr lang="ja-JP" altLang="en-US" dirty="0"/>
              <a:t> </a:t>
            </a:r>
            <a:r>
              <a:rPr lang="en-US" altLang="ja-JP" dirty="0"/>
              <a:t>Network </a:t>
            </a:r>
            <a:r>
              <a:rPr lang="ja-JP" altLang="en-US" dirty="0"/>
              <a:t>とは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259689-FE23-4CC7-A465-65F34ED023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sz="18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背景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D1086D9-23C2-4D03-BEDE-4A0340DAF32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495300" indent="-457200">
              <a:lnSpc>
                <a:spcPct val="150000"/>
              </a:lnSpc>
              <a:buFontTx/>
              <a:buChar char="-"/>
            </a:pPr>
            <a:r>
              <a:rPr kumimoji="1" lang="en-US" altLang="ja-JP" sz="2400" dirty="0"/>
              <a:t>IoT</a:t>
            </a:r>
            <a:r>
              <a:rPr kumimoji="1" lang="ja-JP" altLang="en-US" sz="2400" dirty="0"/>
              <a:t>センサデバイスにおけるネットワーク技術</a:t>
            </a:r>
            <a:endParaRPr kumimoji="1" lang="en-US" altLang="ja-JP" sz="2400" dirty="0"/>
          </a:p>
          <a:p>
            <a:pPr marL="495300" indent="-457200">
              <a:lnSpc>
                <a:spcPct val="150000"/>
              </a:lnSpc>
              <a:buFontTx/>
              <a:buChar char="-"/>
            </a:pPr>
            <a:r>
              <a:rPr kumimoji="1" lang="en-US" altLang="ja-JP" sz="2400" dirty="0"/>
              <a:t>“</a:t>
            </a:r>
            <a:r>
              <a:rPr kumimoji="1" lang="ja-JP" altLang="en-US" sz="2400" dirty="0"/>
              <a:t>利用用途</a:t>
            </a:r>
            <a:r>
              <a:rPr kumimoji="1" lang="en-US" altLang="ja-JP" sz="2400" dirty="0"/>
              <a:t>”</a:t>
            </a:r>
            <a:r>
              <a:rPr kumimoji="1" lang="ja-JP" altLang="en-US" sz="2400" dirty="0"/>
              <a:t>別に様々な規格が用意されている</a:t>
            </a:r>
            <a:r>
              <a:rPr kumimoji="1" lang="en-US" altLang="ja-JP" sz="2400" dirty="0"/>
              <a:t> </a:t>
            </a:r>
            <a:endParaRPr kumimoji="1" lang="ja-JP" altLang="en-US" sz="2400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3CA645A1-C2E0-415B-873A-AC6C437C7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451544"/>
              </p:ext>
            </p:extLst>
          </p:nvPr>
        </p:nvGraphicFramePr>
        <p:xfrm>
          <a:off x="977154" y="2347913"/>
          <a:ext cx="7189692" cy="2941320"/>
        </p:xfrm>
        <a:graphic>
          <a:graphicData uri="http://schemas.openxmlformats.org/drawingml/2006/table">
            <a:tbl>
              <a:tblPr/>
              <a:tblGrid>
                <a:gridCol w="2396564">
                  <a:extLst>
                    <a:ext uri="{9D8B030D-6E8A-4147-A177-3AD203B41FA5}">
                      <a16:colId xmlns:a16="http://schemas.microsoft.com/office/drawing/2014/main" val="3935326951"/>
                    </a:ext>
                  </a:extLst>
                </a:gridCol>
                <a:gridCol w="2396564">
                  <a:extLst>
                    <a:ext uri="{9D8B030D-6E8A-4147-A177-3AD203B41FA5}">
                      <a16:colId xmlns:a16="http://schemas.microsoft.com/office/drawing/2014/main" val="1260593768"/>
                    </a:ext>
                  </a:extLst>
                </a:gridCol>
                <a:gridCol w="2396564">
                  <a:extLst>
                    <a:ext uri="{9D8B030D-6E8A-4147-A177-3AD203B41FA5}">
                      <a16:colId xmlns:a16="http://schemas.microsoft.com/office/drawing/2014/main" val="170672646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fontAlgn="t"/>
                      <a:r>
                        <a:rPr lang="ja-JP" altLang="en-US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icty Diminished" panose="020B0509020203020207" pitchFamily="49" charset="-128"/>
                          <a:ea typeface="Ricty Diminished" panose="020B0509020203020207" pitchFamily="49" charset="-128"/>
                        </a:rPr>
                        <a:t> </a:t>
                      </a:r>
                    </a:p>
                  </a:txBody>
                  <a:tcPr marL="63500" marR="63500" marT="63500" marB="635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4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icty Diminished" panose="020B0509020203020207" pitchFamily="49" charset="-128"/>
                          <a:ea typeface="Ricty Diminished" panose="020B0509020203020207" pitchFamily="49" charset="-128"/>
                        </a:rPr>
                        <a:t>短距離</a:t>
                      </a:r>
                      <a:endParaRPr lang="ja-JP" altLang="en-US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icty Diminished" panose="020B0509020203020207" pitchFamily="49" charset="-128"/>
                        <a:ea typeface="Ricty Diminished" panose="020B0509020203020207" pitchFamily="49" charset="-128"/>
                      </a:endParaRPr>
                    </a:p>
                  </a:txBody>
                  <a:tcPr marL="63500" marR="63500" marT="63500" marB="63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400" b="1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icty Diminished" panose="020B0509020203020207" pitchFamily="49" charset="-128"/>
                          <a:ea typeface="Ricty Diminished" panose="020B0509020203020207" pitchFamily="49" charset="-128"/>
                        </a:rPr>
                        <a:t>長距離</a:t>
                      </a:r>
                      <a:endParaRPr lang="ja-JP" altLang="en-US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icty Diminished" panose="020B0509020203020207" pitchFamily="49" charset="-128"/>
                        <a:ea typeface="Ricty Diminished" panose="020B0509020203020207" pitchFamily="49" charset="-128"/>
                      </a:endParaRPr>
                    </a:p>
                  </a:txBody>
                  <a:tcPr marL="63500" marR="63500" marT="63500" marB="63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4820026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4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icty Diminished" panose="020B0509020203020207" pitchFamily="49" charset="-128"/>
                          <a:ea typeface="Ricty Diminished" panose="020B0509020203020207" pitchFamily="49" charset="-128"/>
                        </a:rPr>
                        <a:t>広帯域</a:t>
                      </a:r>
                      <a:endParaRPr lang="ja-JP" altLang="en-US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icty Diminished" panose="020B0509020203020207" pitchFamily="49" charset="-128"/>
                        <a:ea typeface="Ricty Diminished" panose="020B0509020203020207" pitchFamily="49" charset="-128"/>
                      </a:endParaRPr>
                    </a:p>
                  </a:txBody>
                  <a:tcPr marL="63500" marR="63500" marT="63500" marB="63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icty Diminished" panose="020B0509020203020207" pitchFamily="49" charset="-128"/>
                          <a:ea typeface="Ricty Diminished" panose="020B0509020203020207" pitchFamily="49" charset="-128"/>
                        </a:rPr>
                        <a:t>Wi-Fi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icty Diminished" panose="020B0509020203020207" pitchFamily="49" charset="-128"/>
                        <a:ea typeface="Ricty Diminished" panose="020B0509020203020207" pitchFamily="49" charset="-128"/>
                      </a:endParaRPr>
                    </a:p>
                  </a:txBody>
                  <a:tcPr marL="63500" marR="63500" marT="63500" marB="63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icty Diminished" panose="020B0509020203020207" pitchFamily="49" charset="-128"/>
                          <a:ea typeface="Ricty Diminished" panose="020B0509020203020207" pitchFamily="49" charset="-128"/>
                        </a:rPr>
                        <a:t>LTE</a:t>
                      </a:r>
                      <a:endParaRPr lang="en-US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icty Diminished" panose="020B0509020203020207" pitchFamily="49" charset="-128"/>
                        <a:ea typeface="Ricty Diminished" panose="020B0509020203020207" pitchFamily="49" charset="-128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icty Diminished" panose="020B0509020203020207" pitchFamily="49" charset="-128"/>
                          <a:ea typeface="Ricty Diminished" panose="020B0509020203020207" pitchFamily="49" charset="-128"/>
                        </a:rPr>
                        <a:t>3G</a:t>
                      </a:r>
                      <a:endParaRPr lang="en-US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icty Diminished" panose="020B0509020203020207" pitchFamily="49" charset="-128"/>
                        <a:ea typeface="Ricty Diminished" panose="020B0509020203020207" pitchFamily="49" charset="-128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icty Diminished" panose="020B0509020203020207" pitchFamily="49" charset="-128"/>
                          <a:ea typeface="Ricty Diminished" panose="020B0509020203020207" pitchFamily="49" charset="-128"/>
                        </a:rPr>
                        <a:t>WiMAX</a:t>
                      </a:r>
                      <a:endParaRPr lang="en-US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icty Diminished" panose="020B0509020203020207" pitchFamily="49" charset="-128"/>
                        <a:ea typeface="Ricty Diminished" panose="020B0509020203020207" pitchFamily="49" charset="-128"/>
                      </a:endParaRPr>
                    </a:p>
                  </a:txBody>
                  <a:tcPr marL="63500" marR="63500" marT="63500" marB="63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363105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400" b="1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icty Diminished" panose="020B0509020203020207" pitchFamily="49" charset="-128"/>
                          <a:ea typeface="Ricty Diminished" panose="020B0509020203020207" pitchFamily="49" charset="-128"/>
                        </a:rPr>
                        <a:t>狭帯域</a:t>
                      </a:r>
                      <a:endParaRPr lang="ja-JP" altLang="en-US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icty Diminished" panose="020B0509020203020207" pitchFamily="49" charset="-128"/>
                        <a:ea typeface="Ricty Diminished" panose="020B0509020203020207" pitchFamily="49" charset="-128"/>
                      </a:endParaRPr>
                    </a:p>
                  </a:txBody>
                  <a:tcPr marL="63500" marR="63500" marT="63500" marB="63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icty Diminished" panose="020B0509020203020207" pitchFamily="49" charset="-128"/>
                          <a:ea typeface="Ricty Diminished" panose="020B0509020203020207" pitchFamily="49" charset="-128"/>
                        </a:rPr>
                        <a:t>BLE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icty Diminished" panose="020B0509020203020207" pitchFamily="49" charset="-128"/>
                        <a:ea typeface="Ricty Diminished" panose="020B0509020203020207" pitchFamily="49" charset="-128"/>
                      </a:endParaRPr>
                    </a:p>
                  </a:txBody>
                  <a:tcPr marL="63500" marR="63500" marT="63500" marB="63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icty Diminished" panose="020B0509020203020207" pitchFamily="49" charset="-128"/>
                          <a:ea typeface="Ricty Diminished" panose="020B0509020203020207" pitchFamily="49" charset="-128"/>
                        </a:rPr>
                        <a:t>NB-IoT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icty Diminished" panose="020B0509020203020207" pitchFamily="49" charset="-128"/>
                        <a:ea typeface="Ricty Diminished" panose="020B0509020203020207" pitchFamily="49" charset="-128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B0F0"/>
                          </a:solidFill>
                          <a:effectLst/>
                          <a:latin typeface="Ricty Diminished" panose="020B0509020203020207" pitchFamily="49" charset="-128"/>
                          <a:ea typeface="Ricty Diminished" panose="020B0509020203020207" pitchFamily="49" charset="-128"/>
                        </a:rPr>
                        <a:t>“LoRaWAN”</a:t>
                      </a:r>
                      <a:endParaRPr lang="en-US" dirty="0">
                        <a:solidFill>
                          <a:srgbClr val="00B0F0"/>
                        </a:solidFill>
                        <a:effectLst/>
                        <a:latin typeface="Ricty Diminished" panose="020B0509020203020207" pitchFamily="49" charset="-128"/>
                        <a:ea typeface="Ricty Diminished" panose="020B0509020203020207" pitchFamily="49" charset="-128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Ricty Diminished" panose="020B0509020203020207" pitchFamily="49" charset="-128"/>
                          <a:ea typeface="Ricty Diminished" panose="020B0509020203020207" pitchFamily="49" charset="-128"/>
                        </a:rPr>
                        <a:t>SIGFOX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Ricty Diminished" panose="020B0509020203020207" pitchFamily="49" charset="-128"/>
                        <a:ea typeface="Ricty Diminished" panose="020B0509020203020207" pitchFamily="49" charset="-128"/>
                      </a:endParaRPr>
                    </a:p>
                  </a:txBody>
                  <a:tcPr marL="63500" marR="63500" marT="63500" marB="63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278563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6DAF783A-A038-4F25-83D3-58F24111C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175" y="23479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41DC15C-B1DB-41A2-9F9B-C538A2D1D9E3}"/>
              </a:ext>
            </a:extLst>
          </p:cNvPr>
          <p:cNvGrpSpPr/>
          <p:nvPr/>
        </p:nvGrpSpPr>
        <p:grpSpPr>
          <a:xfrm>
            <a:off x="1470991" y="5495626"/>
            <a:ext cx="6051268" cy="675666"/>
            <a:chOff x="1470991" y="5495626"/>
            <a:chExt cx="6051268" cy="675666"/>
          </a:xfrm>
        </p:grpSpPr>
        <p:pic>
          <p:nvPicPr>
            <p:cNvPr id="1027" name="Picture 3" descr="「sigfox icon」の画像検索結果">
              <a:extLst>
                <a:ext uri="{FF2B5EF4-FFF2-40B4-BE49-F238E27FC236}">
                  <a16:creationId xmlns:a16="http://schemas.microsoft.com/office/drawing/2014/main" id="{E53933BF-BB79-49F4-B148-BE11FAC4E1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0991" y="5520015"/>
              <a:ext cx="1956656" cy="632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「nb iot icon」の画像検索結果">
              <a:extLst>
                <a:ext uri="{FF2B5EF4-FFF2-40B4-BE49-F238E27FC236}">
                  <a16:creationId xmlns:a16="http://schemas.microsoft.com/office/drawing/2014/main" id="{C989725A-BB59-48EB-89A1-5837046A9E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0376" y="5520015"/>
              <a:ext cx="1799206" cy="626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「lorawan icon」の画像検索結果">
              <a:extLst>
                <a:ext uri="{FF2B5EF4-FFF2-40B4-BE49-F238E27FC236}">
                  <a16:creationId xmlns:a16="http://schemas.microsoft.com/office/drawing/2014/main" id="{774ABC16-4ED0-4AA8-A581-CF9615B64D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95" t="31465" r="5434" b="34337"/>
            <a:stretch/>
          </p:blipFill>
          <p:spPr bwMode="auto">
            <a:xfrm>
              <a:off x="5812311" y="5495626"/>
              <a:ext cx="1709948" cy="675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5EDC21E-6BA7-4252-87B1-455975FB92DE}"/>
              </a:ext>
            </a:extLst>
          </p:cNvPr>
          <p:cNvSpPr/>
          <p:nvPr/>
        </p:nvSpPr>
        <p:spPr>
          <a:xfrm>
            <a:off x="5748793" y="4055164"/>
            <a:ext cx="2418053" cy="1209297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699727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9A9A2-5B7E-4964-84EE-B3B49AF9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LoRaWAN </a:t>
            </a:r>
            <a:r>
              <a:rPr lang="ja-JP" altLang="en-US" dirty="0"/>
              <a:t>とは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259689-FE23-4CC7-A465-65F34ED023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sz="18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背景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D1086D9-23C2-4D03-BEDE-4A0340DAF32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46275" y="952303"/>
            <a:ext cx="8452800" cy="1726889"/>
          </a:xfrm>
        </p:spPr>
        <p:txBody>
          <a:bodyPr/>
          <a:lstStyle/>
          <a:p>
            <a:pPr marL="495300" indent="-457200">
              <a:lnSpc>
                <a:spcPct val="150000"/>
              </a:lnSpc>
              <a:buFontTx/>
              <a:buChar char="-"/>
            </a:pPr>
            <a:r>
              <a:rPr kumimoji="1" lang="ja-JP" altLang="en-US" sz="2400" dirty="0">
                <a:solidFill>
                  <a:srgbClr val="00B0F0"/>
                </a:solidFill>
              </a:rPr>
              <a:t>低電力</a:t>
            </a:r>
            <a:r>
              <a:rPr lang="ja-JP" altLang="en-US" sz="2400" dirty="0"/>
              <a:t>・</a:t>
            </a:r>
            <a:r>
              <a:rPr kumimoji="1" lang="ja-JP" altLang="en-US" sz="2400" dirty="0">
                <a:solidFill>
                  <a:srgbClr val="00B0F0"/>
                </a:solidFill>
              </a:rPr>
              <a:t>長距離通信</a:t>
            </a:r>
            <a:r>
              <a:rPr kumimoji="1" lang="ja-JP" altLang="en-US" sz="2400" dirty="0"/>
              <a:t>に特化</a:t>
            </a:r>
            <a:endParaRPr kumimoji="1" lang="en-US" altLang="ja-JP" sz="2400" dirty="0"/>
          </a:p>
          <a:p>
            <a:pPr marL="495300" indent="-457200">
              <a:lnSpc>
                <a:spcPct val="150000"/>
              </a:lnSpc>
              <a:buFontTx/>
              <a:buChar char="-"/>
            </a:pPr>
            <a:r>
              <a:rPr lang="ja-JP" altLang="en-US" sz="2400" dirty="0"/>
              <a:t>トポロジは，</a:t>
            </a:r>
            <a:r>
              <a:rPr lang="ja-JP" altLang="en-US" sz="2400" dirty="0">
                <a:solidFill>
                  <a:srgbClr val="00B0F0"/>
                </a:solidFill>
              </a:rPr>
              <a:t>スター型</a:t>
            </a:r>
            <a:r>
              <a:rPr lang="ja-JP" altLang="en-US" sz="2400" dirty="0"/>
              <a:t>を採用</a:t>
            </a:r>
            <a:endParaRPr lang="en-US" altLang="ja-JP" sz="2400" dirty="0"/>
          </a:p>
          <a:p>
            <a:pPr marL="495300" indent="-457200">
              <a:lnSpc>
                <a:spcPct val="150000"/>
              </a:lnSpc>
              <a:buFontTx/>
              <a:buChar char="-"/>
            </a:pPr>
            <a:r>
              <a:rPr kumimoji="1" lang="ja-JP" altLang="en-US" sz="2400" dirty="0"/>
              <a:t>ネットワークサーバが，</a:t>
            </a:r>
            <a:r>
              <a:rPr kumimoji="1" lang="en-US" altLang="ja-JP" sz="2400" dirty="0"/>
              <a:t>LoRaWAN</a:t>
            </a:r>
            <a:r>
              <a:rPr lang="ja-JP" altLang="en-US" sz="2400" dirty="0"/>
              <a:t>を</a:t>
            </a:r>
            <a:r>
              <a:rPr kumimoji="1" lang="ja-JP" altLang="en-US" sz="2400" dirty="0"/>
              <a:t>制御</a:t>
            </a:r>
            <a:r>
              <a:rPr kumimoji="1" lang="en-US" altLang="ja-JP" sz="2400" dirty="0"/>
              <a:t> </a:t>
            </a:r>
            <a:endParaRPr kumimoji="1" lang="ja-JP" altLang="en-US" sz="24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DAF783A-A038-4F25-83D3-58F24111C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175" y="23479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2050" name="Picture 2" descr="「lorawan スター型」の画像検索結果">
            <a:extLst>
              <a:ext uri="{FF2B5EF4-FFF2-40B4-BE49-F238E27FC236}">
                <a16:creationId xmlns:a16="http://schemas.microsoft.com/office/drawing/2014/main" id="{E76E19C1-7FCB-40C6-876E-C3565B525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783" y="2843018"/>
            <a:ext cx="6100434" cy="320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275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9A9A2-5B7E-4964-84EE-B3B49AF9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LoRaWAN </a:t>
            </a:r>
            <a:r>
              <a:rPr lang="ja-JP" altLang="en-US" dirty="0"/>
              <a:t>における課題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259689-FE23-4CC7-A465-65F34ED023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sz="18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背景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D1086D9-23C2-4D03-BEDE-4A0340DAF32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46275" y="952303"/>
            <a:ext cx="8452800" cy="1269689"/>
          </a:xfrm>
        </p:spPr>
        <p:txBody>
          <a:bodyPr/>
          <a:lstStyle/>
          <a:p>
            <a:pPr marL="495300" indent="-457200">
              <a:lnSpc>
                <a:spcPct val="150000"/>
              </a:lnSpc>
              <a:buFontTx/>
              <a:buChar char="-"/>
            </a:pPr>
            <a:r>
              <a:rPr lang="en-US" altLang="ja-JP" sz="2400" dirty="0"/>
              <a:t>LoRaWAN</a:t>
            </a:r>
            <a:r>
              <a:rPr lang="ja-JP" altLang="en-US" sz="2400" dirty="0"/>
              <a:t>に接続するノード数が増加した場合に</a:t>
            </a:r>
            <a:br>
              <a:rPr lang="en-US" altLang="ja-JP" sz="2400" dirty="0"/>
            </a:br>
            <a:r>
              <a:rPr lang="ja-JP" altLang="en-US" sz="2400" dirty="0"/>
              <a:t>頻繁な衝突によるパケット到達率の</a:t>
            </a:r>
            <a:r>
              <a:rPr lang="ja-JP" altLang="en-US" sz="2400" dirty="0">
                <a:solidFill>
                  <a:srgbClr val="0070C0"/>
                </a:solidFill>
              </a:rPr>
              <a:t>低下</a:t>
            </a:r>
            <a:endParaRPr kumimoji="1" lang="ja-JP" altLang="en-US" sz="2400" dirty="0">
              <a:solidFill>
                <a:srgbClr val="0070C0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3A7A658-C3B7-489A-97AB-3F3F5E2DEB43}"/>
              </a:ext>
            </a:extLst>
          </p:cNvPr>
          <p:cNvSpPr/>
          <p:nvPr/>
        </p:nvSpPr>
        <p:spPr>
          <a:xfrm>
            <a:off x="0" y="5274882"/>
            <a:ext cx="9144000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altLang="ja-JP" sz="1000" b="1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[</a:t>
            </a:r>
            <a:r>
              <a:rPr lang="ja-JP" altLang="en-US" sz="1000" b="1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補足</a:t>
            </a:r>
            <a:r>
              <a:rPr lang="en-US" altLang="ja-JP" sz="1000" b="1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]</a:t>
            </a:r>
            <a:endParaRPr lang="ja-JP" altLang="en-US" sz="1000" dirty="0"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  <a:p>
            <a:pPr>
              <a:spcAft>
                <a:spcPts val="1600"/>
              </a:spcAft>
            </a:pPr>
            <a:r>
              <a:rPr lang="en-US" altLang="ja-JP" sz="1000" b="1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- </a:t>
            </a:r>
            <a:r>
              <a:rPr lang="ja-JP" altLang="en-US" sz="1000" b="1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狭帯域</a:t>
            </a:r>
            <a:r>
              <a:rPr lang="en-US" altLang="ja-JP" sz="1000" b="1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: </a:t>
            </a:r>
            <a:r>
              <a:rPr lang="ja-JP" altLang="en-US" sz="1000" b="1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利用できる周波数の幅が小さい，低速・低伝送レートという特徴がある</a:t>
            </a:r>
            <a:endParaRPr lang="ja-JP" altLang="en-US" sz="1000" dirty="0"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  <a:p>
            <a:pPr>
              <a:spcAft>
                <a:spcPts val="1600"/>
              </a:spcAft>
            </a:pPr>
            <a:r>
              <a:rPr lang="en-US" altLang="ja-JP" sz="1000" b="1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- </a:t>
            </a:r>
            <a:r>
              <a:rPr lang="ja-JP" altLang="en-US" sz="1000" b="1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チャネル</a:t>
            </a:r>
            <a:r>
              <a:rPr lang="en-US" altLang="ja-JP" sz="1000" b="1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: </a:t>
            </a:r>
            <a:r>
              <a:rPr lang="ja-JP" altLang="en-US" sz="1000" b="1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データ送受信に必要な周波数の幅，周波数帯域の中に複数のチャネルが定義されている．</a:t>
            </a:r>
            <a:endParaRPr lang="ja-JP" altLang="en-US" sz="1000" dirty="0"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</p:txBody>
      </p:sp>
      <p:sp>
        <p:nvSpPr>
          <p:cNvPr id="8" name="テキスト プレースホルダー 3">
            <a:extLst>
              <a:ext uri="{FF2B5EF4-FFF2-40B4-BE49-F238E27FC236}">
                <a16:creationId xmlns:a16="http://schemas.microsoft.com/office/drawing/2014/main" id="{813D92E2-8363-45B4-A47B-4B81249E7E0F}"/>
              </a:ext>
            </a:extLst>
          </p:cNvPr>
          <p:cNvSpPr txBox="1">
            <a:spLocks/>
          </p:cNvSpPr>
          <p:nvPr/>
        </p:nvSpPr>
        <p:spPr>
          <a:xfrm>
            <a:off x="246275" y="3194687"/>
            <a:ext cx="8452800" cy="84465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3810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Roboto Medium"/>
              <a:buNone/>
              <a:defRPr kumimoji="1" sz="3000" kern="1200">
                <a:solidFill>
                  <a:schemeClr val="bg2">
                    <a:lumMod val="50000"/>
                  </a:schemeClr>
                </a:solidFill>
                <a:latin typeface="Ricty Diminished" panose="020B0509020203020207" pitchFamily="49" charset="-128"/>
                <a:ea typeface="Ricty Diminished" panose="020B0509020203020207" pitchFamily="49" charset="-128"/>
                <a:cs typeface="Ricty Diminished" panose="020B0509020203020207" pitchFamily="49" charset="-128"/>
                <a:sym typeface="Roboto Medium"/>
              </a:defRPr>
            </a:lvl1pPr>
            <a:lvl2pPr marL="914400" lvl="1" indent="-4191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Roboto Medium"/>
              <a:buChar char="○"/>
              <a:defRPr kumimoji="1" sz="3000" kern="1200">
                <a:solidFill>
                  <a:srgbClr val="999999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L="1371600" lvl="2" indent="-4191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Roboto Medium"/>
              <a:buChar char="■"/>
              <a:defRPr kumimoji="1" sz="3000" kern="1200">
                <a:solidFill>
                  <a:srgbClr val="999999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L="1828800" lvl="3" indent="-4191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Roboto Medium"/>
              <a:buChar char="●"/>
              <a:defRPr kumimoji="1" sz="3000" kern="1200">
                <a:solidFill>
                  <a:srgbClr val="999999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L="2286000" lvl="4" indent="-4191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Roboto Medium"/>
              <a:buChar char="○"/>
              <a:defRPr kumimoji="1" sz="3000" kern="1200">
                <a:solidFill>
                  <a:srgbClr val="999999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L="2743200" lvl="5" indent="-4191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Roboto Medium"/>
              <a:buChar char="■"/>
              <a:defRPr kumimoji="1" sz="3000" kern="1200">
                <a:solidFill>
                  <a:srgbClr val="999999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L="3200400" lvl="6" indent="-4191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Roboto Medium"/>
              <a:buChar char="●"/>
              <a:defRPr kumimoji="1" sz="3000" kern="1200">
                <a:solidFill>
                  <a:srgbClr val="999999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L="3657600" lvl="7" indent="-4191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Roboto Medium"/>
              <a:buChar char="○"/>
              <a:defRPr kumimoji="1" sz="3000" kern="1200">
                <a:solidFill>
                  <a:srgbClr val="999999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L="4114800" lvl="8" indent="-4191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Roboto Medium"/>
              <a:buChar char="■"/>
              <a:defRPr kumimoji="1" sz="3000" kern="1200">
                <a:solidFill>
                  <a:srgbClr val="999999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b="1" dirty="0">
                <a:solidFill>
                  <a:srgbClr val="0070C0"/>
                </a:solidFill>
              </a:rPr>
              <a:t>⇒</a:t>
            </a:r>
            <a:r>
              <a:rPr lang="ja-JP" altLang="en-US" sz="2400" dirty="0"/>
              <a:t>再送による，消費電力の増加</a:t>
            </a:r>
          </a:p>
        </p:txBody>
      </p:sp>
    </p:spTree>
    <p:extLst>
      <p:ext uri="{BB962C8B-B14F-4D97-AF65-F5344CB8AC3E}">
        <p14:creationId xmlns:p14="http://schemas.microsoft.com/office/powerpoint/2010/main" val="10675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9A9A2-5B7E-4964-84EE-B3B49AF9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D1086D9-23C2-4D03-BEDE-4A0340DAF32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14075" y="2101336"/>
            <a:ext cx="8452800" cy="1981020"/>
          </a:xfrm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kumimoji="1" lang="ja-JP" altLang="en-US" sz="3200" dirty="0">
                <a:solidFill>
                  <a:srgbClr val="00B0F0"/>
                </a:solidFill>
              </a:rPr>
              <a:t>消費電力効率化</a:t>
            </a:r>
            <a:r>
              <a:rPr kumimoji="1" lang="ja-JP" altLang="en-US" sz="3200" dirty="0"/>
              <a:t>のために</a:t>
            </a:r>
            <a:br>
              <a:rPr kumimoji="1" lang="en-US" altLang="ja-JP" sz="3200" dirty="0"/>
            </a:br>
            <a:r>
              <a:rPr kumimoji="1" lang="ja-JP" altLang="en-US" sz="3200" dirty="0"/>
              <a:t>ノードのスケーラビリティを管理することで</a:t>
            </a:r>
            <a:endParaRPr lang="en-US" altLang="ja-JP" sz="3200" dirty="0"/>
          </a:p>
          <a:p>
            <a:pPr algn="ctr">
              <a:lnSpc>
                <a:spcPct val="150000"/>
              </a:lnSpc>
            </a:pPr>
            <a:r>
              <a:rPr kumimoji="1" lang="ja-JP" altLang="en-US" sz="3200" dirty="0"/>
              <a:t>省電力な異種無線の適応機会を確保する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256980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9A9A2-5B7E-4964-84EE-B3B49AF9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関連研究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D1086D9-23C2-4D03-BEDE-4A0340DAF32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14075" y="2101336"/>
            <a:ext cx="8452800" cy="2362022"/>
          </a:xfrm>
        </p:spPr>
        <p:txBody>
          <a:bodyPr anchor="t"/>
          <a:lstStyle/>
          <a:p>
            <a:pPr marL="4953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LoRaWAN</a:t>
            </a:r>
            <a:r>
              <a:rPr kumimoji="1" lang="ja-JP" altLang="en-US" sz="2400" dirty="0"/>
              <a:t>におけるネットワーク効率化のための</a:t>
            </a:r>
            <a:br>
              <a:rPr lang="en-US" altLang="ja-JP" sz="2400" dirty="0"/>
            </a:br>
            <a:r>
              <a:rPr kumimoji="1" lang="ja-JP" altLang="en-US" sz="2400" dirty="0"/>
              <a:t>ノードのグループ構成法と通信制御方式</a:t>
            </a:r>
            <a:endParaRPr kumimoji="1" lang="en-US" altLang="ja-JP" sz="2400" dirty="0"/>
          </a:p>
          <a:p>
            <a:pPr marL="4953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/>
              <a:t>LPWA</a:t>
            </a:r>
            <a:r>
              <a:rPr lang="ja-JP" altLang="en-US" sz="2400" dirty="0"/>
              <a:t>通信を利用する</a:t>
            </a:r>
            <a:r>
              <a:rPr lang="en-US" altLang="ja-JP" sz="2400" dirty="0"/>
              <a:t>IoT</a:t>
            </a:r>
            <a:r>
              <a:rPr lang="ja-JP" altLang="en-US" sz="2400" dirty="0"/>
              <a:t>プラットフォーム向けの</a:t>
            </a:r>
            <a:br>
              <a:rPr lang="en-US" altLang="ja-JP" sz="2400" dirty="0"/>
            </a:br>
            <a:r>
              <a:rPr lang="ja-JP" altLang="en-US" sz="2400" dirty="0"/>
              <a:t>電力効率を考慮したゲートウェイ配置手法の検討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42235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9A9A2-5B7E-4964-84EE-B3B49AF9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ノードのグループ構成法と通信制御方式 </a:t>
            </a:r>
            <a:r>
              <a:rPr kumimoji="1" lang="en-US" altLang="ja-JP" dirty="0"/>
              <a:t>[</a:t>
            </a:r>
            <a:r>
              <a:rPr kumimoji="1" lang="en-US" altLang="ja-JP" dirty="0" err="1"/>
              <a:t>hoge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259689-FE23-4CC7-A465-65F34ED023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sz="18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背景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D1086D9-23C2-4D03-BEDE-4A0340DAF32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46275" y="952303"/>
            <a:ext cx="8452800" cy="46427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{</a:t>
            </a:r>
            <a:r>
              <a:rPr lang="ja-JP" altLang="en-US" sz="2400" dirty="0"/>
              <a:t>目的</a:t>
            </a:r>
            <a:r>
              <a:rPr lang="en-US" altLang="ja-JP" sz="2400" dirty="0"/>
              <a:t>}</a:t>
            </a:r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消費電力量を抑制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{</a:t>
            </a:r>
            <a:r>
              <a:rPr lang="ja-JP" altLang="en-US" sz="2400" dirty="0"/>
              <a:t>提案手法</a:t>
            </a:r>
            <a:r>
              <a:rPr lang="en-US" altLang="ja-JP" sz="2400" dirty="0"/>
              <a:t>}</a:t>
            </a:r>
          </a:p>
          <a:p>
            <a:pPr>
              <a:lnSpc>
                <a:spcPct val="150000"/>
              </a:lnSpc>
            </a:pPr>
            <a:r>
              <a:rPr lang="ja-JP" altLang="en-US" sz="2400" b="1" dirty="0"/>
              <a:t>周波数利用効率の向上</a:t>
            </a:r>
          </a:p>
          <a:p>
            <a:pPr marL="3810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/>
              <a:t>適切な伝送量を割り当て，伝送時間を最適化する</a:t>
            </a:r>
          </a:p>
          <a:p>
            <a:pPr marL="3810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/>
              <a:t>拡散係数に基づいたタイムスロットを割り当てている</a:t>
            </a:r>
          </a:p>
          <a:p>
            <a:pPr>
              <a:lnSpc>
                <a:spcPct val="150000"/>
              </a:lnSpc>
            </a:pPr>
            <a:r>
              <a:rPr lang="ja-JP" altLang="en-US" sz="2400" b="1" dirty="0"/>
              <a:t>送信衝突の抑制</a:t>
            </a:r>
          </a:p>
          <a:p>
            <a:pPr marL="3810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/>
              <a:t>集約ノードが通信を肩代わりする</a:t>
            </a:r>
          </a:p>
          <a:p>
            <a:pPr marL="3810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/>
              <a:t>複数ノードをグループ化し集約ノードを経由し通信する</a:t>
            </a:r>
          </a:p>
          <a:p>
            <a:pPr>
              <a:lnSpc>
                <a:spcPct val="150000"/>
              </a:lnSpc>
            </a:pPr>
            <a:endParaRPr kumimoji="1" lang="ja-JP" altLang="en-US" sz="2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9438687-9A72-40C5-B060-76CCA5902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106" y="850033"/>
            <a:ext cx="3583735" cy="242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B00767A-90B3-4997-9750-53C697A4A9F0}"/>
              </a:ext>
            </a:extLst>
          </p:cNvPr>
          <p:cNvSpPr/>
          <p:nvPr/>
        </p:nvSpPr>
        <p:spPr>
          <a:xfrm>
            <a:off x="0" y="5929323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altLang="ja-JP" sz="900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[</a:t>
            </a:r>
            <a:r>
              <a:rPr lang="ja-JP" altLang="en-US" sz="900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補足</a:t>
            </a:r>
            <a:r>
              <a:rPr lang="en-US" altLang="ja-JP" sz="900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]</a:t>
            </a:r>
            <a:br>
              <a:rPr lang="en-US" altLang="ja-JP" sz="9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</a:br>
            <a:r>
              <a:rPr lang="en-US" altLang="ja-JP" sz="9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- </a:t>
            </a:r>
            <a:r>
              <a:rPr lang="ja-JP" altLang="en-US" sz="900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狭帯域</a:t>
            </a:r>
            <a:r>
              <a:rPr lang="en-US" altLang="ja-JP" sz="900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: </a:t>
            </a:r>
            <a:r>
              <a:rPr lang="ja-JP" altLang="en-US" sz="900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利用できる周波数の幅が小さい，低速・低伝送レートという特徴がある</a:t>
            </a:r>
            <a:br>
              <a:rPr lang="en-US" altLang="ja-JP" sz="9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</a:br>
            <a:r>
              <a:rPr lang="en-US" altLang="ja-JP" sz="9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-</a:t>
            </a:r>
            <a:r>
              <a:rPr lang="ja-JP" altLang="en-US" sz="900" dirty="0">
                <a:latin typeface="Ricty Diminished" panose="020B0509020203020207" pitchFamily="49" charset="-128"/>
                <a:ea typeface="Ricty Diminished" panose="020B0509020203020207" pitchFamily="49" charset="-128"/>
              </a:rPr>
              <a:t> </a:t>
            </a:r>
            <a:r>
              <a:rPr lang="ja-JP" altLang="en-US" sz="900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チャネル</a:t>
            </a:r>
            <a:r>
              <a:rPr lang="en-US" altLang="ja-JP" sz="900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: </a:t>
            </a:r>
            <a:r>
              <a:rPr lang="ja-JP" altLang="en-US" sz="900" dirty="0">
                <a:solidFill>
                  <a:srgbClr val="595959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データ送受信に必要な周波数の幅，周波数帯域の中に複数のチャネルが定義されている．</a:t>
            </a:r>
            <a:endParaRPr lang="ja-JP" altLang="en-US" sz="900" dirty="0"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201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1619</TotalTime>
  <Words>726</Words>
  <Application>Microsoft Office PowerPoint</Application>
  <PresentationFormat>画面に合わせる (4:3)</PresentationFormat>
  <Paragraphs>105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3" baseType="lpstr">
      <vt:lpstr>Ricty Diminished</vt:lpstr>
      <vt:lpstr>Roboto Medium</vt:lpstr>
      <vt:lpstr>Work Sans Medium</vt:lpstr>
      <vt:lpstr>Work Sans Thin</vt:lpstr>
      <vt:lpstr>Arial</vt:lpstr>
      <vt:lpstr>Calibri</vt:lpstr>
      <vt:lpstr>Calibri Light</vt:lpstr>
      <vt:lpstr>Office テーマ</vt:lpstr>
      <vt:lpstr>高集積センサネットワークにおける異種無線を用いた電力効率化の研究</vt:lpstr>
      <vt:lpstr>目次</vt:lpstr>
      <vt:lpstr>Wireless Sensor Network とは</vt:lpstr>
      <vt:lpstr>Wireless Sensor Network とは</vt:lpstr>
      <vt:lpstr>LoRaWAN とは</vt:lpstr>
      <vt:lpstr>LoRaWAN における課題</vt:lpstr>
      <vt:lpstr>目的</vt:lpstr>
      <vt:lpstr>関連研究</vt:lpstr>
      <vt:lpstr>ノードのグループ構成法と通信制御方式 [hoge]</vt:lpstr>
      <vt:lpstr>ノードのグループ構成法と通信制御方式 [hoge]</vt:lpstr>
      <vt:lpstr>ゲートウェイ配置手法の検討 [hoge]</vt:lpstr>
      <vt:lpstr>ノードのグループ構成法と通信制御方式 [hoge]</vt:lpstr>
      <vt:lpstr>提案手法</vt:lpstr>
      <vt:lpstr>センサノードのグループ化</vt:lpstr>
      <vt:lpstr>センサノードのグループ化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戸澤涼</dc:creator>
  <cp:lastModifiedBy>戸澤涼</cp:lastModifiedBy>
  <cp:revision>89</cp:revision>
  <dcterms:created xsi:type="dcterms:W3CDTF">2020-01-24T00:10:38Z</dcterms:created>
  <dcterms:modified xsi:type="dcterms:W3CDTF">2020-01-27T03:40:46Z</dcterms:modified>
</cp:coreProperties>
</file>