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8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7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12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65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 Slide" preserve="1" userDrawn="1">
  <p:cSld name="Mai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40450" y="2231517"/>
            <a:ext cx="86631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2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38075" y="97767"/>
            <a:ext cx="85206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Medium"/>
              <a:buNone/>
              <a:defRPr sz="2400">
                <a:solidFill>
                  <a:srgbClr val="00ADD8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○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■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●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○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■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●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○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■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464174"/>
            <a:ext cx="9144000" cy="393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4"/>
          <p:cNvCxnSpPr/>
          <p:nvPr/>
        </p:nvCxnSpPr>
        <p:spPr>
          <a:xfrm>
            <a:off x="246275" y="726967"/>
            <a:ext cx="81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0" y="6464174"/>
            <a:ext cx="3780000" cy="39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00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9pPr>
          </a:lstStyle>
          <a:p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46275" y="952303"/>
            <a:ext cx="8452800" cy="49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81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None/>
              <a:defRPr sz="3000">
                <a:solidFill>
                  <a:schemeClr val="bg2">
                    <a:lumMod val="50000"/>
                  </a:schemeClr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Roboto Medium"/>
              </a:defRPr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 dirty="0"/>
          </a:p>
        </p:txBody>
      </p:sp>
      <p:pic>
        <p:nvPicPr>
          <p:cNvPr id="147" name="Google Shape;147;p1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975" y="203900"/>
            <a:ext cx="164000" cy="141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記号, 駐車場, 駐車, 民衆 が含まれている画像&#10;&#10;自動的に生成された説明">
            <a:extLst>
              <a:ext uri="{FF2B5EF4-FFF2-40B4-BE49-F238E27FC236}">
                <a16:creationId xmlns:a16="http://schemas.microsoft.com/office/drawing/2014/main" id="{4107A12D-903C-4F78-8692-4E1E14D1AC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94" y="6492787"/>
            <a:ext cx="365629" cy="365213"/>
          </a:xfrm>
          <a:prstGeom prst="rect">
            <a:avLst/>
          </a:prstGeom>
        </p:spPr>
      </p:pic>
      <p:pic>
        <p:nvPicPr>
          <p:cNvPr id="5" name="図 4" descr="駐車場, 記号, 駐車, 民衆 が含まれている画像&#10;&#10;自動的に生成された説明">
            <a:extLst>
              <a:ext uri="{FF2B5EF4-FFF2-40B4-BE49-F238E27FC236}">
                <a16:creationId xmlns:a16="http://schemas.microsoft.com/office/drawing/2014/main" id="{A91058B3-1411-4F58-87F8-ADB518EDD7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99" y="6464173"/>
            <a:ext cx="394276" cy="3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2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C4A0-E6F2-492F-8280-557817733D0F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7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26620-92D5-44EA-890C-0A0A4C5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" y="967494"/>
            <a:ext cx="8663100" cy="1710000"/>
          </a:xfrm>
        </p:spPr>
        <p:txBody>
          <a:bodyPr/>
          <a:lstStyle/>
          <a:p>
            <a:r>
              <a:rPr lang="ja-JP" altLang="en-US" sz="4000" b="1" dirty="0"/>
              <a:t>高集積センサネットワークにおける異種無線を用いた電力効率化の研究</a:t>
            </a:r>
            <a:endParaRPr kumimoji="1" lang="ja-JP" altLang="en-US" sz="4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3CDE74-3F3A-425D-B585-030C342EFF9E}"/>
              </a:ext>
            </a:extLst>
          </p:cNvPr>
          <p:cNvSpPr txBox="1"/>
          <p:nvPr/>
        </p:nvSpPr>
        <p:spPr>
          <a:xfrm>
            <a:off x="564775" y="3364041"/>
            <a:ext cx="656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2020/02/04 () </a:t>
            </a: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卒論最終発表</a:t>
            </a:r>
            <a:b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b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公立はこだて未来大学　システム情報科学部</a:t>
            </a:r>
            <a:b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情報システムアーキテクチャ学科　高度</a:t>
            </a:r>
            <a: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ICT</a:t>
            </a: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コース</a:t>
            </a:r>
            <a:endParaRPr kumimoji="1" lang="en-US" altLang="ja-JP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稲村浩研究室配属　戸澤涼</a:t>
            </a:r>
          </a:p>
        </p:txBody>
      </p:sp>
    </p:spTree>
    <p:extLst>
      <p:ext uri="{BB962C8B-B14F-4D97-AF65-F5344CB8AC3E}">
        <p14:creationId xmlns:p14="http://schemas.microsoft.com/office/powerpoint/2010/main" val="41679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ノードのグループ構成法と通信制御方式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4"/>
            <a:ext cx="8452800" cy="320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問題点</a:t>
            </a:r>
            <a:r>
              <a:rPr lang="en-US" altLang="ja-JP" sz="2400" dirty="0"/>
              <a:t>]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通信を集約する際に，</a:t>
            </a:r>
            <a:br>
              <a:rPr lang="en-US" altLang="ja-JP" sz="2400" dirty="0"/>
            </a:br>
            <a:r>
              <a:rPr lang="ja-JP" altLang="en-US" sz="2400" dirty="0"/>
              <a:t>ノード間通信の手法が明記されていない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グループを作成するには，ネットワークサーバに</a:t>
            </a:r>
            <a:br>
              <a:rPr lang="en-US" altLang="ja-JP" sz="2400" dirty="0"/>
            </a:br>
            <a:r>
              <a:rPr lang="ja-JP" altLang="en-US" sz="2400" dirty="0"/>
              <a:t>ノードの位置を手動で登録する必要がある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44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ゲートウェイ配置手法の検討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4642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目的</a:t>
            </a:r>
            <a:r>
              <a:rPr lang="en-US" altLang="ja-JP" sz="2400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消費電力の平準化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提案手法</a:t>
            </a:r>
            <a:r>
              <a:rPr lang="en-US" altLang="ja-JP" sz="2400" dirty="0"/>
              <a:t>]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輻輳の抑制</a:t>
            </a:r>
            <a:endParaRPr lang="en-US" altLang="ja-JP" sz="2400" b="1" dirty="0"/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拡散係数に基づき，</a:t>
            </a:r>
            <a:br>
              <a:rPr lang="en-US" altLang="ja-JP" sz="2000" dirty="0"/>
            </a:br>
            <a:r>
              <a:rPr lang="ja-JP" altLang="en-US" sz="2000" dirty="0"/>
              <a:t>通信距離と消費エネルギーのトレードオフを</a:t>
            </a:r>
            <a:br>
              <a:rPr lang="en-US" altLang="ja-JP" sz="2000" dirty="0"/>
            </a:br>
            <a:r>
              <a:rPr lang="ja-JP" altLang="en-US" sz="2000" dirty="0"/>
              <a:t>考慮したゲートウェイの配置を最適化</a:t>
            </a:r>
            <a:br>
              <a:rPr lang="en-US" altLang="ja-JP" sz="2000" dirty="0"/>
            </a:br>
            <a:endParaRPr lang="ja-JP" altLang="en-US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00767A-90B3-4997-9750-53C697A4A9F0}"/>
              </a:ext>
            </a:extLst>
          </p:cNvPr>
          <p:cNvSpPr/>
          <p:nvPr/>
        </p:nvSpPr>
        <p:spPr>
          <a:xfrm>
            <a:off x="0" y="59293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</a:t>
            </a:r>
            <a:r>
              <a:rPr lang="ja-JP" altLang="en-US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9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pic>
        <p:nvPicPr>
          <p:cNvPr id="8194" name="Picture 2" descr="「lorawan スター型」の画像検索結果">
            <a:extLst>
              <a:ext uri="{FF2B5EF4-FFF2-40B4-BE49-F238E27FC236}">
                <a16:creationId xmlns:a16="http://schemas.microsoft.com/office/drawing/2014/main" id="{9EBB6046-F97F-432E-A3E7-3C08657B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47" y="1061248"/>
            <a:ext cx="4308561" cy="22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69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ノードのグループ構成法と通信制御方式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4"/>
            <a:ext cx="8452800" cy="320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問題点</a:t>
            </a:r>
            <a:r>
              <a:rPr lang="en-US" altLang="ja-JP" sz="2400" dirty="0"/>
              <a:t>]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拡散係数をエネルギー消費のみをもとに決定している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ゲートウェイに接続できるデバイス数の上限が</a:t>
            </a:r>
            <a:br>
              <a:rPr lang="en-US" altLang="ja-JP" sz="2400" dirty="0"/>
            </a:br>
            <a:r>
              <a:rPr lang="ja-JP" altLang="en-US" sz="2400" dirty="0"/>
              <a:t>考慮されていない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6562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075" y="2101336"/>
            <a:ext cx="8452800" cy="198102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/>
              <a:t>異種無線（</a:t>
            </a:r>
            <a:r>
              <a:rPr kumimoji="1" lang="en-US" altLang="ja-JP" sz="3200" dirty="0">
                <a:solidFill>
                  <a:srgbClr val="0070C0"/>
                </a:solidFill>
              </a:rPr>
              <a:t>BLE</a:t>
            </a:r>
            <a:r>
              <a:rPr kumimoji="1" lang="ja-JP" altLang="en-US" sz="3200" dirty="0"/>
              <a:t>・</a:t>
            </a:r>
            <a:r>
              <a:rPr kumimoji="1" lang="en-US" altLang="ja-JP" sz="3200" dirty="0">
                <a:solidFill>
                  <a:srgbClr val="00B0F0"/>
                </a:solidFill>
              </a:rPr>
              <a:t>LoRaWAN</a:t>
            </a:r>
            <a:r>
              <a:rPr kumimoji="1" lang="ja-JP" altLang="en-US" sz="3200" dirty="0"/>
              <a:t>）による</a:t>
            </a:r>
            <a:br>
              <a:rPr kumimoji="1" lang="en-US" altLang="ja-JP" sz="3200" dirty="0"/>
            </a:br>
            <a:r>
              <a:rPr kumimoji="1" lang="ja-JP" altLang="en-US" sz="3200" dirty="0"/>
              <a:t>センサノードのグループ化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93920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センサノードのグループ化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4642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概要</a:t>
            </a:r>
            <a:r>
              <a:rPr lang="en-US" altLang="ja-JP" sz="2400" dirty="0"/>
              <a:t>]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近傍の通信メッセージを代表にて集約し</a:t>
            </a:r>
            <a:br>
              <a:rPr lang="en-US" altLang="ja-JP" sz="2400" dirty="0"/>
            </a:br>
            <a:r>
              <a:rPr lang="ja-JP" altLang="en-US" sz="2400" dirty="0"/>
              <a:t>長距離伝送の利用を削減</a:t>
            </a:r>
            <a:endParaRPr lang="en-US" altLang="ja-JP" sz="2400" dirty="0"/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異種無線を適応し，消費電力を削減</a:t>
            </a:r>
            <a:endParaRPr lang="en-US" altLang="ja-JP" sz="2400" dirty="0"/>
          </a:p>
          <a:p>
            <a:pPr marL="12573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近距離通信：</a:t>
            </a:r>
            <a:r>
              <a:rPr lang="en-US" altLang="ja-JP" sz="2000" dirty="0">
                <a:solidFill>
                  <a:srgbClr val="0070C0"/>
                </a:solidFill>
              </a:rPr>
              <a:t>BLE</a:t>
            </a:r>
          </a:p>
          <a:p>
            <a:pPr marL="12573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長距離通信：</a:t>
            </a:r>
            <a:r>
              <a:rPr lang="en-US" altLang="ja-JP" sz="2000" dirty="0">
                <a:solidFill>
                  <a:srgbClr val="00B0F0"/>
                </a:solidFill>
              </a:rPr>
              <a:t>LoRaWAN</a:t>
            </a:r>
          </a:p>
          <a:p>
            <a:pPr>
              <a:lnSpc>
                <a:spcPct val="150000"/>
              </a:lnSpc>
            </a:pPr>
            <a:br>
              <a:rPr lang="en-US" altLang="ja-JP" sz="2000" dirty="0"/>
            </a:br>
            <a:endParaRPr lang="ja-JP" altLang="en-US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00767A-90B3-4997-9750-53C697A4A9F0}"/>
              </a:ext>
            </a:extLst>
          </p:cNvPr>
          <p:cNvSpPr/>
          <p:nvPr/>
        </p:nvSpPr>
        <p:spPr>
          <a:xfrm>
            <a:off x="0" y="59293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</a:t>
            </a:r>
            <a:r>
              <a:rPr lang="ja-JP" altLang="en-US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9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48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センサノードのグループ化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7351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概要</a:t>
            </a:r>
            <a:r>
              <a:rPr lang="en-US" altLang="ja-JP" sz="2400" dirty="0"/>
              <a:t>]</a:t>
            </a:r>
            <a:br>
              <a:rPr lang="en-US" altLang="ja-JP" sz="2000" dirty="0"/>
            </a:br>
            <a:endParaRPr lang="ja-JP" altLang="en-US" sz="20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89BCB5D-BADE-421C-97A9-4A9F83FB4BE2}"/>
              </a:ext>
            </a:extLst>
          </p:cNvPr>
          <p:cNvSpPr/>
          <p:nvPr/>
        </p:nvSpPr>
        <p:spPr>
          <a:xfrm>
            <a:off x="1632306" y="4618985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8E785F1-4599-490E-9273-63BC48EECAA3}"/>
              </a:ext>
            </a:extLst>
          </p:cNvPr>
          <p:cNvSpPr/>
          <p:nvPr/>
        </p:nvSpPr>
        <p:spPr>
          <a:xfrm>
            <a:off x="2256332" y="4188664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8A0B494-163E-451A-96C1-5067D73D8F35}"/>
              </a:ext>
            </a:extLst>
          </p:cNvPr>
          <p:cNvSpPr/>
          <p:nvPr/>
        </p:nvSpPr>
        <p:spPr>
          <a:xfrm>
            <a:off x="1998638" y="5148309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AFDC0AD-ADF6-4B07-8953-E97E3924FBDA}"/>
              </a:ext>
            </a:extLst>
          </p:cNvPr>
          <p:cNvSpPr/>
          <p:nvPr/>
        </p:nvSpPr>
        <p:spPr>
          <a:xfrm>
            <a:off x="2675550" y="4882934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3CC542-460A-49C5-87A6-0811FD87FA2D}"/>
              </a:ext>
            </a:extLst>
          </p:cNvPr>
          <p:cNvSpPr/>
          <p:nvPr/>
        </p:nvSpPr>
        <p:spPr>
          <a:xfrm>
            <a:off x="2804397" y="4361291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1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背景</a:t>
            </a:r>
            <a:endParaRPr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関連研究</a:t>
            </a:r>
            <a:endParaRPr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7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Wireless</a:t>
            </a:r>
            <a:r>
              <a:rPr lang="ja-JP" altLang="en-US" dirty="0"/>
              <a:t> </a:t>
            </a:r>
            <a:r>
              <a:rPr lang="en-US" altLang="ja-JP" dirty="0"/>
              <a:t>Sensor</a:t>
            </a:r>
            <a:r>
              <a:rPr lang="ja-JP" altLang="en-US" dirty="0"/>
              <a:t> </a:t>
            </a:r>
            <a:r>
              <a:rPr lang="en-US" altLang="ja-JP" dirty="0"/>
              <a:t>Network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IoT</a:t>
            </a:r>
            <a:r>
              <a:rPr kumimoji="1" lang="ja-JP" altLang="en-US" sz="2400" dirty="0"/>
              <a:t>センサデバイスにおけるネットワーク技術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“</a:t>
            </a:r>
            <a:r>
              <a:rPr kumimoji="1" lang="ja-JP" altLang="en-US" sz="2400" dirty="0"/>
              <a:t>利用用途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別に様々な規格が用意されている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CA645A1-C2E0-415B-873A-AC6C437C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2598"/>
              </p:ext>
            </p:extLst>
          </p:nvPr>
        </p:nvGraphicFramePr>
        <p:xfrm>
          <a:off x="977154" y="2347913"/>
          <a:ext cx="7189692" cy="2941320"/>
        </p:xfrm>
        <a:graphic>
          <a:graphicData uri="http://schemas.openxmlformats.org/drawingml/2006/table">
            <a:tbl>
              <a:tblPr/>
              <a:tblGrid>
                <a:gridCol w="2396564">
                  <a:extLst>
                    <a:ext uri="{9D8B030D-6E8A-4147-A177-3AD203B41FA5}">
                      <a16:colId xmlns:a16="http://schemas.microsoft.com/office/drawing/2014/main" val="3935326951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260593768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70672646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 </a:t>
                      </a: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短距離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長距離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82002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広帯域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Wi-Fi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LTE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3G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WiMAX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631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狭帯域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BLE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NB-IoT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LoRaWAN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SIGFOX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7856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DAF783A-A038-4F25-83D3-58F24111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41DC15C-B1DB-41A2-9F9B-C538A2D1D9E3}"/>
              </a:ext>
            </a:extLst>
          </p:cNvPr>
          <p:cNvGrpSpPr/>
          <p:nvPr/>
        </p:nvGrpSpPr>
        <p:grpSpPr>
          <a:xfrm>
            <a:off x="1470991" y="5495626"/>
            <a:ext cx="6051268" cy="675666"/>
            <a:chOff x="1470991" y="5495626"/>
            <a:chExt cx="6051268" cy="675666"/>
          </a:xfrm>
        </p:grpSpPr>
        <p:pic>
          <p:nvPicPr>
            <p:cNvPr id="1027" name="Picture 3" descr="「sigfox icon」の画像検索結果">
              <a:extLst>
                <a:ext uri="{FF2B5EF4-FFF2-40B4-BE49-F238E27FC236}">
                  <a16:creationId xmlns:a16="http://schemas.microsoft.com/office/drawing/2014/main" id="{E53933BF-BB79-49F4-B148-BE11FAC4E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991" y="5520015"/>
              <a:ext cx="1956656" cy="63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nb iot icon」の画像検索結果">
              <a:extLst>
                <a:ext uri="{FF2B5EF4-FFF2-40B4-BE49-F238E27FC236}">
                  <a16:creationId xmlns:a16="http://schemas.microsoft.com/office/drawing/2014/main" id="{C989725A-BB59-48EB-89A1-5837046A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376" y="5520015"/>
              <a:ext cx="1799206" cy="626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「lorawan icon」の画像検索結果">
              <a:extLst>
                <a:ext uri="{FF2B5EF4-FFF2-40B4-BE49-F238E27FC236}">
                  <a16:creationId xmlns:a16="http://schemas.microsoft.com/office/drawing/2014/main" id="{774ABC16-4ED0-4AA8-A581-CF9615B64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5" t="31465" r="5434" b="34337"/>
            <a:stretch/>
          </p:blipFill>
          <p:spPr bwMode="auto">
            <a:xfrm>
              <a:off x="5812311" y="5495626"/>
              <a:ext cx="1709948" cy="67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26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Wireless</a:t>
            </a:r>
            <a:r>
              <a:rPr lang="ja-JP" altLang="en-US" dirty="0"/>
              <a:t> </a:t>
            </a:r>
            <a:r>
              <a:rPr lang="en-US" altLang="ja-JP" dirty="0"/>
              <a:t>Sensor</a:t>
            </a:r>
            <a:r>
              <a:rPr lang="ja-JP" altLang="en-US" dirty="0"/>
              <a:t> </a:t>
            </a:r>
            <a:r>
              <a:rPr lang="en-US" altLang="ja-JP" dirty="0"/>
              <a:t>Network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IoT</a:t>
            </a:r>
            <a:r>
              <a:rPr kumimoji="1" lang="ja-JP" altLang="en-US" sz="2400" dirty="0"/>
              <a:t>センサデバイスにおけるネットワーク技術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“</a:t>
            </a:r>
            <a:r>
              <a:rPr kumimoji="1" lang="ja-JP" altLang="en-US" sz="2400" dirty="0"/>
              <a:t>利用用途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別に様々な規格が用意されている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CA645A1-C2E0-415B-873A-AC6C437C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51544"/>
              </p:ext>
            </p:extLst>
          </p:nvPr>
        </p:nvGraphicFramePr>
        <p:xfrm>
          <a:off x="977154" y="2347913"/>
          <a:ext cx="7189692" cy="2941320"/>
        </p:xfrm>
        <a:graphic>
          <a:graphicData uri="http://schemas.openxmlformats.org/drawingml/2006/table">
            <a:tbl>
              <a:tblPr/>
              <a:tblGrid>
                <a:gridCol w="2396564">
                  <a:extLst>
                    <a:ext uri="{9D8B030D-6E8A-4147-A177-3AD203B41FA5}">
                      <a16:colId xmlns:a16="http://schemas.microsoft.com/office/drawing/2014/main" val="3935326951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260593768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70672646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 </a:t>
                      </a: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短距離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長距離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82002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広帯域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Wi-Fi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LTE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3G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WiMAX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631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狭帯域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BLE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NB-IoT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“LoRaWAN”</a:t>
                      </a:r>
                      <a:endParaRPr lang="en-US" dirty="0">
                        <a:solidFill>
                          <a:srgbClr val="00B0F0"/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SIGFOX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7856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DAF783A-A038-4F25-83D3-58F24111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41DC15C-B1DB-41A2-9F9B-C538A2D1D9E3}"/>
              </a:ext>
            </a:extLst>
          </p:cNvPr>
          <p:cNvGrpSpPr/>
          <p:nvPr/>
        </p:nvGrpSpPr>
        <p:grpSpPr>
          <a:xfrm>
            <a:off x="1470991" y="5495626"/>
            <a:ext cx="6051268" cy="675666"/>
            <a:chOff x="1470991" y="5495626"/>
            <a:chExt cx="6051268" cy="675666"/>
          </a:xfrm>
        </p:grpSpPr>
        <p:pic>
          <p:nvPicPr>
            <p:cNvPr id="1027" name="Picture 3" descr="「sigfox icon」の画像検索結果">
              <a:extLst>
                <a:ext uri="{FF2B5EF4-FFF2-40B4-BE49-F238E27FC236}">
                  <a16:creationId xmlns:a16="http://schemas.microsoft.com/office/drawing/2014/main" id="{E53933BF-BB79-49F4-B148-BE11FAC4E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991" y="5520015"/>
              <a:ext cx="1956656" cy="63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nb iot icon」の画像検索結果">
              <a:extLst>
                <a:ext uri="{FF2B5EF4-FFF2-40B4-BE49-F238E27FC236}">
                  <a16:creationId xmlns:a16="http://schemas.microsoft.com/office/drawing/2014/main" id="{C989725A-BB59-48EB-89A1-5837046A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376" y="5520015"/>
              <a:ext cx="1799206" cy="626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「lorawan icon」の画像検索結果">
              <a:extLst>
                <a:ext uri="{FF2B5EF4-FFF2-40B4-BE49-F238E27FC236}">
                  <a16:creationId xmlns:a16="http://schemas.microsoft.com/office/drawing/2014/main" id="{774ABC16-4ED0-4AA8-A581-CF9615B64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5" t="31465" r="5434" b="34337"/>
            <a:stretch/>
          </p:blipFill>
          <p:spPr bwMode="auto">
            <a:xfrm>
              <a:off x="5812311" y="5495626"/>
              <a:ext cx="1709948" cy="67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EDC21E-6BA7-4252-87B1-455975FB92DE}"/>
              </a:ext>
            </a:extLst>
          </p:cNvPr>
          <p:cNvSpPr/>
          <p:nvPr/>
        </p:nvSpPr>
        <p:spPr>
          <a:xfrm>
            <a:off x="5748793" y="4055164"/>
            <a:ext cx="2418053" cy="12092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97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LoRaWAN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1726889"/>
          </a:xfrm>
        </p:spPr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ja-JP" altLang="en-US" sz="2400" dirty="0">
                <a:solidFill>
                  <a:srgbClr val="00B0F0"/>
                </a:solidFill>
              </a:rPr>
              <a:t>低電力</a:t>
            </a:r>
            <a:r>
              <a:rPr lang="ja-JP" altLang="en-US" sz="2400" dirty="0"/>
              <a:t>・</a:t>
            </a:r>
            <a:r>
              <a:rPr kumimoji="1" lang="ja-JP" altLang="en-US" sz="2400" dirty="0">
                <a:solidFill>
                  <a:srgbClr val="00B0F0"/>
                </a:solidFill>
              </a:rPr>
              <a:t>長距離通信</a:t>
            </a:r>
            <a:r>
              <a:rPr kumimoji="1" lang="ja-JP" altLang="en-US" sz="2400" dirty="0"/>
              <a:t>に特化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lang="ja-JP" altLang="en-US" sz="2400" dirty="0"/>
              <a:t>トポロジは，</a:t>
            </a:r>
            <a:r>
              <a:rPr lang="ja-JP" altLang="en-US" sz="2400" dirty="0">
                <a:solidFill>
                  <a:srgbClr val="00B0F0"/>
                </a:solidFill>
              </a:rPr>
              <a:t>スター型</a:t>
            </a:r>
            <a:r>
              <a:rPr lang="ja-JP" altLang="en-US" sz="2400" dirty="0"/>
              <a:t>を採用</a:t>
            </a:r>
            <a:endParaRPr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ja-JP" altLang="en-US" sz="2400" dirty="0"/>
              <a:t>ネットワークサーバが，</a:t>
            </a:r>
            <a:r>
              <a:rPr kumimoji="1" lang="en-US" altLang="ja-JP" sz="2400" dirty="0"/>
              <a:t>LoRaWAN</a:t>
            </a:r>
            <a:r>
              <a:rPr lang="ja-JP" altLang="en-US" sz="2400" dirty="0"/>
              <a:t>を</a:t>
            </a:r>
            <a:r>
              <a:rPr kumimoji="1" lang="ja-JP" altLang="en-US" sz="2400" dirty="0"/>
              <a:t>制御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AF783A-A038-4F25-83D3-58F24111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50" name="Picture 2" descr="「lorawan スター型」の画像検索結果">
            <a:extLst>
              <a:ext uri="{FF2B5EF4-FFF2-40B4-BE49-F238E27FC236}">
                <a16:creationId xmlns:a16="http://schemas.microsoft.com/office/drawing/2014/main" id="{E76E19C1-7FCB-40C6-876E-C3565B525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83" y="2843018"/>
            <a:ext cx="6100434" cy="32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7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LoRaWAN </a:t>
            </a:r>
            <a:r>
              <a:rPr lang="ja-JP" altLang="en-US" dirty="0"/>
              <a:t>における課題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1269689"/>
          </a:xfrm>
        </p:spPr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lang="en-US" altLang="ja-JP" sz="2400" dirty="0"/>
              <a:t>LoRaWAN</a:t>
            </a:r>
            <a:r>
              <a:rPr lang="ja-JP" altLang="en-US" sz="2400" dirty="0"/>
              <a:t>に接続するノード数が増加した場合に</a:t>
            </a:r>
            <a:br>
              <a:rPr lang="en-US" altLang="ja-JP" sz="2400" dirty="0"/>
            </a:br>
            <a:r>
              <a:rPr lang="ja-JP" altLang="en-US" sz="2400" dirty="0"/>
              <a:t>頻繁な衝突によるパケット到達率の</a:t>
            </a:r>
            <a:r>
              <a:rPr lang="ja-JP" altLang="en-US" sz="2400" dirty="0">
                <a:solidFill>
                  <a:srgbClr val="0070C0"/>
                </a:solidFill>
              </a:rPr>
              <a:t>低下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A7A658-C3B7-489A-97AB-3F3F5E2DEB43}"/>
              </a:ext>
            </a:extLst>
          </p:cNvPr>
          <p:cNvSpPr/>
          <p:nvPr/>
        </p:nvSpPr>
        <p:spPr>
          <a:xfrm>
            <a:off x="0" y="5274882"/>
            <a:ext cx="9144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endParaRPr lang="ja-JP" altLang="en-US" sz="10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pPr>
              <a:spcAft>
                <a:spcPts val="1600"/>
              </a:spcAft>
            </a:pP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endParaRPr lang="ja-JP" altLang="en-US" sz="10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pPr>
              <a:spcAft>
                <a:spcPts val="1600"/>
              </a:spcAft>
            </a:pP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10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813D92E2-8363-45B4-A47B-4B81249E7E0F}"/>
              </a:ext>
            </a:extLst>
          </p:cNvPr>
          <p:cNvSpPr txBox="1">
            <a:spLocks/>
          </p:cNvSpPr>
          <p:nvPr/>
        </p:nvSpPr>
        <p:spPr>
          <a:xfrm>
            <a:off x="246275" y="3194687"/>
            <a:ext cx="8452800" cy="8446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810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None/>
              <a:defRPr kumimoji="1" sz="3000" kern="1200">
                <a:solidFill>
                  <a:schemeClr val="bg2">
                    <a:lumMod val="50000"/>
                  </a:schemeClr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Roboto Medium"/>
              </a:defRPr>
            </a:lvl1pPr>
            <a:lvl2pPr marL="914400" lvl="1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solidFill>
                  <a:srgbClr val="0070C0"/>
                </a:solidFill>
              </a:rPr>
              <a:t>⇒</a:t>
            </a:r>
            <a:r>
              <a:rPr lang="ja-JP" altLang="en-US" sz="2400" dirty="0"/>
              <a:t>再送による，消費電力の増加</a:t>
            </a:r>
          </a:p>
        </p:txBody>
      </p:sp>
    </p:spTree>
    <p:extLst>
      <p:ext uri="{BB962C8B-B14F-4D97-AF65-F5344CB8AC3E}">
        <p14:creationId xmlns:p14="http://schemas.microsoft.com/office/powerpoint/2010/main" val="1067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075" y="2101336"/>
            <a:ext cx="8452800" cy="198102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>
                <a:solidFill>
                  <a:srgbClr val="00B0F0"/>
                </a:solidFill>
              </a:rPr>
              <a:t>消費電力効率化</a:t>
            </a:r>
            <a:r>
              <a:rPr kumimoji="1" lang="ja-JP" altLang="en-US" sz="3200" dirty="0"/>
              <a:t>のために</a:t>
            </a:r>
            <a:br>
              <a:rPr kumimoji="1" lang="en-US" altLang="ja-JP" sz="3200" dirty="0"/>
            </a:br>
            <a:r>
              <a:rPr kumimoji="1" lang="ja-JP" altLang="en-US" sz="3200" dirty="0"/>
              <a:t>ノードのスケーラビリティを管理することで</a:t>
            </a:r>
            <a:endParaRPr lang="en-US" altLang="ja-JP" sz="3200" dirty="0"/>
          </a:p>
          <a:p>
            <a:pPr algn="ctr">
              <a:lnSpc>
                <a:spcPct val="150000"/>
              </a:lnSpc>
            </a:pPr>
            <a:r>
              <a:rPr kumimoji="1" lang="ja-JP" altLang="en-US" sz="3200" dirty="0"/>
              <a:t>省電力な異種無線の適応機会を確保する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569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075" y="2101336"/>
            <a:ext cx="8452800" cy="2362022"/>
          </a:xfrm>
        </p:spPr>
        <p:txBody>
          <a:bodyPr anchor="t"/>
          <a:lstStyle/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LoRaWAN</a:t>
            </a:r>
            <a:r>
              <a:rPr kumimoji="1" lang="ja-JP" altLang="en-US" sz="2400" dirty="0"/>
              <a:t>におけるネットワーク効率化のための</a:t>
            </a:r>
            <a:br>
              <a:rPr lang="en-US" altLang="ja-JP" sz="2400" dirty="0"/>
            </a:br>
            <a:r>
              <a:rPr kumimoji="1" lang="ja-JP" altLang="en-US" sz="2400" dirty="0"/>
              <a:t>ノードのグループ構成法と通信制御方式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LPWA</a:t>
            </a:r>
            <a:r>
              <a:rPr lang="ja-JP" altLang="en-US" sz="2400" dirty="0"/>
              <a:t>通信を利用する</a:t>
            </a:r>
            <a:r>
              <a:rPr lang="en-US" altLang="ja-JP" sz="2400" dirty="0"/>
              <a:t>IoT</a:t>
            </a:r>
            <a:r>
              <a:rPr lang="ja-JP" altLang="en-US" sz="2400" dirty="0"/>
              <a:t>プラットフォーム向けの</a:t>
            </a:r>
            <a:br>
              <a:rPr lang="en-US" altLang="ja-JP" sz="2400" dirty="0"/>
            </a:br>
            <a:r>
              <a:rPr lang="ja-JP" altLang="en-US" sz="2400" dirty="0"/>
              <a:t>電力効率を考慮したゲートウェイ配置手法の検討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223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ノードのグループ構成法と通信制御方式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4642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{</a:t>
            </a:r>
            <a:r>
              <a:rPr lang="ja-JP" altLang="en-US" sz="2400" dirty="0"/>
              <a:t>目的</a:t>
            </a:r>
            <a:r>
              <a:rPr lang="en-US" altLang="ja-JP" sz="2400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消費電力量を抑制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{</a:t>
            </a:r>
            <a:r>
              <a:rPr lang="ja-JP" altLang="en-US" sz="2400" dirty="0"/>
              <a:t>提案手法</a:t>
            </a:r>
            <a:r>
              <a:rPr lang="en-US" altLang="ja-JP" sz="2400" dirty="0"/>
              <a:t>}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周波数利用効率の向上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適切な伝送量を割り当て，伝送時間を最適化する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拡散係数に基づいたタイムスロットを割り当てている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送信衝突の抑制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集約ノードが通信を肩代わりする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複数ノードをグループ化し集約ノードを経由し通信する</a:t>
            </a:r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438687-9A72-40C5-B060-76CCA590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06" y="850033"/>
            <a:ext cx="3583735" cy="24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00767A-90B3-4997-9750-53C697A4A9F0}"/>
              </a:ext>
            </a:extLst>
          </p:cNvPr>
          <p:cNvSpPr/>
          <p:nvPr/>
        </p:nvSpPr>
        <p:spPr>
          <a:xfrm>
            <a:off x="0" y="59293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</a:t>
            </a:r>
            <a:r>
              <a:rPr lang="ja-JP" altLang="en-US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9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0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726</Words>
  <Application>Microsoft Office PowerPoint</Application>
  <PresentationFormat>画面に合わせる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Ricty Diminished</vt:lpstr>
      <vt:lpstr>Roboto Medium</vt:lpstr>
      <vt:lpstr>Work Sans Medium</vt:lpstr>
      <vt:lpstr>Work Sans Thin</vt:lpstr>
      <vt:lpstr>Arial</vt:lpstr>
      <vt:lpstr>Calibri</vt:lpstr>
      <vt:lpstr>Calibri Light</vt:lpstr>
      <vt:lpstr>Office テーマ</vt:lpstr>
      <vt:lpstr>高集積センサネットワークにおける異種無線を用いた電力効率化の研究</vt:lpstr>
      <vt:lpstr>目次</vt:lpstr>
      <vt:lpstr>Wireless Sensor Network とは</vt:lpstr>
      <vt:lpstr>Wireless Sensor Network とは</vt:lpstr>
      <vt:lpstr>LoRaWAN とは</vt:lpstr>
      <vt:lpstr>LoRaWAN における課題</vt:lpstr>
      <vt:lpstr>目的</vt:lpstr>
      <vt:lpstr>関連研究</vt:lpstr>
      <vt:lpstr>ノードのグループ構成法と通信制御方式 [hoge]</vt:lpstr>
      <vt:lpstr>ノードのグループ構成法と通信制御方式 [hoge]</vt:lpstr>
      <vt:lpstr>ゲートウェイ配置手法の検討 [hoge]</vt:lpstr>
      <vt:lpstr>ノードのグループ構成法と通信制御方式 [hoge]</vt:lpstr>
      <vt:lpstr>提案手法</vt:lpstr>
      <vt:lpstr>センサノードのグループ化</vt:lpstr>
      <vt:lpstr>センサノードのグループ化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戸澤涼</dc:creator>
  <cp:lastModifiedBy>戸澤涼</cp:lastModifiedBy>
  <cp:revision>85</cp:revision>
  <dcterms:created xsi:type="dcterms:W3CDTF">2020-01-24T00:10:38Z</dcterms:created>
  <dcterms:modified xsi:type="dcterms:W3CDTF">2020-01-25T00:47:51Z</dcterms:modified>
</cp:coreProperties>
</file>