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Roboto Medium"/>
      <p:regular r:id="rId30"/>
      <p:bold r:id="rId31"/>
      <p:italic r:id="rId32"/>
      <p:boldItalic r:id="rId33"/>
    </p:embeddedFont>
    <p:embeddedFont>
      <p:font typeface="Lato"/>
      <p:regular r:id="rId34"/>
      <p:bold r:id="rId35"/>
      <p:italic r:id="rId36"/>
      <p:boldItalic r:id="rId37"/>
    </p:embeddedFont>
    <p:embeddedFont>
      <p:font typeface="Roboto Light"/>
      <p:regular r:id="rId38"/>
      <p:bold r:id="rId39"/>
      <p:italic r:id="rId40"/>
      <p:boldItalic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72">
          <p15:clr>
            <a:srgbClr val="747775"/>
          </p15:clr>
        </p15:guide>
        <p15:guide id="2" pos="1891">
          <p15:clr>
            <a:srgbClr val="747775"/>
          </p15:clr>
        </p15:guide>
        <p15:guide id="3" orient="horz" pos="88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72" orient="horz"/>
        <p:guide pos="1891"/>
        <p:guide pos="88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italic.fntdata"/><Relationship Id="rId20" Type="http://schemas.openxmlformats.org/officeDocument/2006/relationships/slide" Target="slides/slide15.xml"/><Relationship Id="rId42" Type="http://schemas.openxmlformats.org/officeDocument/2006/relationships/font" Target="fonts/RobotoMono-regular.fntdata"/><Relationship Id="rId41" Type="http://schemas.openxmlformats.org/officeDocument/2006/relationships/font" Target="fonts/RobotoLight-boldItalic.fntdata"/><Relationship Id="rId22" Type="http://schemas.openxmlformats.org/officeDocument/2006/relationships/font" Target="fonts/Raleway-regular.fntdata"/><Relationship Id="rId44" Type="http://schemas.openxmlformats.org/officeDocument/2006/relationships/font" Target="fonts/RobotoMono-italic.fntdata"/><Relationship Id="rId21" Type="http://schemas.openxmlformats.org/officeDocument/2006/relationships/slide" Target="slides/slide16.xml"/><Relationship Id="rId43" Type="http://schemas.openxmlformats.org/officeDocument/2006/relationships/font" Target="fonts/RobotoMono-bold.fntdata"/><Relationship Id="rId24" Type="http://schemas.openxmlformats.org/officeDocument/2006/relationships/font" Target="fonts/Raleway-italic.fntdata"/><Relationship Id="rId23" Type="http://schemas.openxmlformats.org/officeDocument/2006/relationships/font" Target="fonts/Raleway-bold.fntdata"/><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6.xml"/><Relationship Id="rId33" Type="http://schemas.openxmlformats.org/officeDocument/2006/relationships/font" Target="fonts/RobotoMedium-boldItalic.fntdata"/><Relationship Id="rId10" Type="http://schemas.openxmlformats.org/officeDocument/2006/relationships/slide" Target="slides/slide5.xml"/><Relationship Id="rId32" Type="http://schemas.openxmlformats.org/officeDocument/2006/relationships/font" Target="fonts/RobotoMedium-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RobotoLight-bold.fntdata"/><Relationship Id="rId16" Type="http://schemas.openxmlformats.org/officeDocument/2006/relationships/slide" Target="slides/slide11.xml"/><Relationship Id="rId38" Type="http://schemas.openxmlformats.org/officeDocument/2006/relationships/font" Target="fonts/Roboto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6db79155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6db79155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6db79155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6db79155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dd222d06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dd222d06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6db79155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6db79155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6db79155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6db79155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6db79155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6db79155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6db79155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6db79155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dd222d06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dd222d06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6db79155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6db79155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6db79155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6db79155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6db79155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6db79155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6db79155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6db79155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6db79155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6db79155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6db79155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6db79155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6db79155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6db79155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слайд" type="title">
  <p:cSld name="TITLE">
    <p:bg>
      <p:bgPr>
        <a:solidFill>
          <a:srgbClr val="ABB1CF"/>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6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60000" y="1080000"/>
            <a:ext cx="8326800" cy="1447800"/>
          </a:xfrm>
          <a:prstGeom prst="rect">
            <a:avLst/>
          </a:prstGeom>
        </p:spPr>
        <p:txBody>
          <a:bodyPr anchorCtr="0" anchor="t" bIns="91425" lIns="0" spcFirstLastPara="1" rIns="0"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2" name="Google Shape;12;p2"/>
          <p:cNvSpPr txBox="1"/>
          <p:nvPr>
            <p:ph idx="1" type="subTitle"/>
          </p:nvPr>
        </p:nvSpPr>
        <p:spPr>
          <a:xfrm>
            <a:off x="720000" y="1080000"/>
            <a:ext cx="7563000" cy="4063500"/>
          </a:xfrm>
          <a:prstGeom prst="rect">
            <a:avLst/>
          </a:prstGeom>
          <a:effectLst>
            <a:outerShdw blurRad="142875" rotWithShape="0" algn="bl" dir="5220000" dist="19050">
              <a:srgbClr val="351C75">
                <a:alpha val="48000"/>
              </a:srgbClr>
            </a:outerShdw>
            <a:reflection blurRad="0" dir="5400000" dist="38100" endA="0" fadeDir="5400012" kx="0" rotWithShape="0" algn="bl" stPos="0" sy="-100000" ky="0"/>
          </a:effectLst>
        </p:spPr>
        <p:txBody>
          <a:bodyPr anchorCtr="0" anchor="t" bIns="91425" lIns="91425" spcFirstLastPara="1" rIns="91425" wrap="square" tIns="91425">
            <a:normAutofit/>
          </a:bodyPr>
          <a:lstStyle>
            <a:lvl1pPr lvl="0" rtl="0">
              <a:lnSpc>
                <a:spcPct val="100000"/>
              </a:lnSpc>
              <a:spcBef>
                <a:spcPts val="0"/>
              </a:spcBef>
              <a:spcAft>
                <a:spcPts val="0"/>
              </a:spcAft>
              <a:buClr>
                <a:srgbClr val="990000"/>
              </a:buClr>
              <a:buSzPts val="1600"/>
              <a:buChar char="●"/>
              <a:defRPr sz="1600">
                <a:latin typeface="Roboto"/>
                <a:ea typeface="Roboto"/>
                <a:cs typeface="Roboto"/>
                <a:sym typeface="Roboto"/>
              </a:defRPr>
            </a:lvl1pPr>
            <a:lvl2pPr lvl="1" rtl="0">
              <a:lnSpc>
                <a:spcPct val="140000"/>
              </a:lnSpc>
              <a:spcBef>
                <a:spcPts val="0"/>
              </a:spcBef>
              <a:spcAft>
                <a:spcPts val="0"/>
              </a:spcAft>
              <a:buClr>
                <a:srgbClr val="351C75"/>
              </a:buClr>
              <a:buSzPts val="1600"/>
              <a:buChar char="○"/>
              <a:defRPr sz="1200">
                <a:latin typeface="Roboto"/>
                <a:ea typeface="Roboto"/>
                <a:cs typeface="Roboto"/>
                <a:sym typeface="Roboto"/>
              </a:defRPr>
            </a:lvl2pPr>
            <a:lvl3pPr lvl="2" rtl="0">
              <a:lnSpc>
                <a:spcPct val="100000"/>
              </a:lnSpc>
              <a:spcBef>
                <a:spcPts val="0"/>
              </a:spcBef>
              <a:spcAft>
                <a:spcPts val="0"/>
              </a:spcAft>
              <a:buSzPts val="1600"/>
              <a:buChar char="■"/>
              <a:defRPr sz="1600"/>
            </a:lvl3pPr>
            <a:lvl4pPr lvl="3" rtl="0">
              <a:lnSpc>
                <a:spcPct val="100000"/>
              </a:lnSpc>
              <a:spcBef>
                <a:spcPts val="0"/>
              </a:spcBef>
              <a:spcAft>
                <a:spcPts val="0"/>
              </a:spcAft>
              <a:buSzPts val="1600"/>
              <a:buChar char="●"/>
              <a:defRPr sz="1600"/>
            </a:lvl4pPr>
            <a:lvl5pPr lvl="4" rtl="0">
              <a:lnSpc>
                <a:spcPct val="100000"/>
              </a:lnSpc>
              <a:spcBef>
                <a:spcPts val="0"/>
              </a:spcBef>
              <a:spcAft>
                <a:spcPts val="0"/>
              </a:spcAft>
              <a:buSzPts val="1600"/>
              <a:buChar char="○"/>
              <a:defRPr sz="1600"/>
            </a:lvl5pPr>
            <a:lvl6pPr lvl="5" rtl="0">
              <a:lnSpc>
                <a:spcPct val="100000"/>
              </a:lnSpc>
              <a:spcBef>
                <a:spcPts val="0"/>
              </a:spcBef>
              <a:spcAft>
                <a:spcPts val="0"/>
              </a:spcAft>
              <a:buSzPts val="1600"/>
              <a:buChar char="■"/>
              <a:defRPr sz="1600"/>
            </a:lvl6pPr>
            <a:lvl7pPr lvl="6" rtl="0">
              <a:lnSpc>
                <a:spcPct val="100000"/>
              </a:lnSpc>
              <a:spcBef>
                <a:spcPts val="0"/>
              </a:spcBef>
              <a:spcAft>
                <a:spcPts val="0"/>
              </a:spcAft>
              <a:buSzPts val="1600"/>
              <a:buChar char="●"/>
              <a:defRPr sz="1600"/>
            </a:lvl7pPr>
            <a:lvl8pPr lvl="7" rtl="0">
              <a:lnSpc>
                <a:spcPct val="100000"/>
              </a:lnSpc>
              <a:spcBef>
                <a:spcPts val="0"/>
              </a:spcBef>
              <a:spcAft>
                <a:spcPts val="0"/>
              </a:spcAft>
              <a:buSzPts val="1600"/>
              <a:buChar char="○"/>
              <a:defRPr sz="1600"/>
            </a:lvl8pPr>
            <a:lvl9pPr lvl="8" rtl="0">
              <a:lnSpc>
                <a:spcPct val="100000"/>
              </a:lnSpc>
              <a:spcBef>
                <a:spcPts val="0"/>
              </a:spcBef>
              <a:spcAft>
                <a:spcPts val="0"/>
              </a:spcAft>
              <a:buSzPts val="1600"/>
              <a:buChar char="■"/>
              <a:defRPr sz="1600"/>
            </a:lvl9pPr>
          </a:lstStyle>
          <a:p/>
        </p:txBody>
      </p:sp>
      <p:sp>
        <p:nvSpPr>
          <p:cNvPr id="13" name="Google Shape;13;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
        <p:nvSpPr>
          <p:cNvPr id="14" name="Google Shape;14;p2"/>
          <p:cNvSpPr/>
          <p:nvPr/>
        </p:nvSpPr>
        <p:spPr>
          <a:xfrm>
            <a:off x="732658" y="304800"/>
            <a:ext cx="374100" cy="72000"/>
          </a:xfrm>
          <a:prstGeom prst="rect">
            <a:avLst/>
          </a:prstGeom>
          <a:solidFill>
            <a:srgbClr val="D62D20"/>
          </a:solidFill>
          <a:ln>
            <a:noFill/>
          </a:ln>
        </p:spPr>
        <p:txBody>
          <a:bodyPr anchorCtr="0" anchor="ctr" bIns="91425" lIns="91425" spcFirstLastPara="1" rIns="91425" wrap="square" tIns="18000">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a:off x="367073" y="304800"/>
            <a:ext cx="374100" cy="72000"/>
          </a:xfrm>
          <a:prstGeom prst="rect">
            <a:avLst/>
          </a:prstGeom>
          <a:solidFill>
            <a:srgbClr val="008744"/>
          </a:solidFill>
          <a:ln>
            <a:noFill/>
          </a:ln>
        </p:spPr>
        <p:txBody>
          <a:bodyPr anchorCtr="0" anchor="ctr" bIns="91425" lIns="91425" spcFirstLastPara="1" rIns="91425" wrap="square" tIns="18000">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a:off x="1073700" y="304800"/>
            <a:ext cx="374100" cy="72000"/>
          </a:xfrm>
          <a:prstGeom prst="rect">
            <a:avLst/>
          </a:prstGeom>
          <a:solidFill>
            <a:srgbClr val="FFA700"/>
          </a:solidFill>
          <a:ln>
            <a:noFill/>
          </a:ln>
        </p:spPr>
        <p:txBody>
          <a:bodyPr anchorCtr="0" anchor="ctr" bIns="91425" lIns="91425" spcFirstLastPara="1" rIns="91425" wrap="square" tIns="18000">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 name="Google Shape;17;p2"/>
          <p:cNvSpPr/>
          <p:nvPr/>
        </p:nvSpPr>
        <p:spPr>
          <a:xfrm>
            <a:off x="63" y="304800"/>
            <a:ext cx="374100" cy="72000"/>
          </a:xfrm>
          <a:prstGeom prst="rect">
            <a:avLst/>
          </a:prstGeom>
          <a:solidFill>
            <a:srgbClr val="0057E7"/>
          </a:solidFill>
          <a:ln>
            <a:noFill/>
          </a:ln>
        </p:spPr>
        <p:txBody>
          <a:bodyPr anchorCtr="0" anchor="ctr" bIns="91425" lIns="91425" spcFirstLastPara="1" rIns="91425" wrap="square" tIns="18000">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extLst>
    <p:ext uri="{DCECCB84-F9BA-43D5-87BE-67443E8EF086}">
      <p15:sldGuideLst>
        <p15:guide id="1">
          <p15:clr>
            <a:srgbClr val="E46962"/>
          </p15:clr>
        </p15:guide>
        <p15:guide id="2" orient="horz" pos="680">
          <p15:clr>
            <a:srgbClr val="E46962"/>
          </p15:clr>
        </p15:guide>
        <p15:guide id="3" pos="227">
          <p15:clr>
            <a:srgbClr val="E46962"/>
          </p15:clr>
        </p15:guide>
        <p15:guide id="4" pos="454">
          <p15:clr>
            <a:srgbClr val="E46962"/>
          </p15:clr>
        </p15:guide>
        <p15:guide id="5" pos="5465">
          <p15:clr>
            <a:srgbClr val="E46962"/>
          </p15:clr>
        </p15:guide>
        <p15:guide id="6" orient="horz" pos="1587">
          <p15:clr>
            <a:srgbClr val="E46962"/>
          </p15:clr>
        </p15:guide>
        <p15:guide id="7" pos="1134">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11"/>
          <p:cNvGrpSpPr/>
          <p:nvPr/>
        </p:nvGrpSpPr>
        <p:grpSpPr>
          <a:xfrm>
            <a:off x="830392" y="4169130"/>
            <a:ext cx="745763" cy="45826"/>
            <a:chOff x="4580561" y="2589004"/>
            <a:chExt cx="1064464" cy="25200"/>
          </a:xfrm>
        </p:grpSpPr>
        <p:sp>
          <p:nvSpPr>
            <p:cNvPr id="76" name="Google Shape;7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9" name="Google Shape;79;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80" name="Google Shape;80;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8" name="Google Shape;38;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7" name="Google Shape;47;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4" name="Google Shape;54;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 name="Shape 56"/>
        <p:cNvGrpSpPr/>
        <p:nvPr/>
      </p:nvGrpSpPr>
      <p:grpSpPr>
        <a:xfrm>
          <a:off x="0" y="0"/>
          <a:ext cx="0" cy="0"/>
          <a:chOff x="0" y="0"/>
          <a:chExt cx="0" cy="0"/>
        </a:xfrm>
      </p:grpSpPr>
      <p:grpSp>
        <p:nvGrpSpPr>
          <p:cNvPr id="57" name="Google Shape;57;p8"/>
          <p:cNvGrpSpPr/>
          <p:nvPr/>
        </p:nvGrpSpPr>
        <p:grpSpPr>
          <a:xfrm>
            <a:off x="830392" y="4169130"/>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1" name="Google Shape;61;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9"/>
          <p:cNvGrpSpPr/>
          <p:nvPr/>
        </p:nvGrpSpPr>
        <p:grpSpPr>
          <a:xfrm>
            <a:off x="830392" y="1191256"/>
            <a:ext cx="745763" cy="45826"/>
            <a:chOff x="4580561" y="2589004"/>
            <a:chExt cx="1064464" cy="25200"/>
          </a:xfrm>
        </p:grpSpPr>
        <p:sp>
          <p:nvSpPr>
            <p:cNvPr id="65" name="Google Shape;65;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8" name="Google Shape;68;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9" name="Google Shape;69;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0" name="Google Shape;70;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3" name="Google Shape;73;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bdiagram.io/d/65c187dcac844320ae82f326"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bdocs.io/tozhovez/Entity-Relationship-Diagram?table=drivers&amp;schema=public&amp;view=table_structure" TargetMode="External"/><Relationship Id="rId4" Type="http://schemas.openxmlformats.org/officeDocument/2006/relationships/hyperlink" Target="https://dbdocs.io/tozhovez/Entity-Relationship-Diagram?view=table_struct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bdocs.io/tozhovez/Entity-Relationship-Diagram?table=vehicles&amp;schema=public&amp;view=table_structure" TargetMode="External"/><Relationship Id="rId4" Type="http://schemas.openxmlformats.org/officeDocument/2006/relationships/hyperlink" Target="https://dbdocs.io/tozhovez/Entity-Relationship-Diagram?view=table_structu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bdocs.io/tozhovez/Entity-Relationship-Diagram?table=assignments&amp;schema=public&amp;view=table_structure" TargetMode="External"/><Relationship Id="rId4" Type="http://schemas.openxmlformats.org/officeDocument/2006/relationships/hyperlink" Target="https://dbdocs.io/tozhovez/Entity-Relationship-Diagram?view=table_structu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bdocs.io/tozhovez/Entity-Relationship-Diagram?table=claims&amp;schema=public&amp;view=table_structure" TargetMode="External"/><Relationship Id="rId4" Type="http://schemas.openxmlformats.org/officeDocument/2006/relationships/hyperlink" Target="https://dbdocs.io/tozhovez/Entity-Relationship-Diagram?view=table_structu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bdocs.io/tozhovez/Entity-Relationship-Diagram?table=policy_quotes&amp;schema=public&amp;view=table_structure" TargetMode="External"/><Relationship Id="rId4" Type="http://schemas.openxmlformats.org/officeDocument/2006/relationships/hyperlink" Target="https://dbdocs.io/tozhovez/Entity-Relationship-Diagram?view=table_structu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bdocs.io/tozhovez/Entity-Relationship-Diagram?table=telemetry&amp;schema=public&amp;view=table_structure" TargetMode="External"/><Relationship Id="rId4" Type="http://schemas.openxmlformats.org/officeDocument/2006/relationships/hyperlink" Target="https://dbdocs.io/tozhovez/Entity-Relationship-Diagram?view=table_structur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sp>
        <p:nvSpPr>
          <p:cNvPr id="87" name="Google Shape;87;p13"/>
          <p:cNvSpPr txBox="1"/>
          <p:nvPr>
            <p:ph type="ctrTitle"/>
          </p:nvPr>
        </p:nvSpPr>
        <p:spPr>
          <a:xfrm>
            <a:off x="752350" y="1080000"/>
            <a:ext cx="7934400" cy="754200"/>
          </a:xfrm>
          <a:prstGeom prst="rect">
            <a:avLst/>
          </a:prstGeom>
        </p:spPr>
        <p:txBody>
          <a:bodyPr anchorCtr="0" anchor="t" bIns="91425" lIns="0" spcFirstLastPara="1" rIns="0" wrap="square" tIns="91425">
            <a:spAutoFit/>
          </a:bodyPr>
          <a:lstStyle/>
          <a:p>
            <a:pPr indent="0" lvl="0" marL="0" rtl="0" algn="ctr">
              <a:lnSpc>
                <a:spcPct val="115000"/>
              </a:lnSpc>
              <a:spcBef>
                <a:spcPts val="2000"/>
              </a:spcBef>
              <a:spcAft>
                <a:spcPts val="600"/>
              </a:spcAft>
              <a:buNone/>
            </a:pPr>
            <a:r>
              <a:rPr lang="ru" sz="3700">
                <a:solidFill>
                  <a:srgbClr val="434343"/>
                </a:solidFill>
                <a:latin typeface="Roboto"/>
                <a:ea typeface="Roboto"/>
                <a:cs typeface="Roboto"/>
                <a:sym typeface="Roboto"/>
              </a:rPr>
              <a:t>Data Engineering</a:t>
            </a:r>
            <a:endParaRPr sz="6300">
              <a:latin typeface="Roboto"/>
              <a:ea typeface="Roboto"/>
              <a:cs typeface="Roboto"/>
              <a:sym typeface="Roboto"/>
            </a:endParaRPr>
          </a:p>
        </p:txBody>
      </p:sp>
      <p:sp>
        <p:nvSpPr>
          <p:cNvPr id="88" name="Google Shape;88;p13"/>
          <p:cNvSpPr txBox="1"/>
          <p:nvPr/>
        </p:nvSpPr>
        <p:spPr>
          <a:xfrm>
            <a:off x="6019800" y="3657600"/>
            <a:ext cx="26670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ru" sz="1600">
                <a:solidFill>
                  <a:schemeClr val="accent1"/>
                </a:solidFill>
                <a:latin typeface="Roboto Medium"/>
                <a:ea typeface="Roboto Medium"/>
                <a:cs typeface="Roboto Medium"/>
                <a:sym typeface="Roboto Medium"/>
              </a:rPr>
              <a:t>Oksana Tozhovez         07</a:t>
            </a:r>
            <a:r>
              <a:rPr lang="ru" sz="1600">
                <a:solidFill>
                  <a:schemeClr val="accent1"/>
                </a:solidFill>
                <a:latin typeface="Roboto Medium"/>
                <a:ea typeface="Roboto Medium"/>
                <a:cs typeface="Roboto Medium"/>
                <a:sym typeface="Roboto Medium"/>
              </a:rPr>
              <a:t>.02.2024</a:t>
            </a:r>
            <a:endParaRPr sz="1600">
              <a:solidFill>
                <a:schemeClr val="accent1"/>
              </a:solidFill>
              <a:latin typeface="Roboto Medium"/>
              <a:ea typeface="Roboto Medium"/>
              <a:cs typeface="Roboto Medium"/>
              <a:sym typeface="Roboto Medium"/>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ru"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sp>
        <p:nvSpPr>
          <p:cNvPr id="89" name="Google Shape;89;p1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1F1"/>
        </a:solidFill>
      </p:bgPr>
    </p:bg>
    <p:spTree>
      <p:nvGrpSpPr>
        <p:cNvPr id="157" name="Shape 157"/>
        <p:cNvGrpSpPr/>
        <p:nvPr/>
      </p:nvGrpSpPr>
      <p:grpSpPr>
        <a:xfrm>
          <a:off x="0" y="0"/>
          <a:ext cx="0" cy="0"/>
          <a:chOff x="0" y="0"/>
          <a:chExt cx="0" cy="0"/>
        </a:xfrm>
      </p:grpSpPr>
      <p:sp>
        <p:nvSpPr>
          <p:cNvPr id="158" name="Google Shape;158;p22"/>
          <p:cNvSpPr txBox="1"/>
          <p:nvPr>
            <p:ph idx="1" type="subTitle"/>
          </p:nvPr>
        </p:nvSpPr>
        <p:spPr>
          <a:xfrm>
            <a:off x="720000" y="1066800"/>
            <a:ext cx="7933500" cy="4038600"/>
          </a:xfrm>
          <a:prstGeom prst="rect">
            <a:avLst/>
          </a:prstGeom>
        </p:spPr>
        <p:txBody>
          <a:bodyPr anchorCtr="0" anchor="t" bIns="91425" lIns="18000" spcFirstLastPara="1" rIns="91425" wrap="square" tIns="0">
            <a:noAutofit/>
          </a:bodyPr>
          <a:lstStyle/>
          <a:p>
            <a:pPr indent="0" lvl="0" marL="0" rtl="0" algn="l">
              <a:lnSpc>
                <a:spcPct val="161538"/>
              </a:lnSpc>
              <a:spcBef>
                <a:spcPts val="1400"/>
              </a:spcBef>
              <a:spcAft>
                <a:spcPts val="0"/>
              </a:spcAft>
              <a:buNone/>
            </a:pPr>
            <a:r>
              <a:rPr b="1" lang="ru" sz="1500">
                <a:solidFill>
                  <a:srgbClr val="202123"/>
                </a:solidFill>
                <a:latin typeface="Arial"/>
                <a:ea typeface="Arial"/>
                <a:cs typeface="Arial"/>
                <a:sym typeface="Arial"/>
              </a:rPr>
              <a:t>Cardinality:</a:t>
            </a:r>
            <a:endParaRPr b="1" sz="1500">
              <a:solidFill>
                <a:srgbClr val="202123"/>
              </a:solidFill>
              <a:latin typeface="Arial"/>
              <a:ea typeface="Arial"/>
              <a:cs typeface="Arial"/>
              <a:sym typeface="Arial"/>
            </a:endParaRPr>
          </a:p>
          <a:p>
            <a:pPr indent="0" lvl="0" marL="457200" rtl="0" algn="l">
              <a:lnSpc>
                <a:spcPct val="150000"/>
              </a:lnSpc>
              <a:spcBef>
                <a:spcPts val="400"/>
              </a:spcBef>
              <a:spcAft>
                <a:spcPts val="0"/>
              </a:spcAft>
              <a:buNone/>
            </a:pPr>
            <a:r>
              <a:rPr b="1" lang="ru" sz="1200">
                <a:solidFill>
                  <a:srgbClr val="353740"/>
                </a:solidFill>
              </a:rPr>
              <a:t>Drivers to Assignments</a:t>
            </a:r>
            <a:r>
              <a:rPr lang="ru" sz="1200">
                <a:solidFill>
                  <a:srgbClr val="353740"/>
                </a:solidFill>
              </a:rPr>
              <a:t>: One-to-Many</a:t>
            </a:r>
            <a:endParaRPr sz="1200">
              <a:solidFill>
                <a:srgbClr val="353740"/>
              </a:solidFill>
            </a:endParaRPr>
          </a:p>
          <a:p>
            <a:pPr indent="0" lvl="0" marL="914400" rtl="0" algn="l">
              <a:lnSpc>
                <a:spcPct val="150000"/>
              </a:lnSpc>
              <a:spcBef>
                <a:spcPts val="100"/>
              </a:spcBef>
              <a:spcAft>
                <a:spcPts val="0"/>
              </a:spcAft>
              <a:buNone/>
            </a:pPr>
            <a:r>
              <a:rPr lang="ru" sz="1200">
                <a:solidFill>
                  <a:srgbClr val="353740"/>
                </a:solidFill>
              </a:rPr>
              <a:t>One driver can have multiple assignments.</a:t>
            </a:r>
            <a:endParaRPr sz="1200">
              <a:solidFill>
                <a:srgbClr val="353740"/>
              </a:solidFill>
            </a:endParaRPr>
          </a:p>
          <a:p>
            <a:pPr indent="0" lvl="0" marL="457200" rtl="0" algn="l">
              <a:lnSpc>
                <a:spcPct val="150000"/>
              </a:lnSpc>
              <a:spcBef>
                <a:spcPts val="100"/>
              </a:spcBef>
              <a:spcAft>
                <a:spcPts val="0"/>
              </a:spcAft>
              <a:buNone/>
            </a:pPr>
            <a:r>
              <a:rPr b="1" lang="ru" sz="1200">
                <a:solidFill>
                  <a:srgbClr val="353740"/>
                </a:solidFill>
              </a:rPr>
              <a:t>Vehicles to Assignments</a:t>
            </a:r>
            <a:r>
              <a:rPr lang="ru" sz="1200">
                <a:solidFill>
                  <a:srgbClr val="353740"/>
                </a:solidFill>
              </a:rPr>
              <a:t>: One-to-Many</a:t>
            </a:r>
            <a:endParaRPr sz="1200">
              <a:solidFill>
                <a:srgbClr val="353740"/>
              </a:solidFill>
            </a:endParaRPr>
          </a:p>
          <a:p>
            <a:pPr indent="0" lvl="0" marL="914400" rtl="0" algn="l">
              <a:lnSpc>
                <a:spcPct val="150000"/>
              </a:lnSpc>
              <a:spcBef>
                <a:spcPts val="100"/>
              </a:spcBef>
              <a:spcAft>
                <a:spcPts val="0"/>
              </a:spcAft>
              <a:buNone/>
            </a:pPr>
            <a:r>
              <a:rPr lang="ru" sz="1200">
                <a:solidFill>
                  <a:srgbClr val="353740"/>
                </a:solidFill>
              </a:rPr>
              <a:t>One vehicle can be part of multiple assignments.</a:t>
            </a:r>
            <a:endParaRPr sz="1200">
              <a:solidFill>
                <a:srgbClr val="353740"/>
              </a:solidFill>
            </a:endParaRPr>
          </a:p>
          <a:p>
            <a:pPr indent="0" lvl="0" marL="457200" rtl="0" algn="l">
              <a:lnSpc>
                <a:spcPct val="150000"/>
              </a:lnSpc>
              <a:spcBef>
                <a:spcPts val="100"/>
              </a:spcBef>
              <a:spcAft>
                <a:spcPts val="0"/>
              </a:spcAft>
              <a:buNone/>
            </a:pPr>
            <a:r>
              <a:rPr b="1" lang="ru" sz="1200">
                <a:solidFill>
                  <a:srgbClr val="353740"/>
                </a:solidFill>
              </a:rPr>
              <a:t>Vehicles to Claims</a:t>
            </a:r>
            <a:r>
              <a:rPr lang="ru" sz="1200">
                <a:solidFill>
                  <a:srgbClr val="353740"/>
                </a:solidFill>
              </a:rPr>
              <a:t>: One-to-Many</a:t>
            </a:r>
            <a:endParaRPr sz="1200">
              <a:solidFill>
                <a:srgbClr val="353740"/>
              </a:solidFill>
            </a:endParaRPr>
          </a:p>
          <a:p>
            <a:pPr indent="0" lvl="0" marL="914400" rtl="0" algn="l">
              <a:lnSpc>
                <a:spcPct val="150000"/>
              </a:lnSpc>
              <a:spcBef>
                <a:spcPts val="100"/>
              </a:spcBef>
              <a:spcAft>
                <a:spcPts val="0"/>
              </a:spcAft>
              <a:buNone/>
            </a:pPr>
            <a:r>
              <a:rPr lang="ru" sz="1200">
                <a:solidFill>
                  <a:srgbClr val="353740"/>
                </a:solidFill>
              </a:rPr>
              <a:t>One vehicle can have multiple claims filed against it.</a:t>
            </a:r>
            <a:endParaRPr sz="1200">
              <a:solidFill>
                <a:srgbClr val="353740"/>
              </a:solidFill>
            </a:endParaRPr>
          </a:p>
          <a:p>
            <a:pPr indent="0" lvl="0" marL="457200" rtl="0" algn="l">
              <a:lnSpc>
                <a:spcPct val="150000"/>
              </a:lnSpc>
              <a:spcBef>
                <a:spcPts val="100"/>
              </a:spcBef>
              <a:spcAft>
                <a:spcPts val="0"/>
              </a:spcAft>
              <a:buNone/>
            </a:pPr>
            <a:r>
              <a:rPr b="1" lang="ru" sz="1200">
                <a:solidFill>
                  <a:srgbClr val="353740"/>
                </a:solidFill>
              </a:rPr>
              <a:t>Vehicles to Policy Quotes</a:t>
            </a:r>
            <a:r>
              <a:rPr lang="ru" sz="1200">
                <a:solidFill>
                  <a:srgbClr val="353740"/>
                </a:solidFill>
              </a:rPr>
              <a:t>: One-to-Many</a:t>
            </a:r>
            <a:endParaRPr sz="1200">
              <a:solidFill>
                <a:srgbClr val="353740"/>
              </a:solidFill>
            </a:endParaRPr>
          </a:p>
          <a:p>
            <a:pPr indent="0" lvl="0" marL="914400" rtl="0" algn="l">
              <a:lnSpc>
                <a:spcPct val="150000"/>
              </a:lnSpc>
              <a:spcBef>
                <a:spcPts val="100"/>
              </a:spcBef>
              <a:spcAft>
                <a:spcPts val="0"/>
              </a:spcAft>
              <a:buNone/>
            </a:pPr>
            <a:r>
              <a:rPr lang="ru" sz="1200">
                <a:solidFill>
                  <a:srgbClr val="353740"/>
                </a:solidFill>
              </a:rPr>
              <a:t>One vehicle can be associated with multiple policy quotes over time.</a:t>
            </a:r>
            <a:endParaRPr sz="1200">
              <a:solidFill>
                <a:srgbClr val="353740"/>
              </a:solidFill>
            </a:endParaRPr>
          </a:p>
          <a:p>
            <a:pPr indent="0" lvl="0" marL="457200" rtl="0" algn="l">
              <a:lnSpc>
                <a:spcPct val="150000"/>
              </a:lnSpc>
              <a:spcBef>
                <a:spcPts val="100"/>
              </a:spcBef>
              <a:spcAft>
                <a:spcPts val="0"/>
              </a:spcAft>
              <a:buNone/>
            </a:pPr>
            <a:r>
              <a:rPr b="1" lang="ru" sz="1200">
                <a:solidFill>
                  <a:srgbClr val="353740"/>
                </a:solidFill>
              </a:rPr>
              <a:t>Vehicles to Telemetry</a:t>
            </a:r>
            <a:r>
              <a:rPr lang="ru" sz="1200">
                <a:solidFill>
                  <a:srgbClr val="353740"/>
                </a:solidFill>
              </a:rPr>
              <a:t>: One-to-Many</a:t>
            </a:r>
            <a:endParaRPr sz="1200">
              <a:solidFill>
                <a:srgbClr val="353740"/>
              </a:solidFill>
            </a:endParaRPr>
          </a:p>
          <a:p>
            <a:pPr indent="0" lvl="0" marL="914400" rtl="0" algn="l">
              <a:lnSpc>
                <a:spcPct val="150000"/>
              </a:lnSpc>
              <a:spcBef>
                <a:spcPts val="100"/>
              </a:spcBef>
              <a:spcAft>
                <a:spcPts val="0"/>
              </a:spcAft>
              <a:buNone/>
            </a:pPr>
            <a:r>
              <a:rPr lang="ru" sz="1200">
                <a:solidFill>
                  <a:srgbClr val="353740"/>
                </a:solidFill>
              </a:rPr>
              <a:t>One vehicle can generate multiple telemetry records during its operation.</a:t>
            </a:r>
            <a:endParaRPr sz="1200">
              <a:solidFill>
                <a:srgbClr val="353740"/>
              </a:solidFill>
            </a:endParaRPr>
          </a:p>
          <a:p>
            <a:pPr indent="0" lvl="0" marL="457200" rtl="0" algn="l">
              <a:lnSpc>
                <a:spcPct val="115000"/>
              </a:lnSpc>
              <a:spcBef>
                <a:spcPts val="1900"/>
              </a:spcBef>
              <a:spcAft>
                <a:spcPts val="0"/>
              </a:spcAft>
              <a:buNone/>
            </a:pPr>
            <a:r>
              <a:t/>
            </a:r>
            <a:endParaRPr sz="1500">
              <a:solidFill>
                <a:srgbClr val="374151"/>
              </a:solidFill>
            </a:endParaRPr>
          </a:p>
          <a:p>
            <a:pPr indent="0" lvl="0" marL="0" rtl="0" algn="l">
              <a:spcBef>
                <a:spcPts val="1900"/>
              </a:spcBef>
              <a:spcAft>
                <a:spcPts val="0"/>
              </a:spcAft>
              <a:buNone/>
            </a:pPr>
            <a:r>
              <a:t/>
            </a:r>
            <a:endParaRPr sz="2600"/>
          </a:p>
        </p:txBody>
      </p:sp>
      <p:sp>
        <p:nvSpPr>
          <p:cNvPr id="159" name="Google Shape;159;p22"/>
          <p:cNvSpPr txBox="1"/>
          <p:nvPr>
            <p:ph type="ctrTitle"/>
          </p:nvPr>
        </p:nvSpPr>
        <p:spPr>
          <a:xfrm>
            <a:off x="360000" y="420300"/>
            <a:ext cx="8315400" cy="646500"/>
          </a:xfrm>
          <a:prstGeom prst="rect">
            <a:avLst/>
          </a:prstGeom>
        </p:spPr>
        <p:txBody>
          <a:bodyPr anchorCtr="0" anchor="t" bIns="91425" lIns="0" spcFirstLastPara="1" rIns="0" wrap="square" tIns="91425">
            <a:spAutoFit/>
          </a:bodyPr>
          <a:lstStyle/>
          <a:p>
            <a:pPr indent="0" lvl="0" marL="0" rtl="0" algn="l">
              <a:spcBef>
                <a:spcPts val="0"/>
              </a:spcBef>
              <a:spcAft>
                <a:spcPts val="0"/>
              </a:spcAft>
              <a:buSzPts val="990"/>
              <a:buNone/>
            </a:pPr>
            <a:r>
              <a:rPr lang="ru" sz="1500">
                <a:solidFill>
                  <a:srgbClr val="000000"/>
                </a:solidFill>
                <a:latin typeface="Roboto"/>
                <a:ea typeface="Roboto"/>
                <a:cs typeface="Roboto"/>
                <a:sym typeface="Roboto"/>
              </a:rPr>
              <a:t>Specify primary and foreign keys, and specify cardinality </a:t>
            </a:r>
            <a:r>
              <a:rPr b="0" i="1" lang="ru" sz="1400">
                <a:solidFill>
                  <a:srgbClr val="000000"/>
                </a:solidFill>
                <a:latin typeface="Roboto Light"/>
                <a:ea typeface="Roboto Light"/>
                <a:cs typeface="Roboto Light"/>
                <a:sym typeface="Roboto Light"/>
              </a:rPr>
              <a:t>(one-to-one, one-to-many, many-to-many)</a:t>
            </a:r>
            <a:endParaRPr sz="1500">
              <a:solidFill>
                <a:srgbClr val="000000"/>
              </a:solidFill>
              <a:latin typeface="Roboto"/>
              <a:ea typeface="Roboto"/>
              <a:cs typeface="Roboto"/>
              <a:sym typeface="Roboto"/>
            </a:endParaRPr>
          </a:p>
          <a:p>
            <a:pPr indent="0" lvl="0" marL="457200" rtl="0" algn="l">
              <a:spcBef>
                <a:spcPts val="0"/>
              </a:spcBef>
              <a:spcAft>
                <a:spcPts val="0"/>
              </a:spcAft>
              <a:buSzPts val="990"/>
              <a:buNone/>
            </a:pPr>
            <a:r>
              <a:t/>
            </a:r>
            <a:endParaRPr b="0" sz="1500">
              <a:solidFill>
                <a:srgbClr val="000000"/>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1F1"/>
        </a:solidFill>
      </p:bgPr>
    </p:bg>
    <p:spTree>
      <p:nvGrpSpPr>
        <p:cNvPr id="163" name="Shape 163"/>
        <p:cNvGrpSpPr/>
        <p:nvPr/>
      </p:nvGrpSpPr>
      <p:grpSpPr>
        <a:xfrm>
          <a:off x="0" y="0"/>
          <a:ext cx="0" cy="0"/>
          <a:chOff x="0" y="0"/>
          <a:chExt cx="0" cy="0"/>
        </a:xfrm>
      </p:grpSpPr>
      <p:sp>
        <p:nvSpPr>
          <p:cNvPr id="164" name="Google Shape;164;p23"/>
          <p:cNvSpPr txBox="1"/>
          <p:nvPr>
            <p:ph idx="1" type="subTitle"/>
          </p:nvPr>
        </p:nvSpPr>
        <p:spPr>
          <a:xfrm>
            <a:off x="720000" y="1066800"/>
            <a:ext cx="7389600" cy="4038600"/>
          </a:xfrm>
          <a:prstGeom prst="rect">
            <a:avLst/>
          </a:prstGeom>
        </p:spPr>
        <p:txBody>
          <a:bodyPr anchorCtr="0" anchor="t" bIns="91425" lIns="18000" spcFirstLastPara="1" rIns="91425" wrap="square" tIns="0">
            <a:noAutofit/>
          </a:bodyPr>
          <a:lstStyle/>
          <a:p>
            <a:pPr indent="0" lvl="0" marL="0" rtl="0" algn="l">
              <a:lnSpc>
                <a:spcPct val="161538"/>
              </a:lnSpc>
              <a:spcBef>
                <a:spcPts val="1400"/>
              </a:spcBef>
              <a:spcAft>
                <a:spcPts val="0"/>
              </a:spcAft>
              <a:buNone/>
            </a:pPr>
            <a:r>
              <a:rPr b="1" lang="ru" sz="1500">
                <a:solidFill>
                  <a:srgbClr val="202123"/>
                </a:solidFill>
                <a:latin typeface="Roboto"/>
                <a:ea typeface="Roboto"/>
                <a:cs typeface="Roboto"/>
                <a:sym typeface="Roboto"/>
              </a:rPr>
              <a:t>Summary of Cardinalities:</a:t>
            </a:r>
            <a:endParaRPr b="1" sz="1500">
              <a:solidFill>
                <a:srgbClr val="202123"/>
              </a:solidFill>
              <a:latin typeface="Roboto"/>
              <a:ea typeface="Roboto"/>
              <a:cs typeface="Roboto"/>
              <a:sym typeface="Roboto"/>
            </a:endParaRPr>
          </a:p>
          <a:p>
            <a:pPr indent="-304800" lvl="0" marL="457200" rtl="0" algn="l">
              <a:lnSpc>
                <a:spcPct val="140000"/>
              </a:lnSpc>
              <a:spcBef>
                <a:spcPts val="1200"/>
              </a:spcBef>
              <a:spcAft>
                <a:spcPts val="0"/>
              </a:spcAft>
              <a:buClr>
                <a:srgbClr val="353740"/>
              </a:buClr>
              <a:buSzPts val="1200"/>
              <a:buFont typeface="Roboto"/>
              <a:buChar char="●"/>
            </a:pPr>
            <a:r>
              <a:rPr b="1" lang="ru" sz="1200">
                <a:solidFill>
                  <a:srgbClr val="353740"/>
                </a:solidFill>
                <a:latin typeface="Roboto"/>
                <a:ea typeface="Roboto"/>
                <a:cs typeface="Roboto"/>
                <a:sym typeface="Roboto"/>
              </a:rPr>
              <a:t>One-to-Many (1:N)</a:t>
            </a:r>
            <a:r>
              <a:rPr lang="ru" sz="1200">
                <a:solidFill>
                  <a:srgbClr val="353740"/>
                </a:solidFill>
                <a:latin typeface="Roboto"/>
                <a:ea typeface="Roboto"/>
                <a:cs typeface="Roboto"/>
                <a:sym typeface="Roboto"/>
              </a:rPr>
              <a:t>: This relationship exists when a single entity (on the "one" side) is linked to multiple records of another entity (on the "many" side). In this schema, a vehicle is associated with many assignments, claims, policy quotes, and telemetry records, signifying one-to-many relationships.</a:t>
            </a:r>
            <a:br>
              <a:rPr lang="ru" sz="1200">
                <a:solidFill>
                  <a:srgbClr val="353740"/>
                </a:solidFill>
                <a:latin typeface="Roboto"/>
                <a:ea typeface="Roboto"/>
                <a:cs typeface="Roboto"/>
                <a:sym typeface="Roboto"/>
              </a:rPr>
            </a:br>
            <a:endParaRPr sz="1200">
              <a:solidFill>
                <a:srgbClr val="353740"/>
              </a:solidFill>
              <a:latin typeface="Roboto"/>
              <a:ea typeface="Roboto"/>
              <a:cs typeface="Roboto"/>
              <a:sym typeface="Roboto"/>
            </a:endParaRPr>
          </a:p>
          <a:p>
            <a:pPr indent="-304800" lvl="0" marL="457200" rtl="0" algn="l">
              <a:lnSpc>
                <a:spcPct val="140000"/>
              </a:lnSpc>
              <a:spcBef>
                <a:spcPts val="0"/>
              </a:spcBef>
              <a:spcAft>
                <a:spcPts val="0"/>
              </a:spcAft>
              <a:buClr>
                <a:srgbClr val="353740"/>
              </a:buClr>
              <a:buSzPts val="1200"/>
              <a:buFont typeface="Arial"/>
              <a:buChar char="●"/>
            </a:pPr>
            <a:r>
              <a:rPr b="1" lang="ru" sz="1200">
                <a:solidFill>
                  <a:srgbClr val="353740"/>
                </a:solidFill>
                <a:latin typeface="Roboto"/>
                <a:ea typeface="Roboto"/>
                <a:cs typeface="Roboto"/>
                <a:sym typeface="Roboto"/>
              </a:rPr>
              <a:t>Many-to-One (N:1)</a:t>
            </a:r>
            <a:r>
              <a:rPr lang="ru" sz="1200">
                <a:solidFill>
                  <a:srgbClr val="353740"/>
                </a:solidFill>
                <a:latin typeface="Roboto"/>
                <a:ea typeface="Roboto"/>
                <a:cs typeface="Roboto"/>
                <a:sym typeface="Roboto"/>
              </a:rPr>
              <a:t>: The inverse of the one-to-many relationship. Many assignments, claims, telemetry records, or policy quotes can be related to one vehicle. Similarly, many assignments are related to one driver.</a:t>
            </a:r>
            <a:endParaRPr sz="1200">
              <a:solidFill>
                <a:srgbClr val="353740"/>
              </a:solidFill>
              <a:latin typeface="Roboto"/>
              <a:ea typeface="Roboto"/>
              <a:cs typeface="Roboto"/>
              <a:sym typeface="Roboto"/>
            </a:endParaRPr>
          </a:p>
          <a:p>
            <a:pPr indent="0" lvl="0" marL="457200" rtl="0" algn="l">
              <a:lnSpc>
                <a:spcPct val="115000"/>
              </a:lnSpc>
              <a:spcBef>
                <a:spcPts val="1900"/>
              </a:spcBef>
              <a:spcAft>
                <a:spcPts val="0"/>
              </a:spcAft>
              <a:buNone/>
            </a:pPr>
            <a:r>
              <a:t/>
            </a:r>
            <a:endParaRPr sz="1500">
              <a:solidFill>
                <a:srgbClr val="1F1F1F"/>
              </a:solidFill>
              <a:latin typeface="Roboto Medium"/>
              <a:ea typeface="Roboto Medium"/>
              <a:cs typeface="Roboto Medium"/>
              <a:sym typeface="Roboto Medium"/>
            </a:endParaRPr>
          </a:p>
          <a:p>
            <a:pPr indent="0" lvl="0" marL="0" rtl="0" algn="l">
              <a:spcBef>
                <a:spcPts val="1900"/>
              </a:spcBef>
              <a:spcAft>
                <a:spcPts val="0"/>
              </a:spcAft>
              <a:buNone/>
            </a:pPr>
            <a:r>
              <a:t/>
            </a:r>
            <a:endParaRPr sz="2600"/>
          </a:p>
        </p:txBody>
      </p:sp>
      <p:sp>
        <p:nvSpPr>
          <p:cNvPr id="165" name="Google Shape;165;p23"/>
          <p:cNvSpPr txBox="1"/>
          <p:nvPr>
            <p:ph type="ctrTitle"/>
          </p:nvPr>
        </p:nvSpPr>
        <p:spPr>
          <a:xfrm>
            <a:off x="360000" y="420300"/>
            <a:ext cx="8315400" cy="646500"/>
          </a:xfrm>
          <a:prstGeom prst="rect">
            <a:avLst/>
          </a:prstGeom>
        </p:spPr>
        <p:txBody>
          <a:bodyPr anchorCtr="0" anchor="t" bIns="91425" lIns="0" spcFirstLastPara="1" rIns="0" wrap="square" tIns="91425">
            <a:spAutoFit/>
          </a:bodyPr>
          <a:lstStyle/>
          <a:p>
            <a:pPr indent="0" lvl="0" marL="0" rtl="0" algn="l">
              <a:spcBef>
                <a:spcPts val="0"/>
              </a:spcBef>
              <a:spcAft>
                <a:spcPts val="0"/>
              </a:spcAft>
              <a:buSzPts val="990"/>
              <a:buNone/>
            </a:pPr>
            <a:r>
              <a:rPr lang="ru" sz="1500">
                <a:solidFill>
                  <a:srgbClr val="000000"/>
                </a:solidFill>
                <a:latin typeface="Roboto"/>
                <a:ea typeface="Roboto"/>
                <a:cs typeface="Roboto"/>
                <a:sym typeface="Roboto"/>
              </a:rPr>
              <a:t>Specify primary and foreign keys, and specify cardinality </a:t>
            </a:r>
            <a:r>
              <a:rPr b="0" i="1" lang="ru" sz="1400">
                <a:solidFill>
                  <a:srgbClr val="000000"/>
                </a:solidFill>
                <a:latin typeface="Roboto Light"/>
                <a:ea typeface="Roboto Light"/>
                <a:cs typeface="Roboto Light"/>
                <a:sym typeface="Roboto Light"/>
              </a:rPr>
              <a:t>(one-to-one, one-to-many, many-to-many)</a:t>
            </a:r>
            <a:endParaRPr sz="1500">
              <a:solidFill>
                <a:srgbClr val="000000"/>
              </a:solidFill>
              <a:latin typeface="Roboto"/>
              <a:ea typeface="Roboto"/>
              <a:cs typeface="Roboto"/>
              <a:sym typeface="Roboto"/>
            </a:endParaRPr>
          </a:p>
          <a:p>
            <a:pPr indent="0" lvl="0" marL="457200" rtl="0" algn="l">
              <a:spcBef>
                <a:spcPts val="0"/>
              </a:spcBef>
              <a:spcAft>
                <a:spcPts val="0"/>
              </a:spcAft>
              <a:buSzPts val="990"/>
              <a:buNone/>
            </a:pPr>
            <a:r>
              <a:t/>
            </a:r>
            <a:endParaRPr b="0" sz="150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69" name="Shape 169"/>
        <p:cNvGrpSpPr/>
        <p:nvPr/>
      </p:nvGrpSpPr>
      <p:grpSpPr>
        <a:xfrm>
          <a:off x="0" y="0"/>
          <a:ext cx="0" cy="0"/>
          <a:chOff x="0" y="0"/>
          <a:chExt cx="0" cy="0"/>
        </a:xfrm>
      </p:grpSpPr>
      <p:sp>
        <p:nvSpPr>
          <p:cNvPr id="170" name="Google Shape;170;p24"/>
          <p:cNvSpPr txBox="1"/>
          <p:nvPr>
            <p:ph type="ctrTitle"/>
          </p:nvPr>
        </p:nvSpPr>
        <p:spPr>
          <a:xfrm>
            <a:off x="381000" y="457200"/>
            <a:ext cx="8305800" cy="1011900"/>
          </a:xfrm>
          <a:prstGeom prst="rect">
            <a:avLst/>
          </a:prstGeom>
        </p:spPr>
        <p:txBody>
          <a:bodyPr anchorCtr="0" anchor="t" bIns="91425" lIns="0" spcFirstLastPara="1" rIns="0" wrap="square" tIns="91425">
            <a:spAutoFit/>
          </a:bodyPr>
          <a:lstStyle/>
          <a:p>
            <a:pPr indent="0" lvl="0" marL="0" rtl="0" algn="l">
              <a:lnSpc>
                <a:spcPct val="115000"/>
              </a:lnSpc>
              <a:spcBef>
                <a:spcPts val="0"/>
              </a:spcBef>
              <a:spcAft>
                <a:spcPts val="0"/>
              </a:spcAft>
              <a:buNone/>
            </a:pPr>
            <a:r>
              <a:rPr lang="ru" sz="1500">
                <a:solidFill>
                  <a:srgbClr val="000000"/>
                </a:solidFill>
                <a:latin typeface="Roboto"/>
                <a:ea typeface="Roboto"/>
                <a:cs typeface="Roboto"/>
                <a:sym typeface="Roboto"/>
              </a:rPr>
              <a:t>Suggest a pipeline architecture for bringing the data from its source to our internal consumers</a:t>
            </a:r>
            <a:endParaRPr sz="1500">
              <a:solidFill>
                <a:srgbClr val="000000"/>
              </a:solidFill>
              <a:latin typeface="Roboto"/>
              <a:ea typeface="Roboto"/>
              <a:cs typeface="Roboto"/>
              <a:sym typeface="Roboto"/>
            </a:endParaRPr>
          </a:p>
          <a:p>
            <a:pPr indent="0" lvl="0" marL="0" rtl="0" algn="l">
              <a:spcBef>
                <a:spcPts val="1500"/>
              </a:spcBef>
              <a:spcAft>
                <a:spcPts val="0"/>
              </a:spcAft>
              <a:buNone/>
            </a:pPr>
            <a:r>
              <a:t/>
            </a:r>
            <a:endParaRPr sz="2400">
              <a:solidFill>
                <a:srgbClr val="000000"/>
              </a:solidFill>
              <a:latin typeface="Roboto"/>
              <a:ea typeface="Roboto"/>
              <a:cs typeface="Roboto"/>
              <a:sym typeface="Roboto"/>
            </a:endParaRPr>
          </a:p>
        </p:txBody>
      </p:sp>
      <p:sp>
        <p:nvSpPr>
          <p:cNvPr id="171" name="Google Shape;171;p24"/>
          <p:cNvSpPr txBox="1"/>
          <p:nvPr>
            <p:ph idx="1" type="subTitle"/>
          </p:nvPr>
        </p:nvSpPr>
        <p:spPr>
          <a:xfrm>
            <a:off x="381000" y="1066800"/>
            <a:ext cx="8229600" cy="4038600"/>
          </a:xfrm>
          <a:prstGeom prst="rect">
            <a:avLst/>
          </a:prstGeom>
          <a:effectLst>
            <a:outerShdw blurRad="142875" rotWithShape="0" algn="bl" dir="5220000" dist="19050">
              <a:srgbClr val="351C75">
                <a:alpha val="48000"/>
              </a:srgbClr>
            </a:outerShdw>
          </a:effectLst>
        </p:spPr>
        <p:txBody>
          <a:bodyPr anchorCtr="0" anchor="t" bIns="91425" lIns="18000" spcFirstLastPara="1" rIns="91425" wrap="square" tIns="0">
            <a:noAutofit/>
          </a:bodyPr>
          <a:lstStyle/>
          <a:p>
            <a:pPr indent="0" lvl="0" marL="0" rtl="0" algn="l">
              <a:lnSpc>
                <a:spcPct val="161538"/>
              </a:lnSpc>
              <a:spcBef>
                <a:spcPts val="1400"/>
              </a:spcBef>
              <a:spcAft>
                <a:spcPts val="0"/>
              </a:spcAft>
              <a:buNone/>
            </a:pPr>
            <a:r>
              <a:rPr b="1" lang="ru" sz="1500">
                <a:solidFill>
                  <a:srgbClr val="202123"/>
                </a:solidFill>
                <a:latin typeface="Arial"/>
                <a:ea typeface="Arial"/>
                <a:cs typeface="Arial"/>
                <a:sym typeface="Arial"/>
              </a:rPr>
              <a:t>1. Data Ingestion Layer</a:t>
            </a:r>
            <a:endParaRPr b="1" sz="1500">
              <a:solidFill>
                <a:srgbClr val="202123"/>
              </a:solidFill>
              <a:latin typeface="Arial"/>
              <a:ea typeface="Arial"/>
              <a:cs typeface="Arial"/>
              <a:sym typeface="Arial"/>
            </a:endParaRPr>
          </a:p>
          <a:p>
            <a:pPr indent="-228600" lvl="0" marL="457200" rtl="0" algn="l">
              <a:lnSpc>
                <a:spcPct val="140000"/>
              </a:lnSpc>
              <a:spcBef>
                <a:spcPts val="1200"/>
              </a:spcBef>
              <a:spcAft>
                <a:spcPts val="0"/>
              </a:spcAft>
              <a:buClr>
                <a:srgbClr val="353740"/>
              </a:buClr>
              <a:buSzPts val="1200"/>
              <a:buFont typeface="Arial"/>
              <a:buNone/>
            </a:pPr>
            <a:r>
              <a:rPr b="1" lang="ru" sz="1200">
                <a:solidFill>
                  <a:srgbClr val="353740"/>
                </a:solidFill>
                <a:latin typeface="Arial"/>
                <a:ea typeface="Arial"/>
                <a:cs typeface="Arial"/>
                <a:sym typeface="Arial"/>
              </a:rPr>
              <a:t>Source</a:t>
            </a:r>
            <a:r>
              <a:rPr lang="ru" sz="1200">
                <a:solidFill>
                  <a:srgbClr val="353740"/>
                </a:solidFill>
                <a:latin typeface="Arial"/>
                <a:ea typeface="Arial"/>
                <a:cs typeface="Arial"/>
                <a:sym typeface="Arial"/>
              </a:rPr>
              <a:t>: CSV files hosted on an SFTP server.</a:t>
            </a:r>
            <a:endParaRPr sz="1200">
              <a:solidFill>
                <a:srgbClr val="353740"/>
              </a:solidFill>
              <a:latin typeface="Arial"/>
              <a:ea typeface="Arial"/>
              <a:cs typeface="Arial"/>
              <a:sym typeface="Arial"/>
            </a:endParaRPr>
          </a:p>
          <a:p>
            <a:pPr indent="-228600" lvl="0" marL="457200" rtl="0" algn="l">
              <a:lnSpc>
                <a:spcPct val="140000"/>
              </a:lnSpc>
              <a:spcBef>
                <a:spcPts val="0"/>
              </a:spcBef>
              <a:spcAft>
                <a:spcPts val="0"/>
              </a:spcAft>
              <a:buClr>
                <a:srgbClr val="353740"/>
              </a:buClr>
              <a:buSzPts val="1200"/>
              <a:buFont typeface="Arial"/>
              <a:buNone/>
            </a:pPr>
            <a:r>
              <a:rPr b="1" lang="ru" sz="1200">
                <a:solidFill>
                  <a:srgbClr val="353740"/>
                </a:solidFill>
                <a:latin typeface="Arial"/>
                <a:ea typeface="Arial"/>
                <a:cs typeface="Arial"/>
                <a:sym typeface="Arial"/>
              </a:rPr>
              <a:t>Tool</a:t>
            </a:r>
            <a:r>
              <a:rPr lang="ru" sz="1200">
                <a:solidFill>
                  <a:srgbClr val="353740"/>
                </a:solidFill>
                <a:latin typeface="Arial"/>
                <a:ea typeface="Arial"/>
                <a:cs typeface="Arial"/>
                <a:sym typeface="Arial"/>
              </a:rPr>
              <a:t>: A scheduler (e.g., Apache Airflow) triggers Python scripts to connect to the SFTP server, download the CSV files, and perform initial data validation.</a:t>
            </a:r>
            <a:endParaRPr sz="1200">
              <a:solidFill>
                <a:srgbClr val="353740"/>
              </a:solidFill>
              <a:latin typeface="Arial"/>
              <a:ea typeface="Arial"/>
              <a:cs typeface="Arial"/>
              <a:sym typeface="Arial"/>
            </a:endParaRPr>
          </a:p>
          <a:p>
            <a:pPr indent="-228600" lvl="0" marL="457200" rtl="0" algn="l">
              <a:lnSpc>
                <a:spcPct val="140000"/>
              </a:lnSpc>
              <a:spcBef>
                <a:spcPts val="0"/>
              </a:spcBef>
              <a:spcAft>
                <a:spcPts val="0"/>
              </a:spcAft>
              <a:buClr>
                <a:srgbClr val="353740"/>
              </a:buClr>
              <a:buSzPts val="1200"/>
              <a:buFont typeface="Arial"/>
              <a:buNone/>
            </a:pPr>
            <a:r>
              <a:rPr b="1" lang="ru" sz="1200">
                <a:solidFill>
                  <a:srgbClr val="353740"/>
                </a:solidFill>
                <a:latin typeface="Arial"/>
                <a:ea typeface="Arial"/>
                <a:cs typeface="Arial"/>
                <a:sym typeface="Arial"/>
              </a:rPr>
              <a:t>Process</a:t>
            </a:r>
            <a:r>
              <a:rPr lang="ru" sz="1200">
                <a:solidFill>
                  <a:srgbClr val="353740"/>
                </a:solidFill>
                <a:latin typeface="Arial"/>
                <a:ea typeface="Arial"/>
                <a:cs typeface="Arial"/>
                <a:sym typeface="Arial"/>
              </a:rPr>
              <a:t>: The Python scripts use libraries like </a:t>
            </a:r>
            <a:r>
              <a:rPr lang="ru" sz="1050">
                <a:solidFill>
                  <a:srgbClr val="353740"/>
                </a:solidFill>
                <a:latin typeface="Roboto Mono"/>
                <a:ea typeface="Roboto Mono"/>
                <a:cs typeface="Roboto Mono"/>
                <a:sym typeface="Roboto Mono"/>
              </a:rPr>
              <a:t>paramiko</a:t>
            </a:r>
            <a:r>
              <a:rPr lang="ru" sz="1200">
                <a:solidFill>
                  <a:srgbClr val="353740"/>
                </a:solidFill>
                <a:latin typeface="Arial"/>
                <a:ea typeface="Arial"/>
                <a:cs typeface="Arial"/>
                <a:sym typeface="Arial"/>
              </a:rPr>
              <a:t> for SFTP connection and </a:t>
            </a:r>
            <a:r>
              <a:rPr lang="ru" sz="1050">
                <a:solidFill>
                  <a:srgbClr val="353740"/>
                </a:solidFill>
                <a:latin typeface="Roboto Mono"/>
                <a:ea typeface="Roboto Mono"/>
                <a:cs typeface="Roboto Mono"/>
                <a:sym typeface="Roboto Mono"/>
              </a:rPr>
              <a:t>pandas</a:t>
            </a:r>
            <a:r>
              <a:rPr lang="ru" sz="1200">
                <a:solidFill>
                  <a:srgbClr val="353740"/>
                </a:solidFill>
                <a:latin typeface="Arial"/>
                <a:ea typeface="Arial"/>
                <a:cs typeface="Arial"/>
                <a:sym typeface="Arial"/>
              </a:rPr>
              <a:t> for initial data manipulation.</a:t>
            </a:r>
            <a:endParaRPr sz="1200">
              <a:solidFill>
                <a:srgbClr val="353740"/>
              </a:solidFill>
              <a:latin typeface="Arial"/>
              <a:ea typeface="Arial"/>
              <a:cs typeface="Arial"/>
              <a:sym typeface="Arial"/>
            </a:endParaRPr>
          </a:p>
          <a:p>
            <a:pPr indent="0" lvl="0" marL="0" rtl="0" algn="l">
              <a:lnSpc>
                <a:spcPct val="161538"/>
              </a:lnSpc>
              <a:spcBef>
                <a:spcPts val="1400"/>
              </a:spcBef>
              <a:spcAft>
                <a:spcPts val="0"/>
              </a:spcAft>
              <a:buNone/>
            </a:pPr>
            <a:r>
              <a:rPr b="1" lang="ru" sz="1500">
                <a:solidFill>
                  <a:srgbClr val="202123"/>
                </a:solidFill>
                <a:latin typeface="Arial"/>
                <a:ea typeface="Arial"/>
                <a:cs typeface="Arial"/>
                <a:sym typeface="Arial"/>
              </a:rPr>
              <a:t>2. Data Storage Layer</a:t>
            </a:r>
            <a:endParaRPr b="1" sz="1500">
              <a:solidFill>
                <a:srgbClr val="202123"/>
              </a:solidFill>
              <a:latin typeface="Arial"/>
              <a:ea typeface="Arial"/>
              <a:cs typeface="Arial"/>
              <a:sym typeface="Arial"/>
            </a:endParaRPr>
          </a:p>
          <a:p>
            <a:pPr indent="-228600" lvl="0" marL="457200" rtl="0" algn="l">
              <a:lnSpc>
                <a:spcPct val="140000"/>
              </a:lnSpc>
              <a:spcBef>
                <a:spcPts val="1200"/>
              </a:spcBef>
              <a:spcAft>
                <a:spcPts val="0"/>
              </a:spcAft>
              <a:buClr>
                <a:srgbClr val="353740"/>
              </a:buClr>
              <a:buSzPts val="1200"/>
              <a:buFont typeface="Arial"/>
              <a:buNone/>
            </a:pPr>
            <a:r>
              <a:rPr b="1" lang="ru" sz="1200">
                <a:solidFill>
                  <a:srgbClr val="353740"/>
                </a:solidFill>
                <a:latin typeface="Arial"/>
                <a:ea typeface="Arial"/>
                <a:cs typeface="Arial"/>
                <a:sym typeface="Arial"/>
              </a:rPr>
              <a:t>Storage</a:t>
            </a:r>
            <a:r>
              <a:rPr lang="ru" sz="1200">
                <a:solidFill>
                  <a:srgbClr val="353740"/>
                </a:solidFill>
                <a:latin typeface="Arial"/>
                <a:ea typeface="Arial"/>
                <a:cs typeface="Arial"/>
                <a:sym typeface="Arial"/>
              </a:rPr>
              <a:t>: PostgreSQL Database.</a:t>
            </a:r>
            <a:endParaRPr sz="1200">
              <a:solidFill>
                <a:srgbClr val="353740"/>
              </a:solidFill>
              <a:latin typeface="Arial"/>
              <a:ea typeface="Arial"/>
              <a:cs typeface="Arial"/>
              <a:sym typeface="Arial"/>
            </a:endParaRPr>
          </a:p>
          <a:p>
            <a:pPr indent="-228600" lvl="0" marL="457200" rtl="0" algn="l">
              <a:lnSpc>
                <a:spcPct val="140000"/>
              </a:lnSpc>
              <a:spcBef>
                <a:spcPts val="0"/>
              </a:spcBef>
              <a:spcAft>
                <a:spcPts val="0"/>
              </a:spcAft>
              <a:buClr>
                <a:srgbClr val="353740"/>
              </a:buClr>
              <a:buSzPts val="1200"/>
              <a:buFont typeface="Arial"/>
              <a:buNone/>
            </a:pPr>
            <a:r>
              <a:rPr b="1" lang="ru" sz="1200">
                <a:solidFill>
                  <a:srgbClr val="353740"/>
                </a:solidFill>
                <a:latin typeface="Arial"/>
                <a:ea typeface="Arial"/>
                <a:cs typeface="Arial"/>
                <a:sym typeface="Arial"/>
              </a:rPr>
              <a:t>Process</a:t>
            </a:r>
            <a:r>
              <a:rPr lang="ru" sz="1200">
                <a:solidFill>
                  <a:srgbClr val="353740"/>
                </a:solidFill>
                <a:latin typeface="Arial"/>
                <a:ea typeface="Arial"/>
                <a:cs typeface="Arial"/>
                <a:sym typeface="Arial"/>
              </a:rPr>
              <a:t>:</a:t>
            </a:r>
            <a:endParaRPr sz="1200">
              <a:solidFill>
                <a:srgbClr val="353740"/>
              </a:solidFill>
              <a:latin typeface="Arial"/>
              <a:ea typeface="Arial"/>
              <a:cs typeface="Arial"/>
              <a:sym typeface="Arial"/>
            </a:endParaRPr>
          </a:p>
          <a:p>
            <a:pPr indent="-228600" lvl="1" marL="914400" rtl="0" algn="l">
              <a:spcBef>
                <a:spcPts val="0"/>
              </a:spcBef>
              <a:spcAft>
                <a:spcPts val="0"/>
              </a:spcAft>
              <a:buClr>
                <a:srgbClr val="353740"/>
              </a:buClr>
              <a:buSzPts val="1200"/>
              <a:buFont typeface="Arial"/>
              <a:buNone/>
            </a:pPr>
            <a:r>
              <a:rPr lang="ru">
                <a:solidFill>
                  <a:srgbClr val="353740"/>
                </a:solidFill>
                <a:latin typeface="Arial"/>
                <a:ea typeface="Arial"/>
                <a:cs typeface="Arial"/>
                <a:sym typeface="Arial"/>
              </a:rPr>
              <a:t>Upon successful data retrieval and initial processing, data is staged into a landing zone in PostgreSQL using INSERT commands.</a:t>
            </a:r>
            <a:endParaRPr>
              <a:solidFill>
                <a:srgbClr val="353740"/>
              </a:solidFill>
              <a:latin typeface="Arial"/>
              <a:ea typeface="Arial"/>
              <a:cs typeface="Arial"/>
              <a:sym typeface="Arial"/>
            </a:endParaRPr>
          </a:p>
          <a:p>
            <a:pPr indent="-228600" lvl="1" marL="914400" rtl="0" algn="l">
              <a:spcBef>
                <a:spcPts val="0"/>
              </a:spcBef>
              <a:spcAft>
                <a:spcPts val="0"/>
              </a:spcAft>
              <a:buClr>
                <a:srgbClr val="353740"/>
              </a:buClr>
              <a:buSzPts val="1200"/>
              <a:buFont typeface="Arial"/>
              <a:buNone/>
            </a:pPr>
            <a:r>
              <a:rPr lang="ru">
                <a:solidFill>
                  <a:srgbClr val="353740"/>
                </a:solidFill>
                <a:latin typeface="Arial"/>
                <a:ea typeface="Arial"/>
                <a:cs typeface="Arial"/>
                <a:sym typeface="Arial"/>
              </a:rPr>
              <a:t>Use a schema that supports the datasets: Drivers, Assignments, Telemetry, and Claims, ensuring proper relational integrity and indexes for performance.</a:t>
            </a:r>
            <a:endParaRPr b="1" sz="1500">
              <a:solidFill>
                <a:srgbClr val="37415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5" name="Shape 175"/>
        <p:cNvGrpSpPr/>
        <p:nvPr/>
      </p:nvGrpSpPr>
      <p:grpSpPr>
        <a:xfrm>
          <a:off x="0" y="0"/>
          <a:ext cx="0" cy="0"/>
          <a:chOff x="0" y="0"/>
          <a:chExt cx="0" cy="0"/>
        </a:xfrm>
      </p:grpSpPr>
      <p:sp>
        <p:nvSpPr>
          <p:cNvPr id="176" name="Google Shape;176;p25"/>
          <p:cNvSpPr txBox="1"/>
          <p:nvPr>
            <p:ph type="ctrTitle"/>
          </p:nvPr>
        </p:nvSpPr>
        <p:spPr>
          <a:xfrm>
            <a:off x="381000" y="457200"/>
            <a:ext cx="8305800" cy="1011900"/>
          </a:xfrm>
          <a:prstGeom prst="rect">
            <a:avLst/>
          </a:prstGeom>
        </p:spPr>
        <p:txBody>
          <a:bodyPr anchorCtr="0" anchor="t" bIns="91425" lIns="0" spcFirstLastPara="1" rIns="0" wrap="square" tIns="91425">
            <a:spAutoFit/>
          </a:bodyPr>
          <a:lstStyle/>
          <a:p>
            <a:pPr indent="0" lvl="0" marL="0" rtl="0" algn="l">
              <a:lnSpc>
                <a:spcPct val="115000"/>
              </a:lnSpc>
              <a:spcBef>
                <a:spcPts val="0"/>
              </a:spcBef>
              <a:spcAft>
                <a:spcPts val="0"/>
              </a:spcAft>
              <a:buNone/>
            </a:pPr>
            <a:r>
              <a:rPr lang="ru" sz="1500">
                <a:solidFill>
                  <a:srgbClr val="000000"/>
                </a:solidFill>
                <a:latin typeface="Roboto"/>
                <a:ea typeface="Roboto"/>
                <a:cs typeface="Roboto"/>
                <a:sym typeface="Roboto"/>
              </a:rPr>
              <a:t>Suggest a pipeline architecture for bringing the data from its source to our internal consumers</a:t>
            </a:r>
            <a:endParaRPr sz="1500">
              <a:solidFill>
                <a:srgbClr val="000000"/>
              </a:solidFill>
              <a:latin typeface="Roboto"/>
              <a:ea typeface="Roboto"/>
              <a:cs typeface="Roboto"/>
              <a:sym typeface="Roboto"/>
            </a:endParaRPr>
          </a:p>
          <a:p>
            <a:pPr indent="0" lvl="0" marL="0" rtl="0" algn="l">
              <a:spcBef>
                <a:spcPts val="1500"/>
              </a:spcBef>
              <a:spcAft>
                <a:spcPts val="0"/>
              </a:spcAft>
              <a:buNone/>
            </a:pPr>
            <a:r>
              <a:t/>
            </a:r>
            <a:endParaRPr sz="2400">
              <a:solidFill>
                <a:srgbClr val="000000"/>
              </a:solidFill>
              <a:latin typeface="Roboto"/>
              <a:ea typeface="Roboto"/>
              <a:cs typeface="Roboto"/>
              <a:sym typeface="Roboto"/>
            </a:endParaRPr>
          </a:p>
        </p:txBody>
      </p:sp>
      <p:sp>
        <p:nvSpPr>
          <p:cNvPr id="177" name="Google Shape;177;p25"/>
          <p:cNvSpPr txBox="1"/>
          <p:nvPr>
            <p:ph idx="1" type="subTitle"/>
          </p:nvPr>
        </p:nvSpPr>
        <p:spPr>
          <a:xfrm>
            <a:off x="381000" y="1066800"/>
            <a:ext cx="8229600" cy="4038600"/>
          </a:xfrm>
          <a:prstGeom prst="rect">
            <a:avLst/>
          </a:prstGeom>
          <a:effectLst>
            <a:outerShdw blurRad="142875" rotWithShape="0" algn="bl" dir="5220000" dist="19050">
              <a:srgbClr val="351C75">
                <a:alpha val="48000"/>
              </a:srgbClr>
            </a:outerShdw>
          </a:effectLst>
        </p:spPr>
        <p:txBody>
          <a:bodyPr anchorCtr="0" anchor="t" bIns="91425" lIns="18000" spcFirstLastPara="1" rIns="91425" wrap="square" tIns="0">
            <a:noAutofit/>
          </a:bodyPr>
          <a:lstStyle/>
          <a:p>
            <a:pPr indent="0" lvl="0" marL="0" rtl="0" algn="l">
              <a:spcBef>
                <a:spcPts val="0"/>
              </a:spcBef>
              <a:spcAft>
                <a:spcPts val="0"/>
              </a:spcAft>
              <a:buNone/>
            </a:pPr>
            <a:r>
              <a:rPr b="1" lang="ru" sz="1500">
                <a:solidFill>
                  <a:srgbClr val="202123"/>
                </a:solidFill>
                <a:latin typeface="Arial"/>
                <a:ea typeface="Arial"/>
                <a:cs typeface="Arial"/>
                <a:sym typeface="Arial"/>
              </a:rPr>
              <a:t>3. Data Transformation and Processing Layer</a:t>
            </a:r>
            <a:endParaRPr b="1" sz="1500">
              <a:solidFill>
                <a:srgbClr val="202123"/>
              </a:solidFill>
              <a:latin typeface="Arial"/>
              <a:ea typeface="Arial"/>
              <a:cs typeface="Arial"/>
              <a:sym typeface="Arial"/>
            </a:endParaRPr>
          </a:p>
          <a:p>
            <a:pPr indent="-228600" lvl="0" marL="457200" rtl="0" algn="l">
              <a:lnSpc>
                <a:spcPct val="140000"/>
              </a:lnSpc>
              <a:spcBef>
                <a:spcPts val="1200"/>
              </a:spcBef>
              <a:spcAft>
                <a:spcPts val="0"/>
              </a:spcAft>
              <a:buClr>
                <a:srgbClr val="353740"/>
              </a:buClr>
              <a:buSzPts val="1200"/>
              <a:buFont typeface="Arial"/>
              <a:buNone/>
            </a:pPr>
            <a:r>
              <a:rPr b="1" lang="ru" sz="1200">
                <a:solidFill>
                  <a:srgbClr val="353740"/>
                </a:solidFill>
                <a:latin typeface="Arial"/>
                <a:ea typeface="Arial"/>
                <a:cs typeface="Arial"/>
                <a:sym typeface="Arial"/>
              </a:rPr>
              <a:t>Tools</a:t>
            </a:r>
            <a:r>
              <a:rPr lang="ru" sz="1200">
                <a:solidFill>
                  <a:srgbClr val="353740"/>
                </a:solidFill>
                <a:latin typeface="Arial"/>
                <a:ea typeface="Arial"/>
                <a:cs typeface="Arial"/>
                <a:sym typeface="Arial"/>
              </a:rPr>
              <a:t>: Apache Airflow for orchestrating ETL (Extract, Transform, Load) jobs.</a:t>
            </a:r>
            <a:endParaRPr sz="1200">
              <a:solidFill>
                <a:srgbClr val="353740"/>
              </a:solidFill>
              <a:latin typeface="Arial"/>
              <a:ea typeface="Arial"/>
              <a:cs typeface="Arial"/>
              <a:sym typeface="Arial"/>
            </a:endParaRPr>
          </a:p>
          <a:p>
            <a:pPr indent="-228600" lvl="0" marL="457200" rtl="0" algn="l">
              <a:lnSpc>
                <a:spcPct val="140000"/>
              </a:lnSpc>
              <a:spcBef>
                <a:spcPts val="0"/>
              </a:spcBef>
              <a:spcAft>
                <a:spcPts val="0"/>
              </a:spcAft>
              <a:buClr>
                <a:srgbClr val="353740"/>
              </a:buClr>
              <a:buSzPts val="1200"/>
              <a:buFont typeface="Arial"/>
              <a:buNone/>
            </a:pPr>
            <a:r>
              <a:rPr b="1" lang="ru" sz="1200">
                <a:solidFill>
                  <a:srgbClr val="353740"/>
                </a:solidFill>
                <a:latin typeface="Arial"/>
                <a:ea typeface="Arial"/>
                <a:cs typeface="Arial"/>
                <a:sym typeface="Arial"/>
              </a:rPr>
              <a:t>Process</a:t>
            </a:r>
            <a:r>
              <a:rPr lang="ru" sz="1200">
                <a:solidFill>
                  <a:srgbClr val="353740"/>
                </a:solidFill>
                <a:latin typeface="Arial"/>
                <a:ea typeface="Arial"/>
                <a:cs typeface="Arial"/>
                <a:sym typeface="Arial"/>
              </a:rPr>
              <a:t>:</a:t>
            </a:r>
            <a:endParaRPr sz="1200">
              <a:solidFill>
                <a:srgbClr val="353740"/>
              </a:solidFill>
              <a:latin typeface="Arial"/>
              <a:ea typeface="Arial"/>
              <a:cs typeface="Arial"/>
              <a:sym typeface="Arial"/>
            </a:endParaRPr>
          </a:p>
          <a:p>
            <a:pPr indent="-228600" lvl="1" marL="914400" rtl="0" algn="l">
              <a:spcBef>
                <a:spcPts val="0"/>
              </a:spcBef>
              <a:spcAft>
                <a:spcPts val="0"/>
              </a:spcAft>
              <a:buClr>
                <a:srgbClr val="353740"/>
              </a:buClr>
              <a:buSzPts val="1200"/>
              <a:buFont typeface="Arial"/>
              <a:buNone/>
            </a:pPr>
            <a:r>
              <a:rPr b="1" lang="ru">
                <a:solidFill>
                  <a:srgbClr val="353740"/>
                </a:solidFill>
                <a:latin typeface="Arial"/>
                <a:ea typeface="Arial"/>
                <a:cs typeface="Arial"/>
                <a:sym typeface="Arial"/>
              </a:rPr>
              <a:t>Transform</a:t>
            </a:r>
            <a:r>
              <a:rPr lang="ru">
                <a:solidFill>
                  <a:srgbClr val="353740"/>
                </a:solidFill>
                <a:latin typeface="Arial"/>
                <a:ea typeface="Arial"/>
                <a:cs typeface="Arial"/>
                <a:sym typeface="Arial"/>
              </a:rPr>
              <a:t>: Within the PostgreSQL environment or using external tools like dbt (Data Build Tool), transform the data to match business requirements (convert coordinates, aggregate data, calculate metrics like miles/duration driven).</a:t>
            </a:r>
            <a:endParaRPr>
              <a:solidFill>
                <a:srgbClr val="353740"/>
              </a:solidFill>
              <a:latin typeface="Arial"/>
              <a:ea typeface="Arial"/>
              <a:cs typeface="Arial"/>
              <a:sym typeface="Arial"/>
            </a:endParaRPr>
          </a:p>
          <a:p>
            <a:pPr indent="-228600" lvl="1" marL="914400" rtl="0" algn="l">
              <a:spcBef>
                <a:spcPts val="0"/>
              </a:spcBef>
              <a:spcAft>
                <a:spcPts val="0"/>
              </a:spcAft>
              <a:buClr>
                <a:srgbClr val="353740"/>
              </a:buClr>
              <a:buSzPts val="1200"/>
              <a:buFont typeface="Arial"/>
              <a:buNone/>
            </a:pPr>
            <a:r>
              <a:rPr b="1" lang="ru">
                <a:solidFill>
                  <a:srgbClr val="353740"/>
                </a:solidFill>
                <a:latin typeface="Arial"/>
                <a:ea typeface="Arial"/>
                <a:cs typeface="Arial"/>
                <a:sym typeface="Arial"/>
              </a:rPr>
              <a:t>Cleanse and Validate</a:t>
            </a:r>
            <a:r>
              <a:rPr lang="ru">
                <a:solidFill>
                  <a:srgbClr val="353740"/>
                </a:solidFill>
                <a:latin typeface="Arial"/>
                <a:ea typeface="Arial"/>
                <a:cs typeface="Arial"/>
                <a:sym typeface="Arial"/>
              </a:rPr>
              <a:t>: Ensure the data quality is up to the mark, handling anomalies or missing values.</a:t>
            </a:r>
            <a:endParaRPr>
              <a:solidFill>
                <a:srgbClr val="353740"/>
              </a:solidFill>
              <a:latin typeface="Arial"/>
              <a:ea typeface="Arial"/>
              <a:cs typeface="Arial"/>
              <a:sym typeface="Arial"/>
            </a:endParaRPr>
          </a:p>
          <a:p>
            <a:pPr indent="-228600" lvl="1" marL="914400" rtl="0" algn="l">
              <a:spcBef>
                <a:spcPts val="0"/>
              </a:spcBef>
              <a:spcAft>
                <a:spcPts val="0"/>
              </a:spcAft>
              <a:buClr>
                <a:srgbClr val="353740"/>
              </a:buClr>
              <a:buSzPts val="1200"/>
              <a:buFont typeface="Arial"/>
              <a:buNone/>
            </a:pPr>
            <a:r>
              <a:rPr b="1" lang="ru">
                <a:solidFill>
                  <a:srgbClr val="353740"/>
                </a:solidFill>
                <a:latin typeface="Arial"/>
                <a:ea typeface="Arial"/>
                <a:cs typeface="Arial"/>
                <a:sym typeface="Arial"/>
              </a:rPr>
              <a:t>Load</a:t>
            </a:r>
            <a:r>
              <a:rPr lang="ru">
                <a:solidFill>
                  <a:srgbClr val="353740"/>
                </a:solidFill>
                <a:latin typeface="Arial"/>
                <a:ea typeface="Arial"/>
                <a:cs typeface="Arial"/>
                <a:sym typeface="Arial"/>
              </a:rPr>
              <a:t>: Load the processed data into a separate schema or database optimized for querying and reporting.</a:t>
            </a:r>
            <a:endParaRPr>
              <a:solidFill>
                <a:srgbClr val="353740"/>
              </a:solidFill>
              <a:latin typeface="Arial"/>
              <a:ea typeface="Arial"/>
              <a:cs typeface="Arial"/>
              <a:sym typeface="Arial"/>
            </a:endParaRPr>
          </a:p>
          <a:p>
            <a:pPr indent="0" lvl="0" marL="0" rtl="0" algn="l">
              <a:lnSpc>
                <a:spcPct val="161538"/>
              </a:lnSpc>
              <a:spcBef>
                <a:spcPts val="1400"/>
              </a:spcBef>
              <a:spcAft>
                <a:spcPts val="0"/>
              </a:spcAft>
              <a:buNone/>
            </a:pPr>
            <a:r>
              <a:rPr b="1" lang="ru" sz="1500">
                <a:solidFill>
                  <a:srgbClr val="202123"/>
                </a:solidFill>
                <a:latin typeface="Arial"/>
                <a:ea typeface="Arial"/>
                <a:cs typeface="Arial"/>
                <a:sym typeface="Arial"/>
              </a:rPr>
              <a:t>4. Data Presentation Layer</a:t>
            </a:r>
            <a:endParaRPr b="1" sz="1500">
              <a:solidFill>
                <a:srgbClr val="202123"/>
              </a:solidFill>
              <a:latin typeface="Arial"/>
              <a:ea typeface="Arial"/>
              <a:cs typeface="Arial"/>
              <a:sym typeface="Arial"/>
            </a:endParaRPr>
          </a:p>
          <a:p>
            <a:pPr indent="-228600" lvl="0" marL="457200" rtl="0" algn="l">
              <a:lnSpc>
                <a:spcPct val="140000"/>
              </a:lnSpc>
              <a:spcBef>
                <a:spcPts val="1200"/>
              </a:spcBef>
              <a:spcAft>
                <a:spcPts val="0"/>
              </a:spcAft>
              <a:buClr>
                <a:srgbClr val="353740"/>
              </a:buClr>
              <a:buSzPts val="1200"/>
              <a:buFont typeface="Arial"/>
              <a:buNone/>
            </a:pPr>
            <a:r>
              <a:rPr b="1" lang="ru" sz="1200">
                <a:solidFill>
                  <a:srgbClr val="353740"/>
                </a:solidFill>
                <a:latin typeface="Arial"/>
                <a:ea typeface="Arial"/>
                <a:cs typeface="Arial"/>
                <a:sym typeface="Arial"/>
              </a:rPr>
              <a:t>Tools</a:t>
            </a:r>
            <a:r>
              <a:rPr lang="ru" sz="1200">
                <a:solidFill>
                  <a:srgbClr val="353740"/>
                </a:solidFill>
                <a:latin typeface="Arial"/>
                <a:ea typeface="Arial"/>
                <a:cs typeface="Arial"/>
                <a:sym typeface="Arial"/>
              </a:rPr>
              <a:t>: Business Intelligence tools (e.g., Tableau, Power BI, Metabase) connected directly to the PostgreSQL database.</a:t>
            </a:r>
            <a:endParaRPr sz="1200">
              <a:solidFill>
                <a:srgbClr val="353740"/>
              </a:solidFill>
              <a:latin typeface="Arial"/>
              <a:ea typeface="Arial"/>
              <a:cs typeface="Arial"/>
              <a:sym typeface="Arial"/>
            </a:endParaRPr>
          </a:p>
          <a:p>
            <a:pPr indent="-228600" lvl="0" marL="457200" rtl="0" algn="l">
              <a:lnSpc>
                <a:spcPct val="140000"/>
              </a:lnSpc>
              <a:spcBef>
                <a:spcPts val="0"/>
              </a:spcBef>
              <a:spcAft>
                <a:spcPts val="0"/>
              </a:spcAft>
              <a:buClr>
                <a:srgbClr val="353740"/>
              </a:buClr>
              <a:buSzPts val="1200"/>
              <a:buFont typeface="Arial"/>
              <a:buNone/>
            </a:pPr>
            <a:r>
              <a:rPr b="1" lang="ru" sz="1200">
                <a:solidFill>
                  <a:srgbClr val="353740"/>
                </a:solidFill>
                <a:latin typeface="Arial"/>
                <a:ea typeface="Arial"/>
                <a:cs typeface="Arial"/>
                <a:sym typeface="Arial"/>
              </a:rPr>
              <a:t>Process</a:t>
            </a:r>
            <a:r>
              <a:rPr lang="ru" sz="1200">
                <a:solidFill>
                  <a:srgbClr val="353740"/>
                </a:solidFill>
                <a:latin typeface="Arial"/>
                <a:ea typeface="Arial"/>
                <a:cs typeface="Arial"/>
                <a:sym typeface="Arial"/>
              </a:rPr>
              <a:t>: Custom dashboards and reports are built on top of the transformed data, enabling internal consumers to access insights and KPIs directly.</a:t>
            </a:r>
            <a:endParaRPr b="1">
              <a:solidFill>
                <a:srgbClr val="374151"/>
              </a:solidFill>
              <a:latin typeface="Roboto"/>
              <a:ea typeface="Roboto"/>
              <a:cs typeface="Roboto"/>
              <a:sym typeface="Roboto"/>
            </a:endParaRPr>
          </a:p>
          <a:p>
            <a:pPr indent="0" lvl="0" marL="914400" rtl="0" algn="l">
              <a:lnSpc>
                <a:spcPct val="115000"/>
              </a:lnSpc>
              <a:spcBef>
                <a:spcPts val="1900"/>
              </a:spcBef>
              <a:spcAft>
                <a:spcPts val="0"/>
              </a:spcAft>
              <a:buNone/>
            </a:pPr>
            <a:r>
              <a:t/>
            </a:r>
            <a:endParaRPr b="1">
              <a:solidFill>
                <a:srgbClr val="374151"/>
              </a:solidFill>
              <a:latin typeface="Roboto"/>
              <a:ea typeface="Roboto"/>
              <a:cs typeface="Roboto"/>
              <a:sym typeface="Roboto"/>
            </a:endParaRPr>
          </a:p>
          <a:p>
            <a:pPr indent="0" lvl="0" marL="0" rtl="0" algn="l">
              <a:spcBef>
                <a:spcPts val="1900"/>
              </a:spcBef>
              <a:spcAft>
                <a:spcPts val="0"/>
              </a:spcAft>
              <a:buNone/>
            </a:pPr>
            <a:r>
              <a:t/>
            </a:r>
            <a:endParaRPr b="1" sz="1500">
              <a:solidFill>
                <a:srgbClr val="37415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81" name="Shape 181"/>
        <p:cNvGrpSpPr/>
        <p:nvPr/>
      </p:nvGrpSpPr>
      <p:grpSpPr>
        <a:xfrm>
          <a:off x="0" y="0"/>
          <a:ext cx="0" cy="0"/>
          <a:chOff x="0" y="0"/>
          <a:chExt cx="0" cy="0"/>
        </a:xfrm>
      </p:grpSpPr>
      <p:sp>
        <p:nvSpPr>
          <p:cNvPr id="182" name="Google Shape;182;p26"/>
          <p:cNvSpPr txBox="1"/>
          <p:nvPr>
            <p:ph type="ctrTitle"/>
          </p:nvPr>
        </p:nvSpPr>
        <p:spPr>
          <a:xfrm>
            <a:off x="381000" y="457200"/>
            <a:ext cx="8305800" cy="1011900"/>
          </a:xfrm>
          <a:prstGeom prst="rect">
            <a:avLst/>
          </a:prstGeom>
        </p:spPr>
        <p:txBody>
          <a:bodyPr anchorCtr="0" anchor="t" bIns="91425" lIns="0" spcFirstLastPara="1" rIns="0" wrap="square" tIns="91425">
            <a:spAutoFit/>
          </a:bodyPr>
          <a:lstStyle/>
          <a:p>
            <a:pPr indent="0" lvl="0" marL="0" rtl="0" algn="l">
              <a:lnSpc>
                <a:spcPct val="115000"/>
              </a:lnSpc>
              <a:spcBef>
                <a:spcPts val="0"/>
              </a:spcBef>
              <a:spcAft>
                <a:spcPts val="0"/>
              </a:spcAft>
              <a:buNone/>
            </a:pPr>
            <a:r>
              <a:rPr lang="ru" sz="1500">
                <a:solidFill>
                  <a:srgbClr val="000000"/>
                </a:solidFill>
                <a:latin typeface="Roboto"/>
                <a:ea typeface="Roboto"/>
                <a:cs typeface="Roboto"/>
                <a:sym typeface="Roboto"/>
              </a:rPr>
              <a:t>Suggest a pipeline architecture for bringing the data from its source to our internal consumers</a:t>
            </a:r>
            <a:endParaRPr sz="1500">
              <a:solidFill>
                <a:srgbClr val="000000"/>
              </a:solidFill>
              <a:latin typeface="Roboto"/>
              <a:ea typeface="Roboto"/>
              <a:cs typeface="Roboto"/>
              <a:sym typeface="Roboto"/>
            </a:endParaRPr>
          </a:p>
          <a:p>
            <a:pPr indent="0" lvl="0" marL="0" rtl="0" algn="l">
              <a:spcBef>
                <a:spcPts val="1500"/>
              </a:spcBef>
              <a:spcAft>
                <a:spcPts val="0"/>
              </a:spcAft>
              <a:buNone/>
            </a:pPr>
            <a:r>
              <a:t/>
            </a:r>
            <a:endParaRPr sz="2400">
              <a:solidFill>
                <a:srgbClr val="000000"/>
              </a:solidFill>
              <a:latin typeface="Roboto"/>
              <a:ea typeface="Roboto"/>
              <a:cs typeface="Roboto"/>
              <a:sym typeface="Roboto"/>
            </a:endParaRPr>
          </a:p>
        </p:txBody>
      </p:sp>
      <p:sp>
        <p:nvSpPr>
          <p:cNvPr id="183" name="Google Shape;183;p26"/>
          <p:cNvSpPr txBox="1"/>
          <p:nvPr>
            <p:ph idx="1" type="subTitle"/>
          </p:nvPr>
        </p:nvSpPr>
        <p:spPr>
          <a:xfrm>
            <a:off x="381000" y="1066800"/>
            <a:ext cx="8229600" cy="4038600"/>
          </a:xfrm>
          <a:prstGeom prst="rect">
            <a:avLst/>
          </a:prstGeom>
          <a:effectLst>
            <a:outerShdw blurRad="142875" rotWithShape="0" algn="bl" dir="5220000" dist="19050">
              <a:srgbClr val="351C75">
                <a:alpha val="48000"/>
              </a:srgbClr>
            </a:outerShdw>
          </a:effectLst>
        </p:spPr>
        <p:txBody>
          <a:bodyPr anchorCtr="0" anchor="t" bIns="91425" lIns="18000" spcFirstLastPara="1" rIns="91425" wrap="square" tIns="0">
            <a:noAutofit/>
          </a:bodyPr>
          <a:lstStyle/>
          <a:p>
            <a:pPr indent="-228600" lvl="0" marL="457200" rtl="0" algn="l">
              <a:lnSpc>
                <a:spcPct val="140000"/>
              </a:lnSpc>
              <a:spcBef>
                <a:spcPts val="1800"/>
              </a:spcBef>
              <a:spcAft>
                <a:spcPts val="0"/>
              </a:spcAft>
              <a:buClr>
                <a:srgbClr val="353740"/>
              </a:buClr>
              <a:buSzPts val="1200"/>
              <a:buFont typeface="Arial"/>
              <a:buNone/>
            </a:pPr>
            <a:r>
              <a:t/>
            </a:r>
            <a:endParaRPr sz="1200">
              <a:solidFill>
                <a:srgbClr val="353740"/>
              </a:solidFill>
              <a:latin typeface="Arial"/>
              <a:ea typeface="Arial"/>
              <a:cs typeface="Arial"/>
              <a:sym typeface="Arial"/>
            </a:endParaRPr>
          </a:p>
          <a:p>
            <a:pPr indent="0" lvl="0" marL="0" rtl="0" algn="l">
              <a:lnSpc>
                <a:spcPct val="161538"/>
              </a:lnSpc>
              <a:spcBef>
                <a:spcPts val="1400"/>
              </a:spcBef>
              <a:spcAft>
                <a:spcPts val="0"/>
              </a:spcAft>
              <a:buNone/>
            </a:pPr>
            <a:r>
              <a:rPr b="1" lang="ru" sz="1500">
                <a:solidFill>
                  <a:srgbClr val="202123"/>
                </a:solidFill>
                <a:latin typeface="Arial"/>
                <a:ea typeface="Arial"/>
                <a:cs typeface="Arial"/>
                <a:sym typeface="Arial"/>
              </a:rPr>
              <a:t>5. Data Orchestration and Monitoring</a:t>
            </a:r>
            <a:endParaRPr b="1" sz="1500">
              <a:solidFill>
                <a:srgbClr val="202123"/>
              </a:solidFill>
              <a:latin typeface="Arial"/>
              <a:ea typeface="Arial"/>
              <a:cs typeface="Arial"/>
              <a:sym typeface="Arial"/>
            </a:endParaRPr>
          </a:p>
          <a:p>
            <a:pPr indent="-228600" lvl="0" marL="457200" rtl="0" algn="l">
              <a:lnSpc>
                <a:spcPct val="140000"/>
              </a:lnSpc>
              <a:spcBef>
                <a:spcPts val="1200"/>
              </a:spcBef>
              <a:spcAft>
                <a:spcPts val="0"/>
              </a:spcAft>
              <a:buClr>
                <a:srgbClr val="353740"/>
              </a:buClr>
              <a:buSzPts val="1200"/>
              <a:buFont typeface="Arial"/>
              <a:buNone/>
            </a:pPr>
            <a:r>
              <a:rPr b="1" lang="ru" sz="1200">
                <a:solidFill>
                  <a:srgbClr val="353740"/>
                </a:solidFill>
                <a:latin typeface="Arial"/>
                <a:ea typeface="Arial"/>
                <a:cs typeface="Arial"/>
                <a:sym typeface="Arial"/>
              </a:rPr>
              <a:t>Tools</a:t>
            </a:r>
            <a:r>
              <a:rPr lang="ru" sz="1200">
                <a:solidFill>
                  <a:srgbClr val="353740"/>
                </a:solidFill>
                <a:latin typeface="Arial"/>
                <a:ea typeface="Arial"/>
                <a:cs typeface="Arial"/>
                <a:sym typeface="Arial"/>
              </a:rPr>
              <a:t>: Apache Airflow for managing the pipeline workflow, scheduling jobs, and error handling.</a:t>
            </a:r>
            <a:endParaRPr sz="1200">
              <a:solidFill>
                <a:srgbClr val="353740"/>
              </a:solidFill>
              <a:latin typeface="Arial"/>
              <a:ea typeface="Arial"/>
              <a:cs typeface="Arial"/>
              <a:sym typeface="Arial"/>
            </a:endParaRPr>
          </a:p>
          <a:p>
            <a:pPr indent="-228600" lvl="0" marL="457200" rtl="0" algn="l">
              <a:lnSpc>
                <a:spcPct val="140000"/>
              </a:lnSpc>
              <a:spcBef>
                <a:spcPts val="0"/>
              </a:spcBef>
              <a:spcAft>
                <a:spcPts val="0"/>
              </a:spcAft>
              <a:buClr>
                <a:srgbClr val="353740"/>
              </a:buClr>
              <a:buSzPts val="1200"/>
              <a:buFont typeface="Arial"/>
              <a:buNone/>
            </a:pPr>
            <a:r>
              <a:rPr b="1" lang="ru" sz="1200">
                <a:solidFill>
                  <a:srgbClr val="353740"/>
                </a:solidFill>
                <a:latin typeface="Arial"/>
                <a:ea typeface="Arial"/>
                <a:cs typeface="Arial"/>
                <a:sym typeface="Arial"/>
              </a:rPr>
              <a:t>Monitoring</a:t>
            </a:r>
            <a:r>
              <a:rPr lang="ru" sz="1200">
                <a:solidFill>
                  <a:srgbClr val="353740"/>
                </a:solidFill>
                <a:latin typeface="Arial"/>
                <a:ea typeface="Arial"/>
                <a:cs typeface="Arial"/>
                <a:sym typeface="Arial"/>
              </a:rPr>
              <a:t>: Incorporate logging and monitoring (e.g., using Prometheus, Grafana) for pipeline components to ensure operational health and timely data availability.</a:t>
            </a:r>
            <a:endParaRPr sz="1200">
              <a:solidFill>
                <a:srgbClr val="353740"/>
              </a:solidFill>
              <a:latin typeface="Arial"/>
              <a:ea typeface="Arial"/>
              <a:cs typeface="Arial"/>
              <a:sym typeface="Arial"/>
            </a:endParaRPr>
          </a:p>
          <a:p>
            <a:pPr indent="0" lvl="0" marL="0" rtl="0" algn="l">
              <a:lnSpc>
                <a:spcPct val="161538"/>
              </a:lnSpc>
              <a:spcBef>
                <a:spcPts val="1400"/>
              </a:spcBef>
              <a:spcAft>
                <a:spcPts val="0"/>
              </a:spcAft>
              <a:buNone/>
            </a:pPr>
            <a:r>
              <a:rPr b="1" lang="ru" sz="1500">
                <a:solidFill>
                  <a:srgbClr val="202123"/>
                </a:solidFill>
                <a:latin typeface="Arial"/>
                <a:ea typeface="Arial"/>
                <a:cs typeface="Arial"/>
                <a:sym typeface="Arial"/>
              </a:rPr>
              <a:t>6. Data Update and Maintenance</a:t>
            </a:r>
            <a:endParaRPr b="1" sz="1500">
              <a:solidFill>
                <a:srgbClr val="202123"/>
              </a:solidFill>
              <a:latin typeface="Arial"/>
              <a:ea typeface="Arial"/>
              <a:cs typeface="Arial"/>
              <a:sym typeface="Arial"/>
            </a:endParaRPr>
          </a:p>
          <a:p>
            <a:pPr indent="-228600" lvl="0" marL="457200" rtl="0" algn="l">
              <a:lnSpc>
                <a:spcPct val="140000"/>
              </a:lnSpc>
              <a:spcBef>
                <a:spcPts val="1200"/>
              </a:spcBef>
              <a:spcAft>
                <a:spcPts val="0"/>
              </a:spcAft>
              <a:buClr>
                <a:srgbClr val="353740"/>
              </a:buClr>
              <a:buSzPts val="1200"/>
              <a:buFont typeface="Arial"/>
              <a:buNone/>
            </a:pPr>
            <a:r>
              <a:rPr b="1" lang="ru" sz="1200">
                <a:solidFill>
                  <a:srgbClr val="353740"/>
                </a:solidFill>
                <a:latin typeface="Arial"/>
                <a:ea typeface="Arial"/>
                <a:cs typeface="Arial"/>
                <a:sym typeface="Arial"/>
              </a:rPr>
              <a:t>Process</a:t>
            </a:r>
            <a:r>
              <a:rPr lang="ru" sz="1200">
                <a:solidFill>
                  <a:srgbClr val="353740"/>
                </a:solidFill>
                <a:latin typeface="Arial"/>
                <a:ea typeface="Arial"/>
                <a:cs typeface="Arial"/>
                <a:sym typeface="Arial"/>
              </a:rPr>
              <a:t>: </a:t>
            </a:r>
            <a:endParaRPr sz="1200">
              <a:solidFill>
                <a:srgbClr val="353740"/>
              </a:solidFill>
              <a:latin typeface="Arial"/>
              <a:ea typeface="Arial"/>
              <a:cs typeface="Arial"/>
              <a:sym typeface="Arial"/>
            </a:endParaRPr>
          </a:p>
          <a:p>
            <a:pPr indent="-228600" lvl="0" marL="457200" rtl="0" algn="l">
              <a:lnSpc>
                <a:spcPct val="140000"/>
              </a:lnSpc>
              <a:spcBef>
                <a:spcPts val="0"/>
              </a:spcBef>
              <a:spcAft>
                <a:spcPts val="0"/>
              </a:spcAft>
              <a:buClr>
                <a:srgbClr val="353740"/>
              </a:buClr>
              <a:buSzPts val="1200"/>
              <a:buFont typeface="Arial"/>
              <a:buNone/>
            </a:pPr>
            <a:r>
              <a:rPr lang="ru" sz="1200">
                <a:solidFill>
                  <a:srgbClr val="353740"/>
                </a:solidFill>
                <a:latin typeface="Arial"/>
                <a:ea typeface="Arial"/>
                <a:cs typeface="Arial"/>
                <a:sym typeface="Arial"/>
              </a:rPr>
              <a:t>1. Daily updates are managed through the scheduler (Apache Airflow), ensuring new data files are fetched, processed, and loaded into the database. </a:t>
            </a:r>
            <a:endParaRPr sz="1200">
              <a:solidFill>
                <a:srgbClr val="353740"/>
              </a:solidFill>
              <a:latin typeface="Arial"/>
              <a:ea typeface="Arial"/>
              <a:cs typeface="Arial"/>
              <a:sym typeface="Arial"/>
            </a:endParaRPr>
          </a:p>
          <a:p>
            <a:pPr indent="-228600" lvl="0" marL="457200" rtl="0" algn="l">
              <a:lnSpc>
                <a:spcPct val="140000"/>
              </a:lnSpc>
              <a:spcBef>
                <a:spcPts val="0"/>
              </a:spcBef>
              <a:spcAft>
                <a:spcPts val="0"/>
              </a:spcAft>
              <a:buClr>
                <a:srgbClr val="353740"/>
              </a:buClr>
              <a:buSzPts val="1200"/>
              <a:buFont typeface="Arial"/>
              <a:buNone/>
            </a:pPr>
            <a:r>
              <a:rPr lang="ru" sz="1200">
                <a:solidFill>
                  <a:srgbClr val="353740"/>
                </a:solidFill>
                <a:latin typeface="Arial"/>
                <a:ea typeface="Arial"/>
                <a:cs typeface="Arial"/>
                <a:sym typeface="Arial"/>
              </a:rPr>
              <a:t>2. Implement data retention policies and archive old data to maintain performance and manage storage costs.</a:t>
            </a:r>
            <a:endParaRPr sz="1200">
              <a:solidFill>
                <a:srgbClr val="353740"/>
              </a:solidFill>
              <a:latin typeface="Arial"/>
              <a:ea typeface="Arial"/>
              <a:cs typeface="Arial"/>
              <a:sym typeface="Arial"/>
            </a:endParaRPr>
          </a:p>
          <a:p>
            <a:pPr indent="0" lvl="0" marL="0" rtl="0" algn="l">
              <a:lnSpc>
                <a:spcPct val="150000"/>
              </a:lnSpc>
              <a:spcBef>
                <a:spcPts val="1200"/>
              </a:spcBef>
              <a:spcAft>
                <a:spcPts val="0"/>
              </a:spcAft>
              <a:buNone/>
            </a:pPr>
            <a:r>
              <a:t/>
            </a:r>
            <a:endParaRPr sz="1200">
              <a:solidFill>
                <a:srgbClr val="353740"/>
              </a:solidFill>
            </a:endParaRPr>
          </a:p>
          <a:p>
            <a:pPr indent="0" lvl="0" marL="0" rtl="0" algn="l">
              <a:lnSpc>
                <a:spcPct val="115000"/>
              </a:lnSpc>
              <a:spcBef>
                <a:spcPts val="0"/>
              </a:spcBef>
              <a:spcAft>
                <a:spcPts val="0"/>
              </a:spcAft>
              <a:buNone/>
            </a:pPr>
            <a:r>
              <a:t/>
            </a:r>
            <a:endParaRPr b="1" sz="1500">
              <a:solidFill>
                <a:srgbClr val="374151"/>
              </a:solidFill>
            </a:endParaRPr>
          </a:p>
          <a:p>
            <a:pPr indent="0" lvl="0" marL="0" rtl="0" algn="l">
              <a:lnSpc>
                <a:spcPct val="115000"/>
              </a:lnSpc>
              <a:spcBef>
                <a:spcPts val="1900"/>
              </a:spcBef>
              <a:spcAft>
                <a:spcPts val="0"/>
              </a:spcAft>
              <a:buNone/>
            </a:pPr>
            <a:r>
              <a:t/>
            </a:r>
            <a:endParaRPr sz="1500">
              <a:solidFill>
                <a:srgbClr val="374151"/>
              </a:solidFill>
              <a:latin typeface="Roboto"/>
              <a:ea typeface="Roboto"/>
              <a:cs typeface="Roboto"/>
              <a:sym typeface="Roboto"/>
            </a:endParaRPr>
          </a:p>
          <a:p>
            <a:pPr indent="0" lvl="0" marL="0" rtl="0" algn="l">
              <a:lnSpc>
                <a:spcPct val="115000"/>
              </a:lnSpc>
              <a:spcBef>
                <a:spcPts val="1900"/>
              </a:spcBef>
              <a:spcAft>
                <a:spcPts val="0"/>
              </a:spcAft>
              <a:buNone/>
            </a:pPr>
            <a:r>
              <a:t/>
            </a:r>
            <a:endParaRPr sz="1500">
              <a:solidFill>
                <a:srgbClr val="374151"/>
              </a:solidFill>
              <a:latin typeface="Roboto"/>
              <a:ea typeface="Roboto"/>
              <a:cs typeface="Roboto"/>
              <a:sym typeface="Roboto"/>
            </a:endParaRPr>
          </a:p>
          <a:p>
            <a:pPr indent="0" lvl="0" marL="0" rtl="0" algn="l">
              <a:lnSpc>
                <a:spcPct val="115000"/>
              </a:lnSpc>
              <a:spcBef>
                <a:spcPts val="1900"/>
              </a:spcBef>
              <a:spcAft>
                <a:spcPts val="0"/>
              </a:spcAft>
              <a:buNone/>
            </a:pPr>
            <a:r>
              <a:t/>
            </a:r>
            <a:endParaRPr b="1">
              <a:solidFill>
                <a:srgbClr val="374151"/>
              </a:solidFill>
              <a:latin typeface="Roboto"/>
              <a:ea typeface="Roboto"/>
              <a:cs typeface="Roboto"/>
              <a:sym typeface="Roboto"/>
            </a:endParaRPr>
          </a:p>
          <a:p>
            <a:pPr indent="0" lvl="0" marL="914400" rtl="0" algn="l">
              <a:lnSpc>
                <a:spcPct val="115000"/>
              </a:lnSpc>
              <a:spcBef>
                <a:spcPts val="1900"/>
              </a:spcBef>
              <a:spcAft>
                <a:spcPts val="0"/>
              </a:spcAft>
              <a:buNone/>
            </a:pPr>
            <a:r>
              <a:t/>
            </a:r>
            <a:endParaRPr b="1">
              <a:solidFill>
                <a:srgbClr val="374151"/>
              </a:solidFill>
              <a:latin typeface="Roboto"/>
              <a:ea typeface="Roboto"/>
              <a:cs typeface="Roboto"/>
              <a:sym typeface="Roboto"/>
            </a:endParaRPr>
          </a:p>
          <a:p>
            <a:pPr indent="0" lvl="0" marL="914400" rtl="0" algn="l">
              <a:lnSpc>
                <a:spcPct val="115000"/>
              </a:lnSpc>
              <a:spcBef>
                <a:spcPts val="1900"/>
              </a:spcBef>
              <a:spcAft>
                <a:spcPts val="0"/>
              </a:spcAft>
              <a:buNone/>
            </a:pPr>
            <a:r>
              <a:t/>
            </a:r>
            <a:endParaRPr b="1">
              <a:solidFill>
                <a:srgbClr val="374151"/>
              </a:solidFill>
              <a:latin typeface="Roboto"/>
              <a:ea typeface="Roboto"/>
              <a:cs typeface="Roboto"/>
              <a:sym typeface="Roboto"/>
            </a:endParaRPr>
          </a:p>
          <a:p>
            <a:pPr indent="0" lvl="0" marL="0" rtl="0" algn="l">
              <a:spcBef>
                <a:spcPts val="1900"/>
              </a:spcBef>
              <a:spcAft>
                <a:spcPts val="0"/>
              </a:spcAft>
              <a:buNone/>
            </a:pPr>
            <a:r>
              <a:t/>
            </a:r>
            <a:endParaRPr b="1" sz="1500">
              <a:solidFill>
                <a:srgbClr val="37415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87" name="Shape 187"/>
        <p:cNvGrpSpPr/>
        <p:nvPr/>
      </p:nvGrpSpPr>
      <p:grpSpPr>
        <a:xfrm>
          <a:off x="0" y="0"/>
          <a:ext cx="0" cy="0"/>
          <a:chOff x="0" y="0"/>
          <a:chExt cx="0" cy="0"/>
        </a:xfrm>
      </p:grpSpPr>
      <p:sp>
        <p:nvSpPr>
          <p:cNvPr id="188" name="Google Shape;188;p27"/>
          <p:cNvSpPr txBox="1"/>
          <p:nvPr>
            <p:ph type="ctrTitle"/>
          </p:nvPr>
        </p:nvSpPr>
        <p:spPr>
          <a:xfrm>
            <a:off x="381000" y="457200"/>
            <a:ext cx="8305800" cy="1011900"/>
          </a:xfrm>
          <a:prstGeom prst="rect">
            <a:avLst/>
          </a:prstGeom>
        </p:spPr>
        <p:txBody>
          <a:bodyPr anchorCtr="0" anchor="t" bIns="91425" lIns="0" spcFirstLastPara="1" rIns="0" wrap="square" tIns="91425">
            <a:spAutoFit/>
          </a:bodyPr>
          <a:lstStyle/>
          <a:p>
            <a:pPr indent="0" lvl="0" marL="0" rtl="0" algn="l">
              <a:lnSpc>
                <a:spcPct val="115000"/>
              </a:lnSpc>
              <a:spcBef>
                <a:spcPts val="0"/>
              </a:spcBef>
              <a:spcAft>
                <a:spcPts val="0"/>
              </a:spcAft>
              <a:buNone/>
            </a:pPr>
            <a:r>
              <a:rPr lang="ru" sz="1500">
                <a:solidFill>
                  <a:srgbClr val="000000"/>
                </a:solidFill>
                <a:latin typeface="Roboto"/>
                <a:ea typeface="Roboto"/>
                <a:cs typeface="Roboto"/>
                <a:sym typeface="Roboto"/>
              </a:rPr>
              <a:t>Suggest a pipeline architecture for bringing the data from its source to our internal consumers</a:t>
            </a:r>
            <a:endParaRPr sz="1500">
              <a:solidFill>
                <a:srgbClr val="000000"/>
              </a:solidFill>
              <a:latin typeface="Roboto"/>
              <a:ea typeface="Roboto"/>
              <a:cs typeface="Roboto"/>
              <a:sym typeface="Roboto"/>
            </a:endParaRPr>
          </a:p>
          <a:p>
            <a:pPr indent="0" lvl="0" marL="0" rtl="0" algn="l">
              <a:spcBef>
                <a:spcPts val="1500"/>
              </a:spcBef>
              <a:spcAft>
                <a:spcPts val="0"/>
              </a:spcAft>
              <a:buNone/>
            </a:pPr>
            <a:r>
              <a:t/>
            </a:r>
            <a:endParaRPr sz="2400">
              <a:solidFill>
                <a:srgbClr val="000000"/>
              </a:solidFill>
              <a:latin typeface="Roboto"/>
              <a:ea typeface="Roboto"/>
              <a:cs typeface="Roboto"/>
              <a:sym typeface="Roboto"/>
            </a:endParaRPr>
          </a:p>
        </p:txBody>
      </p:sp>
      <p:sp>
        <p:nvSpPr>
          <p:cNvPr id="189" name="Google Shape;189;p27"/>
          <p:cNvSpPr txBox="1"/>
          <p:nvPr>
            <p:ph idx="1" type="subTitle"/>
          </p:nvPr>
        </p:nvSpPr>
        <p:spPr>
          <a:xfrm>
            <a:off x="381000" y="1066800"/>
            <a:ext cx="8229600" cy="4038600"/>
          </a:xfrm>
          <a:prstGeom prst="rect">
            <a:avLst/>
          </a:prstGeom>
          <a:effectLst>
            <a:outerShdw blurRad="142875" rotWithShape="0" algn="bl" dir="5220000" dist="19050">
              <a:srgbClr val="351C75">
                <a:alpha val="48000"/>
              </a:srgbClr>
            </a:outerShdw>
          </a:effectLst>
        </p:spPr>
        <p:txBody>
          <a:bodyPr anchorCtr="0" anchor="t" bIns="91425" lIns="18000" spcFirstLastPara="1" rIns="91425" wrap="square" tIns="0">
            <a:noAutofit/>
          </a:bodyPr>
          <a:lstStyle/>
          <a:p>
            <a:pPr indent="-228600" lvl="0" marL="457200" rtl="0" algn="l">
              <a:lnSpc>
                <a:spcPct val="140000"/>
              </a:lnSpc>
              <a:spcBef>
                <a:spcPts val="1800"/>
              </a:spcBef>
              <a:spcAft>
                <a:spcPts val="0"/>
              </a:spcAft>
              <a:buClr>
                <a:srgbClr val="353740"/>
              </a:buClr>
              <a:buSzPts val="1200"/>
              <a:buFont typeface="Arial"/>
              <a:buNone/>
            </a:pPr>
            <a:r>
              <a:t/>
            </a:r>
            <a:endParaRPr sz="1200">
              <a:solidFill>
                <a:srgbClr val="353740"/>
              </a:solidFill>
              <a:latin typeface="Arial"/>
              <a:ea typeface="Arial"/>
              <a:cs typeface="Arial"/>
              <a:sym typeface="Arial"/>
            </a:endParaRPr>
          </a:p>
          <a:p>
            <a:pPr indent="0" lvl="0" marL="0" rtl="0" algn="l">
              <a:lnSpc>
                <a:spcPct val="161538"/>
              </a:lnSpc>
              <a:spcBef>
                <a:spcPts val="1400"/>
              </a:spcBef>
              <a:spcAft>
                <a:spcPts val="0"/>
              </a:spcAft>
              <a:buNone/>
            </a:pPr>
            <a:r>
              <a:rPr b="1" lang="ru" sz="1500">
                <a:solidFill>
                  <a:srgbClr val="202123"/>
                </a:solidFill>
                <a:latin typeface="Arial"/>
                <a:ea typeface="Arial"/>
                <a:cs typeface="Arial"/>
                <a:sym typeface="Arial"/>
              </a:rPr>
              <a:t>Conclusion</a:t>
            </a:r>
            <a:endParaRPr b="1" sz="1500">
              <a:solidFill>
                <a:srgbClr val="202123"/>
              </a:solidFill>
              <a:latin typeface="Arial"/>
              <a:ea typeface="Arial"/>
              <a:cs typeface="Arial"/>
              <a:sym typeface="Arial"/>
            </a:endParaRPr>
          </a:p>
          <a:p>
            <a:pPr indent="0" lvl="0" marL="0" rtl="0" algn="l">
              <a:lnSpc>
                <a:spcPct val="150000"/>
              </a:lnSpc>
              <a:spcBef>
                <a:spcPts val="400"/>
              </a:spcBef>
              <a:spcAft>
                <a:spcPts val="0"/>
              </a:spcAft>
              <a:buNone/>
            </a:pPr>
            <a:r>
              <a:rPr lang="ru" sz="1200">
                <a:solidFill>
                  <a:srgbClr val="353740"/>
                </a:solidFill>
                <a:latin typeface="Arial"/>
                <a:ea typeface="Arial"/>
                <a:cs typeface="Arial"/>
                <a:sym typeface="Arial"/>
              </a:rPr>
              <a:t>This pipeline architecture leverages modern tools and practices for building a reliable and scalable data pipeline. </a:t>
            </a:r>
            <a:endParaRPr sz="1200">
              <a:solidFill>
                <a:srgbClr val="353740"/>
              </a:solidFill>
              <a:latin typeface="Arial"/>
              <a:ea typeface="Arial"/>
              <a:cs typeface="Arial"/>
              <a:sym typeface="Arial"/>
            </a:endParaRPr>
          </a:p>
          <a:p>
            <a:pPr indent="0" lvl="0" marL="0" rtl="0" algn="l">
              <a:lnSpc>
                <a:spcPct val="150000"/>
              </a:lnSpc>
              <a:spcBef>
                <a:spcPts val="0"/>
              </a:spcBef>
              <a:spcAft>
                <a:spcPts val="0"/>
              </a:spcAft>
              <a:buNone/>
            </a:pPr>
            <a:r>
              <a:rPr lang="ru" sz="1200">
                <a:solidFill>
                  <a:srgbClr val="353740"/>
                </a:solidFill>
                <a:latin typeface="Arial"/>
                <a:ea typeface="Arial"/>
                <a:cs typeface="Arial"/>
                <a:sym typeface="Arial"/>
              </a:rPr>
              <a:t>It supports the business requirements by enabling efficient data management, daily updates, and providing insights through reports and dashboards to internal consumers. </a:t>
            </a:r>
            <a:endParaRPr sz="1200">
              <a:solidFill>
                <a:srgbClr val="353740"/>
              </a:solidFill>
              <a:latin typeface="Arial"/>
              <a:ea typeface="Arial"/>
              <a:cs typeface="Arial"/>
              <a:sym typeface="Arial"/>
            </a:endParaRPr>
          </a:p>
          <a:p>
            <a:pPr indent="0" lvl="0" marL="0" rtl="0" algn="l">
              <a:lnSpc>
                <a:spcPct val="150000"/>
              </a:lnSpc>
              <a:spcBef>
                <a:spcPts val="0"/>
              </a:spcBef>
              <a:spcAft>
                <a:spcPts val="0"/>
              </a:spcAft>
              <a:buNone/>
            </a:pPr>
            <a:r>
              <a:rPr lang="ru" sz="1200">
                <a:solidFill>
                  <a:srgbClr val="353740"/>
                </a:solidFill>
                <a:latin typeface="Arial"/>
                <a:ea typeface="Arial"/>
                <a:cs typeface="Arial"/>
                <a:sym typeface="Arial"/>
              </a:rPr>
              <a:t>The orchestration capabilities of Apache Airflow, combined with the storage and querying capabilities of PostgreSQL, provide a solid foundation to fulfill the diverse needs of the transportation company.</a:t>
            </a:r>
            <a:endParaRPr sz="1200">
              <a:solidFill>
                <a:srgbClr val="353740"/>
              </a:solidFill>
              <a:latin typeface="Arial"/>
              <a:ea typeface="Arial"/>
              <a:cs typeface="Arial"/>
              <a:sym typeface="Arial"/>
            </a:endParaRPr>
          </a:p>
          <a:p>
            <a:pPr indent="0" lvl="0" marL="0" rtl="0" algn="l">
              <a:lnSpc>
                <a:spcPct val="150000"/>
              </a:lnSpc>
              <a:spcBef>
                <a:spcPts val="0"/>
              </a:spcBef>
              <a:spcAft>
                <a:spcPts val="0"/>
              </a:spcAft>
              <a:buNone/>
            </a:pPr>
            <a:r>
              <a:t/>
            </a:r>
            <a:endParaRPr b="1" sz="1500">
              <a:solidFill>
                <a:srgbClr val="202123"/>
              </a:solidFill>
              <a:latin typeface="Arial"/>
              <a:ea typeface="Arial"/>
              <a:cs typeface="Arial"/>
              <a:sym typeface="Arial"/>
            </a:endParaRPr>
          </a:p>
          <a:p>
            <a:pPr indent="0" lvl="0" marL="0" rtl="0" algn="l">
              <a:lnSpc>
                <a:spcPct val="115000"/>
              </a:lnSpc>
              <a:spcBef>
                <a:spcPts val="0"/>
              </a:spcBef>
              <a:spcAft>
                <a:spcPts val="0"/>
              </a:spcAft>
              <a:buNone/>
            </a:pPr>
            <a:r>
              <a:t/>
            </a:r>
            <a:endParaRPr b="1" sz="1500">
              <a:solidFill>
                <a:srgbClr val="374151"/>
              </a:solidFill>
            </a:endParaRPr>
          </a:p>
          <a:p>
            <a:pPr indent="0" lvl="0" marL="0" rtl="0" algn="l">
              <a:lnSpc>
                <a:spcPct val="115000"/>
              </a:lnSpc>
              <a:spcBef>
                <a:spcPts val="1900"/>
              </a:spcBef>
              <a:spcAft>
                <a:spcPts val="0"/>
              </a:spcAft>
              <a:buNone/>
            </a:pPr>
            <a:r>
              <a:t/>
            </a:r>
            <a:endParaRPr sz="1500">
              <a:solidFill>
                <a:srgbClr val="374151"/>
              </a:solidFill>
              <a:latin typeface="Roboto"/>
              <a:ea typeface="Roboto"/>
              <a:cs typeface="Roboto"/>
              <a:sym typeface="Roboto"/>
            </a:endParaRPr>
          </a:p>
          <a:p>
            <a:pPr indent="0" lvl="0" marL="0" rtl="0" algn="l">
              <a:lnSpc>
                <a:spcPct val="115000"/>
              </a:lnSpc>
              <a:spcBef>
                <a:spcPts val="1900"/>
              </a:spcBef>
              <a:spcAft>
                <a:spcPts val="0"/>
              </a:spcAft>
              <a:buNone/>
            </a:pPr>
            <a:r>
              <a:t/>
            </a:r>
            <a:endParaRPr sz="1500">
              <a:solidFill>
                <a:srgbClr val="374151"/>
              </a:solidFill>
              <a:latin typeface="Roboto"/>
              <a:ea typeface="Roboto"/>
              <a:cs typeface="Roboto"/>
              <a:sym typeface="Roboto"/>
            </a:endParaRPr>
          </a:p>
          <a:p>
            <a:pPr indent="0" lvl="0" marL="0" rtl="0" algn="l">
              <a:lnSpc>
                <a:spcPct val="115000"/>
              </a:lnSpc>
              <a:spcBef>
                <a:spcPts val="1900"/>
              </a:spcBef>
              <a:spcAft>
                <a:spcPts val="0"/>
              </a:spcAft>
              <a:buNone/>
            </a:pPr>
            <a:r>
              <a:t/>
            </a:r>
            <a:endParaRPr b="1">
              <a:solidFill>
                <a:srgbClr val="374151"/>
              </a:solidFill>
              <a:latin typeface="Roboto"/>
              <a:ea typeface="Roboto"/>
              <a:cs typeface="Roboto"/>
              <a:sym typeface="Roboto"/>
            </a:endParaRPr>
          </a:p>
          <a:p>
            <a:pPr indent="0" lvl="0" marL="914400" rtl="0" algn="l">
              <a:lnSpc>
                <a:spcPct val="115000"/>
              </a:lnSpc>
              <a:spcBef>
                <a:spcPts val="1900"/>
              </a:spcBef>
              <a:spcAft>
                <a:spcPts val="0"/>
              </a:spcAft>
              <a:buNone/>
            </a:pPr>
            <a:r>
              <a:t/>
            </a:r>
            <a:endParaRPr b="1">
              <a:solidFill>
                <a:srgbClr val="374151"/>
              </a:solidFill>
              <a:latin typeface="Roboto"/>
              <a:ea typeface="Roboto"/>
              <a:cs typeface="Roboto"/>
              <a:sym typeface="Roboto"/>
            </a:endParaRPr>
          </a:p>
          <a:p>
            <a:pPr indent="0" lvl="0" marL="914400" rtl="0" algn="l">
              <a:lnSpc>
                <a:spcPct val="115000"/>
              </a:lnSpc>
              <a:spcBef>
                <a:spcPts val="1900"/>
              </a:spcBef>
              <a:spcAft>
                <a:spcPts val="0"/>
              </a:spcAft>
              <a:buNone/>
            </a:pPr>
            <a:r>
              <a:t/>
            </a:r>
            <a:endParaRPr b="1">
              <a:solidFill>
                <a:srgbClr val="374151"/>
              </a:solidFill>
              <a:latin typeface="Roboto"/>
              <a:ea typeface="Roboto"/>
              <a:cs typeface="Roboto"/>
              <a:sym typeface="Roboto"/>
            </a:endParaRPr>
          </a:p>
          <a:p>
            <a:pPr indent="0" lvl="0" marL="0" rtl="0" algn="l">
              <a:spcBef>
                <a:spcPts val="1900"/>
              </a:spcBef>
              <a:spcAft>
                <a:spcPts val="0"/>
              </a:spcAft>
              <a:buNone/>
            </a:pPr>
            <a:r>
              <a:t/>
            </a:r>
            <a:endParaRPr b="1" sz="1500">
              <a:solidFill>
                <a:srgbClr val="37415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p28"/>
          <p:cNvSpPr txBox="1"/>
          <p:nvPr>
            <p:ph type="ctrTitle"/>
          </p:nvPr>
        </p:nvSpPr>
        <p:spPr>
          <a:xfrm>
            <a:off x="752350" y="1080000"/>
            <a:ext cx="7934400" cy="2197500"/>
          </a:xfrm>
          <a:prstGeom prst="rect">
            <a:avLst/>
          </a:prstGeom>
        </p:spPr>
        <p:txBody>
          <a:bodyPr anchorCtr="0" anchor="t" bIns="91425" lIns="0" spcFirstLastPara="1" rIns="0" wrap="square" tIns="91425">
            <a:spAutoFit/>
          </a:bodyPr>
          <a:lstStyle/>
          <a:p>
            <a:pPr indent="0" lvl="0" marL="0" rtl="0" algn="ctr">
              <a:lnSpc>
                <a:spcPct val="115000"/>
              </a:lnSpc>
              <a:spcBef>
                <a:spcPts val="2000"/>
              </a:spcBef>
              <a:spcAft>
                <a:spcPts val="0"/>
              </a:spcAft>
              <a:buNone/>
            </a:pPr>
            <a:r>
              <a:rPr lang="ru" sz="3700">
                <a:solidFill>
                  <a:srgbClr val="434343"/>
                </a:solidFill>
                <a:latin typeface="Roboto"/>
                <a:ea typeface="Roboto"/>
                <a:cs typeface="Roboto"/>
                <a:sym typeface="Roboto"/>
              </a:rPr>
              <a:t>Data Engineering </a:t>
            </a:r>
            <a:endParaRPr sz="3700">
              <a:solidFill>
                <a:srgbClr val="434343"/>
              </a:solidFill>
              <a:latin typeface="Roboto"/>
              <a:ea typeface="Roboto"/>
              <a:cs typeface="Roboto"/>
              <a:sym typeface="Roboto"/>
            </a:endParaRPr>
          </a:p>
          <a:p>
            <a:pPr indent="0" lvl="0" marL="0" rtl="0" algn="ctr">
              <a:lnSpc>
                <a:spcPct val="115000"/>
              </a:lnSpc>
              <a:spcBef>
                <a:spcPts val="2000"/>
              </a:spcBef>
              <a:spcAft>
                <a:spcPts val="0"/>
              </a:spcAft>
              <a:buNone/>
            </a:pPr>
            <a:r>
              <a:t/>
            </a:r>
            <a:endParaRPr sz="3700">
              <a:solidFill>
                <a:srgbClr val="434343"/>
              </a:solidFill>
              <a:latin typeface="Roboto"/>
              <a:ea typeface="Roboto"/>
              <a:cs typeface="Roboto"/>
              <a:sym typeface="Roboto"/>
            </a:endParaRPr>
          </a:p>
          <a:p>
            <a:pPr indent="0" lvl="0" marL="0" rtl="0" algn="ctr">
              <a:spcBef>
                <a:spcPts val="600"/>
              </a:spcBef>
              <a:spcAft>
                <a:spcPts val="0"/>
              </a:spcAft>
              <a:buNone/>
            </a:pPr>
            <a:r>
              <a:rPr b="0" lang="ru" sz="2400">
                <a:solidFill>
                  <a:srgbClr val="1F1F1F"/>
                </a:solidFill>
                <a:latin typeface="Roboto"/>
                <a:ea typeface="Roboto"/>
                <a:cs typeface="Roboto"/>
                <a:sym typeface="Roboto"/>
              </a:rPr>
              <a:t>Thank you for your time and consideration.</a:t>
            </a:r>
            <a:endParaRPr sz="7200">
              <a:solidFill>
                <a:srgbClr val="1F1F1F"/>
              </a:solidFill>
              <a:latin typeface="Roboto"/>
              <a:ea typeface="Roboto"/>
              <a:cs typeface="Roboto"/>
              <a:sym typeface="Roboto"/>
            </a:endParaRPr>
          </a:p>
        </p:txBody>
      </p:sp>
      <p:sp>
        <p:nvSpPr>
          <p:cNvPr id="195" name="Google Shape;195;p28"/>
          <p:cNvSpPr txBox="1"/>
          <p:nvPr/>
        </p:nvSpPr>
        <p:spPr>
          <a:xfrm>
            <a:off x="6019800" y="3657600"/>
            <a:ext cx="26670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ru" sz="1600">
                <a:solidFill>
                  <a:schemeClr val="accent1"/>
                </a:solidFill>
                <a:latin typeface="Roboto Medium"/>
                <a:ea typeface="Roboto Medium"/>
                <a:cs typeface="Roboto Medium"/>
                <a:sym typeface="Roboto Medium"/>
              </a:rPr>
              <a:t>Oksana Tozhovez         07.02.2024</a:t>
            </a:r>
            <a:endParaRPr sz="1600">
              <a:solidFill>
                <a:schemeClr val="accent1"/>
              </a:solidFill>
              <a:latin typeface="Roboto Medium"/>
              <a:ea typeface="Roboto Medium"/>
              <a:cs typeface="Roboto Medium"/>
              <a:sym typeface="Roboto Medium"/>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ru"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sp>
        <p:nvSpPr>
          <p:cNvPr id="196" name="Google Shape;196;p2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3" name="Shape 93"/>
        <p:cNvGrpSpPr/>
        <p:nvPr/>
      </p:nvGrpSpPr>
      <p:grpSpPr>
        <a:xfrm>
          <a:off x="0" y="0"/>
          <a:ext cx="0" cy="0"/>
          <a:chOff x="0" y="0"/>
          <a:chExt cx="0" cy="0"/>
        </a:xfrm>
      </p:grpSpPr>
      <p:sp>
        <p:nvSpPr>
          <p:cNvPr id="94" name="Google Shape;94;p14"/>
          <p:cNvSpPr txBox="1"/>
          <p:nvPr>
            <p:ph type="ctrTitle"/>
          </p:nvPr>
        </p:nvSpPr>
        <p:spPr>
          <a:xfrm>
            <a:off x="360000" y="457200"/>
            <a:ext cx="8326800" cy="492600"/>
          </a:xfrm>
          <a:prstGeom prst="rect">
            <a:avLst/>
          </a:prstGeom>
        </p:spPr>
        <p:txBody>
          <a:bodyPr anchorCtr="0" anchor="t" bIns="91425" lIns="0" spcFirstLastPara="1" rIns="0" wrap="square" tIns="91425">
            <a:spAutoFit/>
          </a:bodyPr>
          <a:lstStyle/>
          <a:p>
            <a:pPr indent="0" lvl="0" marL="0" rtl="0" algn="l">
              <a:spcBef>
                <a:spcPts val="0"/>
              </a:spcBef>
              <a:spcAft>
                <a:spcPts val="0"/>
              </a:spcAft>
              <a:buNone/>
            </a:pPr>
            <a:r>
              <a:rPr lang="ru" sz="2000">
                <a:solidFill>
                  <a:schemeClr val="accent5"/>
                </a:solidFill>
                <a:uFill>
                  <a:noFill/>
                </a:uFill>
                <a:latin typeface="Roboto"/>
                <a:ea typeface="Roboto"/>
                <a:cs typeface="Roboto"/>
                <a:sym typeface="Roboto"/>
                <a:hlinkClick r:id="rId3">
                  <a:extLst>
                    <a:ext uri="{A12FA001-AC4F-418D-AE19-62706E023703}">
                      <ahyp:hlinkClr val="tx"/>
                    </a:ext>
                  </a:extLst>
                </a:hlinkClick>
              </a:rPr>
              <a:t>Entity Relationship Diagram</a:t>
            </a:r>
            <a:endParaRPr sz="3100">
              <a:latin typeface="Roboto"/>
              <a:ea typeface="Roboto"/>
              <a:cs typeface="Roboto"/>
              <a:sym typeface="Roboto"/>
            </a:endParaRPr>
          </a:p>
        </p:txBody>
      </p:sp>
      <p:sp>
        <p:nvSpPr>
          <p:cNvPr id="95" name="Google Shape;95;p14"/>
          <p:cNvSpPr txBox="1"/>
          <p:nvPr>
            <p:ph idx="1" type="subTitle"/>
          </p:nvPr>
        </p:nvSpPr>
        <p:spPr>
          <a:xfrm>
            <a:off x="381000" y="1066800"/>
            <a:ext cx="8229600" cy="4038600"/>
          </a:xfrm>
          <a:prstGeom prst="rect">
            <a:avLst/>
          </a:prstGeom>
        </p:spPr>
        <p:txBody>
          <a:bodyPr anchorCtr="0" anchor="t" bIns="91425" lIns="18000" spcFirstLastPara="1" rIns="91425" wrap="square" tIns="0">
            <a:noAutofit/>
          </a:bodyPr>
          <a:lstStyle/>
          <a:p>
            <a:pPr indent="0" lvl="0" marL="457200" rtl="0" algn="l">
              <a:lnSpc>
                <a:spcPct val="115000"/>
              </a:lnSpc>
              <a:spcBef>
                <a:spcPts val="1900"/>
              </a:spcBef>
              <a:spcAft>
                <a:spcPts val="0"/>
              </a:spcAft>
              <a:buNone/>
            </a:pPr>
            <a:r>
              <a:t/>
            </a:r>
            <a:endParaRPr sz="1500">
              <a:solidFill>
                <a:srgbClr val="374151"/>
              </a:solidFill>
              <a:latin typeface="Roboto"/>
              <a:ea typeface="Roboto"/>
              <a:cs typeface="Roboto"/>
              <a:sym typeface="Roboto"/>
            </a:endParaRPr>
          </a:p>
          <a:p>
            <a:pPr indent="0" lvl="0" marL="0" rtl="0" algn="l">
              <a:spcBef>
                <a:spcPts val="1900"/>
              </a:spcBef>
              <a:spcAft>
                <a:spcPts val="0"/>
              </a:spcAft>
              <a:buNone/>
            </a:pPr>
            <a:r>
              <a:t/>
            </a:r>
            <a:endParaRPr sz="2600"/>
          </a:p>
        </p:txBody>
      </p:sp>
      <p:pic>
        <p:nvPicPr>
          <p:cNvPr id="96" name="Google Shape;96;p14"/>
          <p:cNvPicPr preferRelativeResize="0"/>
          <p:nvPr/>
        </p:nvPicPr>
        <p:blipFill rotWithShape="1">
          <a:blip r:embed="rId4">
            <a:alphaModFix/>
          </a:blip>
          <a:srcRect b="0" l="641" r="641" t="0"/>
          <a:stretch/>
        </p:blipFill>
        <p:spPr>
          <a:xfrm>
            <a:off x="381000" y="922025"/>
            <a:ext cx="7476678" cy="4183379"/>
          </a:xfrm>
          <a:prstGeom prst="rect">
            <a:avLst/>
          </a:prstGeom>
          <a:noFill/>
          <a:ln>
            <a:noFill/>
          </a:ln>
        </p:spPr>
      </p:pic>
      <p:sp>
        <p:nvSpPr>
          <p:cNvPr id="97" name="Google Shape;97;p14"/>
          <p:cNvSpPr txBox="1"/>
          <p:nvPr/>
        </p:nvSpPr>
        <p:spPr>
          <a:xfrm>
            <a:off x="0" y="1500"/>
            <a:ext cx="444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8" name="Google Shape;98;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02" name="Shape 102"/>
        <p:cNvGrpSpPr/>
        <p:nvPr/>
      </p:nvGrpSpPr>
      <p:grpSpPr>
        <a:xfrm>
          <a:off x="0" y="0"/>
          <a:ext cx="0" cy="0"/>
          <a:chOff x="0" y="0"/>
          <a:chExt cx="0" cy="0"/>
        </a:xfrm>
      </p:grpSpPr>
      <p:sp>
        <p:nvSpPr>
          <p:cNvPr id="103" name="Google Shape;103;p15"/>
          <p:cNvSpPr txBox="1"/>
          <p:nvPr>
            <p:ph type="ctrTitle"/>
          </p:nvPr>
        </p:nvSpPr>
        <p:spPr>
          <a:xfrm>
            <a:off x="381000" y="457200"/>
            <a:ext cx="8305800" cy="461700"/>
          </a:xfrm>
          <a:prstGeom prst="rect">
            <a:avLst/>
          </a:prstGeom>
          <a:effectLst>
            <a:outerShdw blurRad="57150" rotWithShape="0" algn="bl" dir="8460000" dist="19050">
              <a:srgbClr val="674EA7">
                <a:alpha val="50000"/>
              </a:srgbClr>
            </a:outerShdw>
          </a:effectLst>
        </p:spPr>
        <p:txBody>
          <a:bodyPr anchorCtr="0" anchor="t" bIns="91425" lIns="0" spcFirstLastPara="1" rIns="0" wrap="square" tIns="91425">
            <a:spAutoFit/>
          </a:bodyPr>
          <a:lstStyle/>
          <a:p>
            <a:pPr indent="0" lvl="0" marL="0" rtl="0" algn="l">
              <a:spcBef>
                <a:spcPts val="0"/>
              </a:spcBef>
              <a:spcAft>
                <a:spcPts val="0"/>
              </a:spcAft>
              <a:buNone/>
            </a:pPr>
            <a:r>
              <a:rPr b="0" lang="ru" sz="1800">
                <a:solidFill>
                  <a:srgbClr val="353740"/>
                </a:solidFill>
                <a:latin typeface="Roboto Medium"/>
                <a:ea typeface="Roboto Medium"/>
                <a:cs typeface="Roboto Medium"/>
                <a:sym typeface="Roboto Medium"/>
              </a:rPr>
              <a:t>Specify the main fields for each entity</a:t>
            </a:r>
            <a:endParaRPr b="0" sz="4800">
              <a:latin typeface="Roboto Medium"/>
              <a:ea typeface="Roboto Medium"/>
              <a:cs typeface="Roboto Medium"/>
              <a:sym typeface="Roboto Medium"/>
            </a:endParaRPr>
          </a:p>
        </p:txBody>
      </p:sp>
      <p:sp>
        <p:nvSpPr>
          <p:cNvPr id="104" name="Google Shape;104;p15"/>
          <p:cNvSpPr txBox="1"/>
          <p:nvPr>
            <p:ph idx="1" type="subTitle"/>
          </p:nvPr>
        </p:nvSpPr>
        <p:spPr>
          <a:xfrm>
            <a:off x="720000" y="1080000"/>
            <a:ext cx="7563000" cy="4063500"/>
          </a:xfrm>
          <a:prstGeom prst="rect">
            <a:avLst/>
          </a:prstGeom>
        </p:spPr>
        <p:txBody>
          <a:bodyPr anchorCtr="0" anchor="t" bIns="91425" lIns="18000" spcFirstLastPara="1" rIns="91425" wrap="square" tIns="0">
            <a:noAutofit/>
          </a:bodyPr>
          <a:lstStyle/>
          <a:p>
            <a:pPr indent="0" lvl="0" marL="0" rtl="0" algn="l">
              <a:lnSpc>
                <a:spcPct val="161538"/>
              </a:lnSpc>
              <a:spcBef>
                <a:spcPts val="1400"/>
              </a:spcBef>
              <a:spcAft>
                <a:spcPts val="0"/>
              </a:spcAft>
              <a:buNone/>
            </a:pPr>
            <a:r>
              <a:rPr b="1" lang="ru" sz="1500">
                <a:solidFill>
                  <a:srgbClr val="202123"/>
                </a:solidFill>
              </a:rPr>
              <a:t>1. </a:t>
            </a:r>
            <a:r>
              <a:rPr b="1" lang="ru" sz="1700">
                <a:solidFill>
                  <a:schemeClr val="hlink"/>
                </a:solidFill>
                <a:uFill>
                  <a:noFill/>
                </a:uFill>
                <a:hlinkClick r:id="rId3"/>
              </a:rPr>
              <a:t>Drivers</a:t>
            </a:r>
            <a:endParaRPr b="1" sz="1700">
              <a:solidFill>
                <a:srgbClr val="353740"/>
              </a:solidFill>
            </a:endParaRPr>
          </a:p>
          <a:p>
            <a:pPr indent="-298450" lvl="0" marL="457200" rtl="0" algn="l">
              <a:lnSpc>
                <a:spcPct val="150000"/>
              </a:lnSpc>
              <a:spcBef>
                <a:spcPts val="400"/>
              </a:spcBef>
              <a:spcAft>
                <a:spcPts val="0"/>
              </a:spcAft>
              <a:buClr>
                <a:srgbClr val="85200C"/>
              </a:buClr>
              <a:buSzPts val="1100"/>
              <a:buFont typeface="Roboto"/>
              <a:buChar char="●"/>
            </a:pPr>
            <a:r>
              <a:rPr b="1" lang="ru" sz="1300">
                <a:solidFill>
                  <a:srgbClr val="353740"/>
                </a:solidFill>
              </a:rPr>
              <a:t>Primary Field (PK)</a:t>
            </a:r>
            <a:r>
              <a:rPr lang="ru" sz="1300">
                <a:solidFill>
                  <a:srgbClr val="353740"/>
                </a:solidFill>
              </a:rPr>
              <a:t>: </a:t>
            </a:r>
            <a:r>
              <a:rPr b="1" lang="ru" sz="1300" u="sng">
                <a:solidFill>
                  <a:srgbClr val="434343"/>
                </a:solidFill>
              </a:rPr>
              <a:t>id</a:t>
            </a:r>
            <a:br>
              <a:rPr lang="ru" sz="1200">
                <a:solidFill>
                  <a:srgbClr val="353740"/>
                </a:solidFill>
              </a:rPr>
            </a:br>
            <a:r>
              <a:rPr i="1" lang="ru" sz="1200">
                <a:solidFill>
                  <a:srgbClr val="666666"/>
                </a:solidFill>
              </a:rPr>
              <a:t>Represents a unique identifier for each driver in the database.</a:t>
            </a:r>
            <a:endParaRPr i="1" sz="1200">
              <a:solidFill>
                <a:srgbClr val="666666"/>
              </a:solidFill>
            </a:endParaRPr>
          </a:p>
          <a:p>
            <a:pPr indent="-298450" lvl="0" marL="457200" rtl="0" algn="l">
              <a:lnSpc>
                <a:spcPct val="150000"/>
              </a:lnSpc>
              <a:spcBef>
                <a:spcPts val="0"/>
              </a:spcBef>
              <a:spcAft>
                <a:spcPts val="0"/>
              </a:spcAft>
              <a:buClr>
                <a:srgbClr val="85200C"/>
              </a:buClr>
              <a:buSzPts val="1100"/>
              <a:buFont typeface="Roboto"/>
              <a:buChar char="●"/>
            </a:pPr>
            <a:r>
              <a:rPr b="1" lang="ru" sz="1200">
                <a:solidFill>
                  <a:srgbClr val="353740"/>
                </a:solidFill>
              </a:rPr>
              <a:t>Attributes</a:t>
            </a:r>
            <a:r>
              <a:rPr lang="ru" sz="1200">
                <a:solidFill>
                  <a:srgbClr val="353740"/>
                </a:solidFill>
              </a:rPr>
              <a:t>: </a:t>
            </a:r>
            <a:r>
              <a:rPr lang="ru" sz="1200">
                <a:solidFill>
                  <a:srgbClr val="434343"/>
                </a:solidFill>
              </a:rPr>
              <a:t>license_number</a:t>
            </a:r>
            <a:r>
              <a:rPr lang="ru" sz="1200">
                <a:solidFill>
                  <a:srgbClr val="353740"/>
                </a:solidFill>
              </a:rPr>
              <a:t>, age, company_id</a:t>
            </a:r>
            <a:endParaRPr sz="1200">
              <a:solidFill>
                <a:srgbClr val="353740"/>
              </a:solidFill>
            </a:endParaRPr>
          </a:p>
          <a:p>
            <a:pPr indent="-304800" lvl="0" marL="457200" rtl="0" algn="l">
              <a:lnSpc>
                <a:spcPct val="150000"/>
              </a:lnSpc>
              <a:spcBef>
                <a:spcPts val="0"/>
              </a:spcBef>
              <a:spcAft>
                <a:spcPts val="0"/>
              </a:spcAft>
              <a:buClr>
                <a:srgbClr val="85200C"/>
              </a:buClr>
              <a:buSzPts val="1200"/>
              <a:buFont typeface="Roboto"/>
              <a:buChar char="●"/>
            </a:pPr>
            <a:r>
              <a:rPr b="1" lang="ru" sz="1300">
                <a:solidFill>
                  <a:srgbClr val="353740"/>
                </a:solidFill>
              </a:rPr>
              <a:t>Unique</a:t>
            </a:r>
            <a:r>
              <a:rPr lang="ru" sz="1300">
                <a:solidFill>
                  <a:srgbClr val="353740"/>
                </a:solidFill>
              </a:rPr>
              <a:t>:</a:t>
            </a:r>
            <a:r>
              <a:rPr b="1" i="1" lang="ru" sz="1300">
                <a:solidFill>
                  <a:srgbClr val="666666"/>
                </a:solidFill>
              </a:rPr>
              <a:t> </a:t>
            </a:r>
            <a:r>
              <a:rPr i="1" lang="ru" sz="1300">
                <a:solidFill>
                  <a:srgbClr val="434343"/>
                </a:solidFill>
                <a:latin typeface="Roboto Medium"/>
                <a:ea typeface="Roboto Medium"/>
                <a:cs typeface="Roboto Medium"/>
                <a:sym typeface="Roboto Medium"/>
              </a:rPr>
              <a:t>license_number</a:t>
            </a:r>
            <a:endParaRPr i="1" sz="1300">
              <a:solidFill>
                <a:srgbClr val="434343"/>
              </a:solidFill>
              <a:latin typeface="Roboto Medium"/>
              <a:ea typeface="Roboto Medium"/>
              <a:cs typeface="Roboto Medium"/>
              <a:sym typeface="Roboto Medium"/>
            </a:endParaRPr>
          </a:p>
          <a:p>
            <a:pPr indent="-298450" lvl="0" marL="457200" rtl="0" algn="l">
              <a:lnSpc>
                <a:spcPct val="150000"/>
              </a:lnSpc>
              <a:spcBef>
                <a:spcPts val="0"/>
              </a:spcBef>
              <a:spcAft>
                <a:spcPts val="0"/>
              </a:spcAft>
              <a:buClr>
                <a:srgbClr val="85200C"/>
              </a:buClr>
              <a:buSzPts val="1100"/>
              <a:buFont typeface="Roboto"/>
              <a:buChar char="●"/>
            </a:pPr>
            <a:r>
              <a:rPr b="1" lang="ru" sz="1200">
                <a:solidFill>
                  <a:srgbClr val="353740"/>
                </a:solidFill>
              </a:rPr>
              <a:t>Relationships</a:t>
            </a:r>
            <a:r>
              <a:rPr lang="ru" sz="1200">
                <a:solidFill>
                  <a:srgbClr val="353740"/>
                </a:solidFill>
              </a:rPr>
              <a:t>:</a:t>
            </a:r>
            <a:endParaRPr sz="1200">
              <a:solidFill>
                <a:srgbClr val="353740"/>
              </a:solidFill>
            </a:endParaRPr>
          </a:p>
          <a:p>
            <a:pPr indent="-298450" lvl="1" marL="914400" rtl="0" algn="l">
              <a:lnSpc>
                <a:spcPct val="150000"/>
              </a:lnSpc>
              <a:spcBef>
                <a:spcPts val="0"/>
              </a:spcBef>
              <a:spcAft>
                <a:spcPts val="0"/>
              </a:spcAft>
              <a:buClr>
                <a:srgbClr val="353740"/>
              </a:buClr>
              <a:buSzPts val="1100"/>
              <a:buChar char="✓"/>
            </a:pPr>
            <a:r>
              <a:rPr b="1" lang="ru">
                <a:solidFill>
                  <a:srgbClr val="353740"/>
                </a:solidFill>
              </a:rPr>
              <a:t>Drivers to Assignments</a:t>
            </a:r>
            <a:r>
              <a:rPr lang="ru">
                <a:solidFill>
                  <a:srgbClr val="353740"/>
                </a:solidFill>
              </a:rPr>
              <a:t>: One-to-Many (A driver can have multiple assignments).</a:t>
            </a:r>
            <a:endParaRPr>
              <a:solidFill>
                <a:srgbClr val="353740"/>
              </a:solidFill>
            </a:endParaRPr>
          </a:p>
          <a:p>
            <a:pPr indent="0" lvl="0" marL="1371600" rtl="0" algn="l">
              <a:lnSpc>
                <a:spcPct val="161538"/>
              </a:lnSpc>
              <a:spcBef>
                <a:spcPts val="1400"/>
              </a:spcBef>
              <a:spcAft>
                <a:spcPts val="0"/>
              </a:spcAft>
              <a:buNone/>
            </a:pPr>
            <a:r>
              <a:t/>
            </a:r>
            <a:endParaRPr b="1" sz="1500">
              <a:solidFill>
                <a:srgbClr val="202123"/>
              </a:solidFill>
            </a:endParaRPr>
          </a:p>
          <a:p>
            <a:pPr indent="0" lvl="0" marL="914400" rtl="0" algn="l">
              <a:lnSpc>
                <a:spcPct val="115000"/>
              </a:lnSpc>
              <a:spcBef>
                <a:spcPts val="1900"/>
              </a:spcBef>
              <a:spcAft>
                <a:spcPts val="0"/>
              </a:spcAft>
              <a:buNone/>
            </a:pPr>
            <a:r>
              <a:t/>
            </a:r>
            <a:endParaRPr b="1" sz="1500">
              <a:solidFill>
                <a:srgbClr val="374151"/>
              </a:solidFill>
            </a:endParaRPr>
          </a:p>
          <a:p>
            <a:pPr indent="0" lvl="0" marL="0" rtl="0" algn="l">
              <a:lnSpc>
                <a:spcPct val="115000"/>
              </a:lnSpc>
              <a:spcBef>
                <a:spcPts val="1900"/>
              </a:spcBef>
              <a:spcAft>
                <a:spcPts val="0"/>
              </a:spcAft>
              <a:buNone/>
            </a:pPr>
            <a:r>
              <a:t/>
            </a:r>
            <a:endParaRPr sz="1500">
              <a:solidFill>
                <a:srgbClr val="374151"/>
              </a:solidFill>
            </a:endParaRPr>
          </a:p>
          <a:p>
            <a:pPr indent="0" lvl="0" marL="0" rtl="0" algn="l">
              <a:lnSpc>
                <a:spcPct val="115000"/>
              </a:lnSpc>
              <a:spcBef>
                <a:spcPts val="1900"/>
              </a:spcBef>
              <a:spcAft>
                <a:spcPts val="0"/>
              </a:spcAft>
              <a:buNone/>
            </a:pPr>
            <a:r>
              <a:t/>
            </a:r>
            <a:endParaRPr b="1">
              <a:solidFill>
                <a:srgbClr val="374151"/>
              </a:solidFill>
            </a:endParaRPr>
          </a:p>
          <a:p>
            <a:pPr indent="0" lvl="0" marL="914400" rtl="0" algn="l">
              <a:lnSpc>
                <a:spcPct val="115000"/>
              </a:lnSpc>
              <a:spcBef>
                <a:spcPts val="1900"/>
              </a:spcBef>
              <a:spcAft>
                <a:spcPts val="0"/>
              </a:spcAft>
              <a:buNone/>
            </a:pPr>
            <a:r>
              <a:t/>
            </a:r>
            <a:endParaRPr b="1">
              <a:solidFill>
                <a:srgbClr val="374151"/>
              </a:solidFill>
            </a:endParaRPr>
          </a:p>
          <a:p>
            <a:pPr indent="0" lvl="0" marL="914400" rtl="0" algn="l">
              <a:lnSpc>
                <a:spcPct val="115000"/>
              </a:lnSpc>
              <a:spcBef>
                <a:spcPts val="1900"/>
              </a:spcBef>
              <a:spcAft>
                <a:spcPts val="0"/>
              </a:spcAft>
              <a:buNone/>
            </a:pPr>
            <a:r>
              <a:t/>
            </a:r>
            <a:endParaRPr b="1">
              <a:solidFill>
                <a:srgbClr val="374151"/>
              </a:solidFill>
            </a:endParaRPr>
          </a:p>
          <a:p>
            <a:pPr indent="0" lvl="0" marL="0" rtl="0" algn="l">
              <a:spcBef>
                <a:spcPts val="1900"/>
              </a:spcBef>
              <a:spcAft>
                <a:spcPts val="0"/>
              </a:spcAft>
              <a:buNone/>
            </a:pPr>
            <a:r>
              <a:t/>
            </a:r>
            <a:endParaRPr b="1" sz="1500">
              <a:solidFill>
                <a:srgbClr val="374151"/>
              </a:solidFill>
            </a:endParaRPr>
          </a:p>
        </p:txBody>
      </p:sp>
      <p:sp>
        <p:nvSpPr>
          <p:cNvPr id="105" name="Google Shape;105;p15"/>
          <p:cNvSpPr txBox="1"/>
          <p:nvPr/>
        </p:nvSpPr>
        <p:spPr>
          <a:xfrm>
            <a:off x="6449400" y="4769650"/>
            <a:ext cx="269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ru" sz="1100">
                <a:solidFill>
                  <a:schemeClr val="hlink"/>
                </a:solidFill>
                <a:uFill>
                  <a:noFill/>
                </a:uFill>
                <a:latin typeface="Roboto"/>
                <a:ea typeface="Roboto"/>
                <a:cs typeface="Roboto"/>
                <a:sym typeface="Roboto"/>
                <a:hlinkClick r:id="rId4"/>
              </a:rPr>
              <a:t>Entity Relationship Diagram</a:t>
            </a:r>
            <a:endParaRPr i="1" sz="1100">
              <a:solidFill>
                <a:schemeClr val="accent1"/>
              </a:solidFill>
              <a:latin typeface="Roboto"/>
              <a:ea typeface="Roboto"/>
              <a:cs typeface="Roboto"/>
              <a:sym typeface="Roboto"/>
            </a:endParaRPr>
          </a:p>
        </p:txBody>
      </p:sp>
      <p:sp>
        <p:nvSpPr>
          <p:cNvPr id="106" name="Google Shape;106;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10" name="Shape 110"/>
        <p:cNvGrpSpPr/>
        <p:nvPr/>
      </p:nvGrpSpPr>
      <p:grpSpPr>
        <a:xfrm>
          <a:off x="0" y="0"/>
          <a:ext cx="0" cy="0"/>
          <a:chOff x="0" y="0"/>
          <a:chExt cx="0" cy="0"/>
        </a:xfrm>
      </p:grpSpPr>
      <p:sp>
        <p:nvSpPr>
          <p:cNvPr id="111" name="Google Shape;111;p16"/>
          <p:cNvSpPr txBox="1"/>
          <p:nvPr>
            <p:ph type="ctrTitle"/>
          </p:nvPr>
        </p:nvSpPr>
        <p:spPr>
          <a:xfrm>
            <a:off x="381000" y="457200"/>
            <a:ext cx="8305800" cy="461700"/>
          </a:xfrm>
          <a:prstGeom prst="rect">
            <a:avLst/>
          </a:prstGeom>
          <a:effectLst>
            <a:outerShdw blurRad="57150" rotWithShape="0" algn="bl" dir="8460000" dist="19050">
              <a:srgbClr val="674EA7">
                <a:alpha val="50000"/>
              </a:srgbClr>
            </a:outerShdw>
          </a:effectLst>
        </p:spPr>
        <p:txBody>
          <a:bodyPr anchorCtr="0" anchor="t" bIns="91425" lIns="0" spcFirstLastPara="1" rIns="0" wrap="square" tIns="91425">
            <a:spAutoFit/>
          </a:bodyPr>
          <a:lstStyle/>
          <a:p>
            <a:pPr indent="0" lvl="0" marL="0" rtl="0" algn="l">
              <a:spcBef>
                <a:spcPts val="0"/>
              </a:spcBef>
              <a:spcAft>
                <a:spcPts val="0"/>
              </a:spcAft>
              <a:buNone/>
            </a:pPr>
            <a:r>
              <a:rPr b="0" lang="ru" sz="1800">
                <a:solidFill>
                  <a:srgbClr val="353740"/>
                </a:solidFill>
                <a:latin typeface="Roboto Medium"/>
                <a:ea typeface="Roboto Medium"/>
                <a:cs typeface="Roboto Medium"/>
                <a:sym typeface="Roboto Medium"/>
              </a:rPr>
              <a:t>Specify the main fields for each entity</a:t>
            </a:r>
            <a:endParaRPr b="0" sz="4800">
              <a:latin typeface="Roboto Medium"/>
              <a:ea typeface="Roboto Medium"/>
              <a:cs typeface="Roboto Medium"/>
              <a:sym typeface="Roboto Medium"/>
            </a:endParaRPr>
          </a:p>
        </p:txBody>
      </p:sp>
      <p:sp>
        <p:nvSpPr>
          <p:cNvPr id="112" name="Google Shape;112;p16"/>
          <p:cNvSpPr txBox="1"/>
          <p:nvPr>
            <p:ph idx="1" type="subTitle"/>
          </p:nvPr>
        </p:nvSpPr>
        <p:spPr>
          <a:xfrm>
            <a:off x="720000" y="1080000"/>
            <a:ext cx="7563000" cy="4063500"/>
          </a:xfrm>
          <a:prstGeom prst="rect">
            <a:avLst/>
          </a:prstGeom>
        </p:spPr>
        <p:txBody>
          <a:bodyPr anchorCtr="0" anchor="t" bIns="91425" lIns="18000" spcFirstLastPara="1" rIns="91425" wrap="square" tIns="0">
            <a:noAutofit/>
          </a:bodyPr>
          <a:lstStyle/>
          <a:p>
            <a:pPr indent="0" lvl="0" marL="0" rtl="0" algn="l">
              <a:lnSpc>
                <a:spcPct val="161538"/>
              </a:lnSpc>
              <a:spcBef>
                <a:spcPts val="1400"/>
              </a:spcBef>
              <a:spcAft>
                <a:spcPts val="0"/>
              </a:spcAft>
              <a:buNone/>
            </a:pPr>
            <a:r>
              <a:rPr b="1" lang="ru">
                <a:solidFill>
                  <a:srgbClr val="202123"/>
                </a:solidFill>
              </a:rPr>
              <a:t>2. </a:t>
            </a:r>
            <a:r>
              <a:rPr b="1" lang="ru">
                <a:solidFill>
                  <a:schemeClr val="hlink"/>
                </a:solidFill>
                <a:uFill>
                  <a:noFill/>
                </a:uFill>
                <a:hlinkClick r:id="rId3"/>
              </a:rPr>
              <a:t>Vehicles</a:t>
            </a:r>
            <a:endParaRPr b="1">
              <a:solidFill>
                <a:srgbClr val="353740"/>
              </a:solidFill>
            </a:endParaRPr>
          </a:p>
          <a:p>
            <a:pPr indent="-304800" lvl="0" marL="457200" rtl="0" algn="l">
              <a:lnSpc>
                <a:spcPct val="150000"/>
              </a:lnSpc>
              <a:spcBef>
                <a:spcPts val="400"/>
              </a:spcBef>
              <a:spcAft>
                <a:spcPts val="0"/>
              </a:spcAft>
              <a:buSzPts val="1200"/>
              <a:buChar char="●"/>
            </a:pPr>
            <a:r>
              <a:rPr b="1" lang="ru" sz="1200">
                <a:solidFill>
                  <a:srgbClr val="353740"/>
                </a:solidFill>
              </a:rPr>
              <a:t>PK</a:t>
            </a:r>
            <a:r>
              <a:rPr lang="ru" sz="1200">
                <a:solidFill>
                  <a:srgbClr val="353740"/>
                </a:solidFill>
              </a:rPr>
              <a:t>: vehicle_id</a:t>
            </a:r>
            <a:endParaRPr sz="1200">
              <a:solidFill>
                <a:srgbClr val="353740"/>
              </a:solidFill>
            </a:endParaRPr>
          </a:p>
          <a:p>
            <a:pPr indent="-304800" lvl="0" marL="457200" rtl="0" algn="l">
              <a:lnSpc>
                <a:spcPct val="150000"/>
              </a:lnSpc>
              <a:spcBef>
                <a:spcPts val="100"/>
              </a:spcBef>
              <a:spcAft>
                <a:spcPts val="0"/>
              </a:spcAft>
              <a:buSzPts val="1200"/>
              <a:buChar char="●"/>
            </a:pPr>
            <a:r>
              <a:rPr b="1" lang="ru" sz="1200">
                <a:solidFill>
                  <a:srgbClr val="353740"/>
                </a:solidFill>
              </a:rPr>
              <a:t>Attributes</a:t>
            </a:r>
            <a:r>
              <a:rPr lang="ru" sz="1200">
                <a:solidFill>
                  <a:srgbClr val="353740"/>
                </a:solidFill>
              </a:rPr>
              <a:t>: type, model, year</a:t>
            </a:r>
            <a:endParaRPr sz="1200">
              <a:solidFill>
                <a:srgbClr val="353740"/>
              </a:solidFill>
            </a:endParaRPr>
          </a:p>
          <a:p>
            <a:pPr indent="-304800" lvl="0" marL="457200" rtl="0" algn="l">
              <a:lnSpc>
                <a:spcPct val="150000"/>
              </a:lnSpc>
              <a:spcBef>
                <a:spcPts val="100"/>
              </a:spcBef>
              <a:spcAft>
                <a:spcPts val="0"/>
              </a:spcAft>
              <a:buSzPts val="1200"/>
              <a:buChar char="●"/>
            </a:pPr>
            <a:r>
              <a:rPr b="1" lang="ru" sz="1200">
                <a:solidFill>
                  <a:srgbClr val="353740"/>
                </a:solidFill>
              </a:rPr>
              <a:t>Relationships</a:t>
            </a:r>
            <a:r>
              <a:rPr lang="ru" sz="1200">
                <a:solidFill>
                  <a:srgbClr val="353740"/>
                </a:solidFill>
              </a:rPr>
              <a:t>:</a:t>
            </a:r>
            <a:endParaRPr sz="1200">
              <a:solidFill>
                <a:srgbClr val="353740"/>
              </a:solidFill>
            </a:endParaRPr>
          </a:p>
          <a:p>
            <a:pPr indent="-304800" lvl="1" marL="914400" rtl="0" algn="l">
              <a:lnSpc>
                <a:spcPct val="150000"/>
              </a:lnSpc>
              <a:spcBef>
                <a:spcPts val="100"/>
              </a:spcBef>
              <a:spcAft>
                <a:spcPts val="0"/>
              </a:spcAft>
              <a:buSzPts val="1200"/>
              <a:buFont typeface="Roboto"/>
              <a:buChar char="✓"/>
            </a:pPr>
            <a:r>
              <a:rPr b="1" lang="ru">
                <a:solidFill>
                  <a:srgbClr val="353740"/>
                </a:solidFill>
                <a:latin typeface="Roboto"/>
                <a:ea typeface="Roboto"/>
                <a:cs typeface="Roboto"/>
                <a:sym typeface="Roboto"/>
              </a:rPr>
              <a:t>Vehicles to Assignments</a:t>
            </a:r>
            <a:r>
              <a:rPr lang="ru">
                <a:solidFill>
                  <a:srgbClr val="353740"/>
                </a:solidFill>
                <a:latin typeface="Roboto"/>
                <a:ea typeface="Roboto"/>
                <a:cs typeface="Roboto"/>
                <a:sym typeface="Roboto"/>
              </a:rPr>
              <a:t>: One-to-Many (A vehicle can have multiple assignments).</a:t>
            </a:r>
            <a:endParaRPr>
              <a:solidFill>
                <a:srgbClr val="353740"/>
              </a:solidFill>
              <a:latin typeface="Roboto"/>
              <a:ea typeface="Roboto"/>
              <a:cs typeface="Roboto"/>
              <a:sym typeface="Roboto"/>
            </a:endParaRPr>
          </a:p>
          <a:p>
            <a:pPr indent="-304800" lvl="1" marL="914400" rtl="0" algn="l">
              <a:lnSpc>
                <a:spcPct val="150000"/>
              </a:lnSpc>
              <a:spcBef>
                <a:spcPts val="100"/>
              </a:spcBef>
              <a:spcAft>
                <a:spcPts val="0"/>
              </a:spcAft>
              <a:buSzPts val="1200"/>
              <a:buFont typeface="Roboto"/>
              <a:buChar char="✓"/>
            </a:pPr>
            <a:r>
              <a:rPr b="1" lang="ru">
                <a:solidFill>
                  <a:srgbClr val="353740"/>
                </a:solidFill>
                <a:latin typeface="Roboto"/>
                <a:ea typeface="Roboto"/>
                <a:cs typeface="Roboto"/>
                <a:sym typeface="Roboto"/>
              </a:rPr>
              <a:t>Vehicles to Claims</a:t>
            </a:r>
            <a:r>
              <a:rPr lang="ru">
                <a:solidFill>
                  <a:srgbClr val="353740"/>
                </a:solidFill>
                <a:latin typeface="Roboto"/>
                <a:ea typeface="Roboto"/>
                <a:cs typeface="Roboto"/>
                <a:sym typeface="Roboto"/>
              </a:rPr>
              <a:t>: One-to-Many (A vehicle can have multiple claims against it).</a:t>
            </a:r>
            <a:endParaRPr>
              <a:solidFill>
                <a:srgbClr val="353740"/>
              </a:solidFill>
              <a:latin typeface="Roboto"/>
              <a:ea typeface="Roboto"/>
              <a:cs typeface="Roboto"/>
              <a:sym typeface="Roboto"/>
            </a:endParaRPr>
          </a:p>
          <a:p>
            <a:pPr indent="-304800" lvl="1" marL="914400" rtl="0" algn="l">
              <a:lnSpc>
                <a:spcPct val="150000"/>
              </a:lnSpc>
              <a:spcBef>
                <a:spcPts val="100"/>
              </a:spcBef>
              <a:spcAft>
                <a:spcPts val="0"/>
              </a:spcAft>
              <a:buSzPts val="1200"/>
              <a:buFont typeface="Roboto"/>
              <a:buChar char="✓"/>
            </a:pPr>
            <a:r>
              <a:rPr b="1" lang="ru">
                <a:solidFill>
                  <a:srgbClr val="353740"/>
                </a:solidFill>
                <a:latin typeface="Roboto"/>
                <a:ea typeface="Roboto"/>
                <a:cs typeface="Roboto"/>
                <a:sym typeface="Roboto"/>
              </a:rPr>
              <a:t>Vehicles to Policy Quotes</a:t>
            </a:r>
            <a:r>
              <a:rPr lang="ru">
                <a:solidFill>
                  <a:srgbClr val="353740"/>
                </a:solidFill>
                <a:latin typeface="Roboto"/>
                <a:ea typeface="Roboto"/>
                <a:cs typeface="Roboto"/>
                <a:sym typeface="Roboto"/>
              </a:rPr>
              <a:t>: One-to-Many (A vehicle can be associated with multiple policy quotes).</a:t>
            </a:r>
            <a:endParaRPr>
              <a:solidFill>
                <a:srgbClr val="353740"/>
              </a:solidFill>
              <a:latin typeface="Roboto"/>
              <a:ea typeface="Roboto"/>
              <a:cs typeface="Roboto"/>
              <a:sym typeface="Roboto"/>
            </a:endParaRPr>
          </a:p>
          <a:p>
            <a:pPr indent="-304800" lvl="1" marL="914400" rtl="0" algn="l">
              <a:lnSpc>
                <a:spcPct val="150000"/>
              </a:lnSpc>
              <a:spcBef>
                <a:spcPts val="100"/>
              </a:spcBef>
              <a:spcAft>
                <a:spcPts val="0"/>
              </a:spcAft>
              <a:buSzPts val="1200"/>
              <a:buFont typeface="Roboto"/>
              <a:buChar char="✓"/>
            </a:pPr>
            <a:r>
              <a:rPr b="1" lang="ru">
                <a:solidFill>
                  <a:srgbClr val="353740"/>
                </a:solidFill>
                <a:latin typeface="Roboto"/>
                <a:ea typeface="Roboto"/>
                <a:cs typeface="Roboto"/>
                <a:sym typeface="Roboto"/>
              </a:rPr>
              <a:t>Vehicles to Telemetry</a:t>
            </a:r>
            <a:r>
              <a:rPr lang="ru">
                <a:solidFill>
                  <a:srgbClr val="353740"/>
                </a:solidFill>
                <a:latin typeface="Roboto"/>
                <a:ea typeface="Roboto"/>
                <a:cs typeface="Roboto"/>
                <a:sym typeface="Roboto"/>
              </a:rPr>
              <a:t>: One-to-Many (A vehicle can have multiple telemetry records).</a:t>
            </a:r>
            <a:endParaRPr>
              <a:solidFill>
                <a:srgbClr val="353740"/>
              </a:solidFill>
              <a:latin typeface="Roboto"/>
              <a:ea typeface="Roboto"/>
              <a:cs typeface="Roboto"/>
              <a:sym typeface="Roboto"/>
            </a:endParaRPr>
          </a:p>
          <a:p>
            <a:pPr indent="0" lvl="0" marL="0" rtl="0" algn="l">
              <a:lnSpc>
                <a:spcPct val="161538"/>
              </a:lnSpc>
              <a:spcBef>
                <a:spcPts val="1400"/>
              </a:spcBef>
              <a:spcAft>
                <a:spcPts val="0"/>
              </a:spcAft>
              <a:buNone/>
            </a:pPr>
            <a:r>
              <a:t/>
            </a:r>
            <a:endParaRPr b="1" sz="1700">
              <a:solidFill>
                <a:srgbClr val="353740"/>
              </a:solidFill>
            </a:endParaRPr>
          </a:p>
          <a:p>
            <a:pPr indent="0" lvl="0" marL="1371600" rtl="0" algn="l">
              <a:lnSpc>
                <a:spcPct val="161538"/>
              </a:lnSpc>
              <a:spcBef>
                <a:spcPts val="1400"/>
              </a:spcBef>
              <a:spcAft>
                <a:spcPts val="0"/>
              </a:spcAft>
              <a:buNone/>
            </a:pPr>
            <a:r>
              <a:t/>
            </a:r>
            <a:endParaRPr b="1" sz="1500">
              <a:solidFill>
                <a:srgbClr val="202123"/>
              </a:solidFill>
            </a:endParaRPr>
          </a:p>
          <a:p>
            <a:pPr indent="0" lvl="0" marL="914400" rtl="0" algn="l">
              <a:lnSpc>
                <a:spcPct val="115000"/>
              </a:lnSpc>
              <a:spcBef>
                <a:spcPts val="1900"/>
              </a:spcBef>
              <a:spcAft>
                <a:spcPts val="0"/>
              </a:spcAft>
              <a:buNone/>
            </a:pPr>
            <a:r>
              <a:t/>
            </a:r>
            <a:endParaRPr b="1" sz="1500">
              <a:solidFill>
                <a:srgbClr val="374151"/>
              </a:solidFill>
            </a:endParaRPr>
          </a:p>
          <a:p>
            <a:pPr indent="0" lvl="0" marL="0" rtl="0" algn="l">
              <a:lnSpc>
                <a:spcPct val="115000"/>
              </a:lnSpc>
              <a:spcBef>
                <a:spcPts val="1900"/>
              </a:spcBef>
              <a:spcAft>
                <a:spcPts val="0"/>
              </a:spcAft>
              <a:buNone/>
            </a:pPr>
            <a:r>
              <a:t/>
            </a:r>
            <a:endParaRPr sz="1500">
              <a:solidFill>
                <a:srgbClr val="374151"/>
              </a:solidFill>
            </a:endParaRPr>
          </a:p>
          <a:p>
            <a:pPr indent="0" lvl="0" marL="0" rtl="0" algn="l">
              <a:lnSpc>
                <a:spcPct val="115000"/>
              </a:lnSpc>
              <a:spcBef>
                <a:spcPts val="1900"/>
              </a:spcBef>
              <a:spcAft>
                <a:spcPts val="0"/>
              </a:spcAft>
              <a:buNone/>
            </a:pPr>
            <a:r>
              <a:t/>
            </a:r>
            <a:endParaRPr b="1">
              <a:solidFill>
                <a:srgbClr val="374151"/>
              </a:solidFill>
            </a:endParaRPr>
          </a:p>
          <a:p>
            <a:pPr indent="0" lvl="0" marL="914400" rtl="0" algn="l">
              <a:lnSpc>
                <a:spcPct val="115000"/>
              </a:lnSpc>
              <a:spcBef>
                <a:spcPts val="1900"/>
              </a:spcBef>
              <a:spcAft>
                <a:spcPts val="0"/>
              </a:spcAft>
              <a:buNone/>
            </a:pPr>
            <a:r>
              <a:t/>
            </a:r>
            <a:endParaRPr b="1">
              <a:solidFill>
                <a:srgbClr val="374151"/>
              </a:solidFill>
            </a:endParaRPr>
          </a:p>
          <a:p>
            <a:pPr indent="0" lvl="0" marL="914400" rtl="0" algn="l">
              <a:lnSpc>
                <a:spcPct val="115000"/>
              </a:lnSpc>
              <a:spcBef>
                <a:spcPts val="1900"/>
              </a:spcBef>
              <a:spcAft>
                <a:spcPts val="0"/>
              </a:spcAft>
              <a:buNone/>
            </a:pPr>
            <a:r>
              <a:t/>
            </a:r>
            <a:endParaRPr b="1">
              <a:solidFill>
                <a:srgbClr val="374151"/>
              </a:solidFill>
            </a:endParaRPr>
          </a:p>
          <a:p>
            <a:pPr indent="0" lvl="0" marL="0" rtl="0" algn="l">
              <a:spcBef>
                <a:spcPts val="1900"/>
              </a:spcBef>
              <a:spcAft>
                <a:spcPts val="0"/>
              </a:spcAft>
              <a:buNone/>
            </a:pPr>
            <a:r>
              <a:t/>
            </a:r>
            <a:endParaRPr b="1" sz="1500">
              <a:solidFill>
                <a:srgbClr val="374151"/>
              </a:solidFill>
            </a:endParaRPr>
          </a:p>
        </p:txBody>
      </p:sp>
      <p:sp>
        <p:nvSpPr>
          <p:cNvPr id="113" name="Google Shape;113;p16"/>
          <p:cNvSpPr txBox="1"/>
          <p:nvPr/>
        </p:nvSpPr>
        <p:spPr>
          <a:xfrm>
            <a:off x="6449400" y="4769650"/>
            <a:ext cx="269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ru" sz="1100">
                <a:solidFill>
                  <a:schemeClr val="hlink"/>
                </a:solidFill>
                <a:uFill>
                  <a:noFill/>
                </a:uFill>
                <a:latin typeface="Roboto"/>
                <a:ea typeface="Roboto"/>
                <a:cs typeface="Roboto"/>
                <a:sym typeface="Roboto"/>
                <a:hlinkClick r:id="rId4"/>
              </a:rPr>
              <a:t>Entity Relationship Diagram</a:t>
            </a:r>
            <a:endParaRPr i="1" sz="1100">
              <a:solidFill>
                <a:schemeClr val="accent1"/>
              </a:solidFill>
              <a:latin typeface="Roboto"/>
              <a:ea typeface="Roboto"/>
              <a:cs typeface="Roboto"/>
              <a:sym typeface="Roboto"/>
            </a:endParaRPr>
          </a:p>
        </p:txBody>
      </p:sp>
      <p:sp>
        <p:nvSpPr>
          <p:cNvPr id="114" name="Google Shape;114;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18" name="Shape 118"/>
        <p:cNvGrpSpPr/>
        <p:nvPr/>
      </p:nvGrpSpPr>
      <p:grpSpPr>
        <a:xfrm>
          <a:off x="0" y="0"/>
          <a:ext cx="0" cy="0"/>
          <a:chOff x="0" y="0"/>
          <a:chExt cx="0" cy="0"/>
        </a:xfrm>
      </p:grpSpPr>
      <p:sp>
        <p:nvSpPr>
          <p:cNvPr id="119" name="Google Shape;119;p17"/>
          <p:cNvSpPr txBox="1"/>
          <p:nvPr>
            <p:ph type="ctrTitle"/>
          </p:nvPr>
        </p:nvSpPr>
        <p:spPr>
          <a:xfrm>
            <a:off x="381000" y="457200"/>
            <a:ext cx="8305800" cy="461700"/>
          </a:xfrm>
          <a:prstGeom prst="rect">
            <a:avLst/>
          </a:prstGeom>
          <a:effectLst>
            <a:outerShdw blurRad="57150" rotWithShape="0" algn="bl" dir="8460000" dist="19050">
              <a:srgbClr val="674EA7">
                <a:alpha val="50000"/>
              </a:srgbClr>
            </a:outerShdw>
          </a:effectLst>
        </p:spPr>
        <p:txBody>
          <a:bodyPr anchorCtr="0" anchor="t" bIns="91425" lIns="0" spcFirstLastPara="1" rIns="0" wrap="square" tIns="91425">
            <a:spAutoFit/>
          </a:bodyPr>
          <a:lstStyle/>
          <a:p>
            <a:pPr indent="0" lvl="0" marL="0" rtl="0" algn="l">
              <a:spcBef>
                <a:spcPts val="0"/>
              </a:spcBef>
              <a:spcAft>
                <a:spcPts val="0"/>
              </a:spcAft>
              <a:buNone/>
            </a:pPr>
            <a:r>
              <a:rPr b="0" lang="ru" sz="1800">
                <a:solidFill>
                  <a:srgbClr val="353740"/>
                </a:solidFill>
                <a:latin typeface="Roboto Medium"/>
                <a:ea typeface="Roboto Medium"/>
                <a:cs typeface="Roboto Medium"/>
                <a:sym typeface="Roboto Medium"/>
              </a:rPr>
              <a:t>Specify the main fields for each entity</a:t>
            </a:r>
            <a:endParaRPr b="0" sz="4800">
              <a:latin typeface="Roboto Medium"/>
              <a:ea typeface="Roboto Medium"/>
              <a:cs typeface="Roboto Medium"/>
              <a:sym typeface="Roboto Medium"/>
            </a:endParaRPr>
          </a:p>
        </p:txBody>
      </p:sp>
      <p:sp>
        <p:nvSpPr>
          <p:cNvPr id="120" name="Google Shape;120;p17"/>
          <p:cNvSpPr txBox="1"/>
          <p:nvPr>
            <p:ph idx="1" type="subTitle"/>
          </p:nvPr>
        </p:nvSpPr>
        <p:spPr>
          <a:xfrm>
            <a:off x="720000" y="1080000"/>
            <a:ext cx="7563000" cy="4063500"/>
          </a:xfrm>
          <a:prstGeom prst="rect">
            <a:avLst/>
          </a:prstGeom>
        </p:spPr>
        <p:txBody>
          <a:bodyPr anchorCtr="0" anchor="t" bIns="91425" lIns="18000" spcFirstLastPara="1" rIns="91425" wrap="square" tIns="0">
            <a:noAutofit/>
          </a:bodyPr>
          <a:lstStyle/>
          <a:p>
            <a:pPr indent="0" lvl="0" marL="0" rtl="0" algn="l">
              <a:lnSpc>
                <a:spcPct val="150000"/>
              </a:lnSpc>
              <a:spcBef>
                <a:spcPts val="100"/>
              </a:spcBef>
              <a:spcAft>
                <a:spcPts val="0"/>
              </a:spcAft>
              <a:buNone/>
            </a:pPr>
            <a:r>
              <a:rPr b="1" lang="ru">
                <a:solidFill>
                  <a:srgbClr val="353740"/>
                </a:solidFill>
              </a:rPr>
              <a:t>3. </a:t>
            </a:r>
            <a:r>
              <a:rPr b="1" lang="ru">
                <a:solidFill>
                  <a:schemeClr val="hlink"/>
                </a:solidFill>
                <a:uFill>
                  <a:noFill/>
                </a:uFill>
                <a:hlinkClick r:id="rId3"/>
              </a:rPr>
              <a:t>Assignments</a:t>
            </a:r>
            <a:endParaRPr b="1">
              <a:solidFill>
                <a:srgbClr val="353740"/>
              </a:solidFill>
            </a:endParaRPr>
          </a:p>
          <a:p>
            <a:pPr indent="-304800" lvl="0" marL="457200" rtl="0" algn="l">
              <a:lnSpc>
                <a:spcPct val="140000"/>
              </a:lnSpc>
              <a:spcBef>
                <a:spcPts val="600"/>
              </a:spcBef>
              <a:spcAft>
                <a:spcPts val="0"/>
              </a:spcAft>
              <a:buSzPts val="1200"/>
              <a:buFont typeface="Roboto"/>
              <a:buChar char="●"/>
            </a:pPr>
            <a:r>
              <a:rPr b="1" lang="ru" sz="1300">
                <a:solidFill>
                  <a:srgbClr val="353740"/>
                </a:solidFill>
              </a:rPr>
              <a:t>Primary Field (PK)</a:t>
            </a:r>
            <a:r>
              <a:rPr lang="ru" sz="1300">
                <a:solidFill>
                  <a:srgbClr val="353740"/>
                </a:solidFill>
              </a:rPr>
              <a:t>: </a:t>
            </a:r>
            <a:r>
              <a:rPr b="1" lang="ru" sz="1300" u="sng">
                <a:solidFill>
                  <a:srgbClr val="353740"/>
                </a:solidFill>
              </a:rPr>
              <a:t>assignment_id</a:t>
            </a:r>
            <a:br>
              <a:rPr lang="ru" sz="1300">
                <a:solidFill>
                  <a:srgbClr val="353740"/>
                </a:solidFill>
              </a:rPr>
            </a:br>
            <a:r>
              <a:rPr i="1" lang="ru" sz="1200">
                <a:solidFill>
                  <a:srgbClr val="666666"/>
                </a:solidFill>
              </a:rPr>
              <a:t>Uniquely identifies each assignment record. Assignments link drivers to vehicles for specific periods.</a:t>
            </a:r>
            <a:endParaRPr i="1" sz="1200">
              <a:solidFill>
                <a:srgbClr val="666666"/>
              </a:solidFill>
            </a:endParaRPr>
          </a:p>
          <a:p>
            <a:pPr indent="-304800" lvl="0" marL="457200" rtl="0" algn="l">
              <a:lnSpc>
                <a:spcPct val="150000"/>
              </a:lnSpc>
              <a:spcBef>
                <a:spcPts val="0"/>
              </a:spcBef>
              <a:spcAft>
                <a:spcPts val="0"/>
              </a:spcAft>
              <a:buSzPts val="1200"/>
              <a:buFont typeface="Roboto"/>
              <a:buChar char="●"/>
            </a:pPr>
            <a:r>
              <a:rPr b="1" lang="ru" sz="1200">
                <a:solidFill>
                  <a:srgbClr val="353740"/>
                </a:solidFill>
              </a:rPr>
              <a:t>Attributes</a:t>
            </a:r>
            <a:r>
              <a:rPr lang="ru" sz="1200">
                <a:solidFill>
                  <a:srgbClr val="353740"/>
                </a:solidFill>
              </a:rPr>
              <a:t>: start_time, end_time</a:t>
            </a:r>
            <a:endParaRPr sz="1200">
              <a:solidFill>
                <a:srgbClr val="353740"/>
              </a:solidFill>
            </a:endParaRPr>
          </a:p>
          <a:p>
            <a:pPr indent="-304800" lvl="0" marL="457200" rtl="0" algn="l">
              <a:lnSpc>
                <a:spcPct val="140000"/>
              </a:lnSpc>
              <a:spcBef>
                <a:spcPts val="0"/>
              </a:spcBef>
              <a:spcAft>
                <a:spcPts val="0"/>
              </a:spcAft>
              <a:buSzPts val="1200"/>
              <a:buFont typeface="Arial"/>
              <a:buChar char="●"/>
            </a:pPr>
            <a:r>
              <a:rPr b="1" lang="ru" sz="1200">
                <a:solidFill>
                  <a:srgbClr val="353740"/>
                </a:solidFill>
              </a:rPr>
              <a:t>Foreign Keys (FK)</a:t>
            </a:r>
            <a:r>
              <a:rPr lang="ru" sz="1200">
                <a:solidFill>
                  <a:srgbClr val="353740"/>
                </a:solidFill>
              </a:rPr>
              <a:t>:</a:t>
            </a:r>
            <a:endParaRPr sz="1200">
              <a:solidFill>
                <a:srgbClr val="353740"/>
              </a:solidFill>
            </a:endParaRPr>
          </a:p>
          <a:p>
            <a:pPr indent="-304800" lvl="1" marL="914400" rtl="0" algn="l">
              <a:spcBef>
                <a:spcPts val="0"/>
              </a:spcBef>
              <a:spcAft>
                <a:spcPts val="0"/>
              </a:spcAft>
              <a:buClr>
                <a:srgbClr val="351C75"/>
              </a:buClr>
              <a:buSzPts val="1200"/>
              <a:buFont typeface="Roboto"/>
              <a:buChar char="✓"/>
            </a:pPr>
            <a:r>
              <a:rPr lang="ru">
                <a:solidFill>
                  <a:srgbClr val="353740"/>
                </a:solidFill>
              </a:rPr>
              <a:t>driver_id (References </a:t>
            </a:r>
            <a:r>
              <a:rPr b="1" lang="ru">
                <a:solidFill>
                  <a:srgbClr val="353740"/>
                </a:solidFill>
              </a:rPr>
              <a:t>Drivers</a:t>
            </a:r>
            <a:r>
              <a:rPr lang="ru">
                <a:solidFill>
                  <a:srgbClr val="353740"/>
                </a:solidFill>
              </a:rPr>
              <a:t>)</a:t>
            </a:r>
            <a:endParaRPr>
              <a:solidFill>
                <a:srgbClr val="353740"/>
              </a:solidFill>
            </a:endParaRPr>
          </a:p>
          <a:p>
            <a:pPr indent="-304800" lvl="1" marL="914400" rtl="0" algn="l">
              <a:spcBef>
                <a:spcPts val="0"/>
              </a:spcBef>
              <a:spcAft>
                <a:spcPts val="0"/>
              </a:spcAft>
              <a:buClr>
                <a:srgbClr val="351C75"/>
              </a:buClr>
              <a:buSzPts val="1200"/>
              <a:buFont typeface="Roboto"/>
              <a:buChar char="✓"/>
            </a:pPr>
            <a:r>
              <a:rPr lang="ru">
                <a:solidFill>
                  <a:srgbClr val="353740"/>
                </a:solidFill>
              </a:rPr>
              <a:t>vehicle_id (References </a:t>
            </a:r>
            <a:r>
              <a:rPr b="1" lang="ru">
                <a:solidFill>
                  <a:srgbClr val="353740"/>
                </a:solidFill>
              </a:rPr>
              <a:t>Vehicles</a:t>
            </a:r>
            <a:r>
              <a:rPr lang="ru">
                <a:solidFill>
                  <a:srgbClr val="353740"/>
                </a:solidFill>
              </a:rPr>
              <a:t>)</a:t>
            </a:r>
            <a:endParaRPr>
              <a:solidFill>
                <a:srgbClr val="353740"/>
              </a:solidFill>
            </a:endParaRPr>
          </a:p>
          <a:p>
            <a:pPr indent="-304800" lvl="0" marL="457200" rtl="0" algn="l">
              <a:lnSpc>
                <a:spcPct val="140000"/>
              </a:lnSpc>
              <a:spcBef>
                <a:spcPts val="0"/>
              </a:spcBef>
              <a:spcAft>
                <a:spcPts val="0"/>
              </a:spcAft>
              <a:buSzPts val="1200"/>
              <a:buFont typeface="Arial"/>
              <a:buChar char="●"/>
            </a:pPr>
            <a:r>
              <a:rPr b="1" lang="ru" sz="1200">
                <a:solidFill>
                  <a:srgbClr val="353740"/>
                </a:solidFill>
              </a:rPr>
              <a:t>Unique</a:t>
            </a:r>
            <a:r>
              <a:rPr lang="ru" sz="1200">
                <a:solidFill>
                  <a:srgbClr val="353740"/>
                </a:solidFill>
              </a:rPr>
              <a:t>: driver_id, vehicle_id, start_time</a:t>
            </a:r>
            <a:endParaRPr sz="1200">
              <a:solidFill>
                <a:srgbClr val="353740"/>
              </a:solidFill>
            </a:endParaRPr>
          </a:p>
          <a:p>
            <a:pPr indent="0" lvl="0" marL="457200" rtl="0" algn="l">
              <a:lnSpc>
                <a:spcPct val="150000"/>
              </a:lnSpc>
              <a:spcBef>
                <a:spcPts val="100"/>
              </a:spcBef>
              <a:spcAft>
                <a:spcPts val="0"/>
              </a:spcAft>
              <a:buNone/>
            </a:pPr>
            <a:r>
              <a:t/>
            </a:r>
            <a:endParaRPr b="1" sz="1200">
              <a:solidFill>
                <a:srgbClr val="353740"/>
              </a:solidFill>
            </a:endParaRPr>
          </a:p>
          <a:p>
            <a:pPr indent="0" lvl="0" marL="1828800" rtl="0" algn="l">
              <a:lnSpc>
                <a:spcPct val="150000"/>
              </a:lnSpc>
              <a:spcBef>
                <a:spcPts val="100"/>
              </a:spcBef>
              <a:spcAft>
                <a:spcPts val="0"/>
              </a:spcAft>
              <a:buNone/>
            </a:pPr>
            <a:r>
              <a:t/>
            </a:r>
            <a:endParaRPr b="1" sz="1200">
              <a:solidFill>
                <a:srgbClr val="374151"/>
              </a:solidFill>
            </a:endParaRPr>
          </a:p>
          <a:p>
            <a:pPr indent="0" lvl="0" marL="0" rtl="0" algn="l">
              <a:spcBef>
                <a:spcPts val="0"/>
              </a:spcBef>
              <a:spcAft>
                <a:spcPts val="0"/>
              </a:spcAft>
              <a:buNone/>
            </a:pPr>
            <a:r>
              <a:t/>
            </a:r>
            <a:endParaRPr b="1" sz="1500">
              <a:solidFill>
                <a:srgbClr val="374151"/>
              </a:solidFill>
            </a:endParaRPr>
          </a:p>
        </p:txBody>
      </p:sp>
      <p:sp>
        <p:nvSpPr>
          <p:cNvPr id="121" name="Google Shape;121;p17"/>
          <p:cNvSpPr txBox="1"/>
          <p:nvPr/>
        </p:nvSpPr>
        <p:spPr>
          <a:xfrm>
            <a:off x="6449400" y="4769650"/>
            <a:ext cx="269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ru" sz="1100">
                <a:solidFill>
                  <a:schemeClr val="hlink"/>
                </a:solidFill>
                <a:uFill>
                  <a:noFill/>
                </a:uFill>
                <a:latin typeface="Roboto"/>
                <a:ea typeface="Roboto"/>
                <a:cs typeface="Roboto"/>
                <a:sym typeface="Roboto"/>
                <a:hlinkClick r:id="rId4"/>
              </a:rPr>
              <a:t>Entity Relationship Diagram</a:t>
            </a:r>
            <a:endParaRPr i="1" sz="1100">
              <a:solidFill>
                <a:schemeClr val="accent1"/>
              </a:solidFill>
              <a:latin typeface="Roboto"/>
              <a:ea typeface="Roboto"/>
              <a:cs typeface="Roboto"/>
              <a:sym typeface="Roboto"/>
            </a:endParaRPr>
          </a:p>
        </p:txBody>
      </p:sp>
      <p:sp>
        <p:nvSpPr>
          <p:cNvPr id="122" name="Google Shape;122;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26" name="Shape 126"/>
        <p:cNvGrpSpPr/>
        <p:nvPr/>
      </p:nvGrpSpPr>
      <p:grpSpPr>
        <a:xfrm>
          <a:off x="0" y="0"/>
          <a:ext cx="0" cy="0"/>
          <a:chOff x="0" y="0"/>
          <a:chExt cx="0" cy="0"/>
        </a:xfrm>
      </p:grpSpPr>
      <p:sp>
        <p:nvSpPr>
          <p:cNvPr id="127" name="Google Shape;127;p18"/>
          <p:cNvSpPr txBox="1"/>
          <p:nvPr>
            <p:ph type="ctrTitle"/>
          </p:nvPr>
        </p:nvSpPr>
        <p:spPr>
          <a:xfrm>
            <a:off x="381000" y="457200"/>
            <a:ext cx="8305800" cy="461700"/>
          </a:xfrm>
          <a:prstGeom prst="rect">
            <a:avLst/>
          </a:prstGeom>
          <a:effectLst>
            <a:outerShdw blurRad="57150" rotWithShape="0" algn="bl" dir="8460000" dist="19050">
              <a:srgbClr val="674EA7">
                <a:alpha val="50000"/>
              </a:srgbClr>
            </a:outerShdw>
          </a:effectLst>
        </p:spPr>
        <p:txBody>
          <a:bodyPr anchorCtr="0" anchor="t" bIns="91425" lIns="0" spcFirstLastPara="1" rIns="0" wrap="square" tIns="91425">
            <a:spAutoFit/>
          </a:bodyPr>
          <a:lstStyle/>
          <a:p>
            <a:pPr indent="0" lvl="0" marL="0" rtl="0" algn="l">
              <a:spcBef>
                <a:spcPts val="0"/>
              </a:spcBef>
              <a:spcAft>
                <a:spcPts val="0"/>
              </a:spcAft>
              <a:buNone/>
            </a:pPr>
            <a:r>
              <a:rPr b="0" lang="ru" sz="1800">
                <a:solidFill>
                  <a:srgbClr val="353740"/>
                </a:solidFill>
                <a:latin typeface="Roboto Medium"/>
                <a:ea typeface="Roboto Medium"/>
                <a:cs typeface="Roboto Medium"/>
                <a:sym typeface="Roboto Medium"/>
              </a:rPr>
              <a:t>Specify the main fields for each entity</a:t>
            </a:r>
            <a:endParaRPr b="0" sz="4800">
              <a:latin typeface="Roboto Medium"/>
              <a:ea typeface="Roboto Medium"/>
              <a:cs typeface="Roboto Medium"/>
              <a:sym typeface="Roboto Medium"/>
            </a:endParaRPr>
          </a:p>
        </p:txBody>
      </p:sp>
      <p:sp>
        <p:nvSpPr>
          <p:cNvPr id="128" name="Google Shape;128;p18"/>
          <p:cNvSpPr txBox="1"/>
          <p:nvPr>
            <p:ph idx="1" type="subTitle"/>
          </p:nvPr>
        </p:nvSpPr>
        <p:spPr>
          <a:xfrm>
            <a:off x="720000" y="1080000"/>
            <a:ext cx="7563000" cy="4063500"/>
          </a:xfrm>
          <a:prstGeom prst="rect">
            <a:avLst/>
          </a:prstGeom>
        </p:spPr>
        <p:txBody>
          <a:bodyPr anchorCtr="0" anchor="t" bIns="91425" lIns="18000" spcFirstLastPara="1" rIns="91425" wrap="square" tIns="0">
            <a:noAutofit/>
          </a:bodyPr>
          <a:lstStyle/>
          <a:p>
            <a:pPr indent="0" lvl="0" marL="0" rtl="0" algn="l">
              <a:lnSpc>
                <a:spcPct val="150000"/>
              </a:lnSpc>
              <a:spcBef>
                <a:spcPts val="100"/>
              </a:spcBef>
              <a:spcAft>
                <a:spcPts val="0"/>
              </a:spcAft>
              <a:buNone/>
            </a:pPr>
            <a:r>
              <a:rPr b="1" lang="ru">
                <a:solidFill>
                  <a:srgbClr val="353740"/>
                </a:solidFill>
              </a:rPr>
              <a:t>4. </a:t>
            </a:r>
            <a:r>
              <a:rPr b="1" lang="ru">
                <a:solidFill>
                  <a:schemeClr val="hlink"/>
                </a:solidFill>
                <a:uFill>
                  <a:noFill/>
                </a:uFill>
                <a:hlinkClick r:id="rId3"/>
              </a:rPr>
              <a:t>Claims</a:t>
            </a:r>
            <a:endParaRPr b="1">
              <a:solidFill>
                <a:srgbClr val="353740"/>
              </a:solidFill>
            </a:endParaRPr>
          </a:p>
          <a:p>
            <a:pPr indent="-304800" lvl="0" marL="457200" rtl="0" algn="l">
              <a:lnSpc>
                <a:spcPct val="140000"/>
              </a:lnSpc>
              <a:spcBef>
                <a:spcPts val="600"/>
              </a:spcBef>
              <a:spcAft>
                <a:spcPts val="0"/>
              </a:spcAft>
              <a:buClr>
                <a:srgbClr val="A61C00"/>
              </a:buClr>
              <a:buSzPts val="1200"/>
              <a:buFont typeface="Roboto"/>
              <a:buChar char="●"/>
            </a:pPr>
            <a:r>
              <a:rPr b="1" lang="ru" sz="1200">
                <a:solidFill>
                  <a:srgbClr val="353740"/>
                </a:solidFill>
              </a:rPr>
              <a:t>Primary Field (PK)</a:t>
            </a:r>
            <a:r>
              <a:rPr lang="ru" sz="1200">
                <a:solidFill>
                  <a:srgbClr val="353740"/>
                </a:solidFill>
              </a:rPr>
              <a:t>: </a:t>
            </a:r>
            <a:r>
              <a:rPr b="1" lang="ru" sz="1200" u="sng">
                <a:solidFill>
                  <a:srgbClr val="353740"/>
                </a:solidFill>
              </a:rPr>
              <a:t>claim_id</a:t>
            </a:r>
            <a:br>
              <a:rPr lang="ru" sz="1200">
                <a:solidFill>
                  <a:srgbClr val="353740"/>
                </a:solidFill>
              </a:rPr>
            </a:br>
            <a:r>
              <a:rPr i="1" lang="ru" sz="1200">
                <a:solidFill>
                  <a:srgbClr val="666666"/>
                </a:solidFill>
              </a:rPr>
              <a:t>Uniquely identifies each claim made against a vehicle, usually related to accidents or damages.</a:t>
            </a:r>
            <a:endParaRPr sz="1200">
              <a:solidFill>
                <a:srgbClr val="353740"/>
              </a:solidFill>
              <a:latin typeface="Roboto"/>
              <a:ea typeface="Roboto"/>
              <a:cs typeface="Roboto"/>
              <a:sym typeface="Roboto"/>
            </a:endParaRPr>
          </a:p>
          <a:p>
            <a:pPr indent="-304800" lvl="0" marL="457200" rtl="0" algn="l">
              <a:lnSpc>
                <a:spcPct val="140000"/>
              </a:lnSpc>
              <a:spcBef>
                <a:spcPts val="0"/>
              </a:spcBef>
              <a:spcAft>
                <a:spcPts val="0"/>
              </a:spcAft>
              <a:buClr>
                <a:srgbClr val="A61C00"/>
              </a:buClr>
              <a:buSzPts val="1200"/>
              <a:buFont typeface="Roboto"/>
              <a:buChar char="●"/>
            </a:pPr>
            <a:r>
              <a:rPr b="1" lang="ru" sz="1200">
                <a:solidFill>
                  <a:srgbClr val="353740"/>
                </a:solidFill>
              </a:rPr>
              <a:t>Foreign Key (FK)</a:t>
            </a:r>
            <a:r>
              <a:rPr lang="ru" sz="1200">
                <a:solidFill>
                  <a:srgbClr val="353740"/>
                </a:solidFill>
              </a:rPr>
              <a:t>:</a:t>
            </a:r>
            <a:endParaRPr sz="1200">
              <a:solidFill>
                <a:srgbClr val="353740"/>
              </a:solidFill>
            </a:endParaRPr>
          </a:p>
          <a:p>
            <a:pPr indent="-304800" lvl="1" marL="914400" rtl="0" algn="l">
              <a:spcBef>
                <a:spcPts val="0"/>
              </a:spcBef>
              <a:spcAft>
                <a:spcPts val="0"/>
              </a:spcAft>
              <a:buClr>
                <a:srgbClr val="351C75"/>
              </a:buClr>
              <a:buSzPts val="1200"/>
              <a:buFont typeface="Roboto"/>
              <a:buChar char="✓"/>
            </a:pPr>
            <a:r>
              <a:rPr lang="ru">
                <a:solidFill>
                  <a:srgbClr val="353740"/>
                </a:solidFill>
              </a:rPr>
              <a:t>vehicle_id (References </a:t>
            </a:r>
            <a:r>
              <a:rPr b="1" lang="ru">
                <a:solidFill>
                  <a:srgbClr val="353740"/>
                </a:solidFill>
              </a:rPr>
              <a:t>Vehicles</a:t>
            </a:r>
            <a:r>
              <a:rPr lang="ru">
                <a:solidFill>
                  <a:srgbClr val="353740"/>
                </a:solidFill>
              </a:rPr>
              <a:t>)</a:t>
            </a:r>
            <a:endParaRPr>
              <a:solidFill>
                <a:srgbClr val="353740"/>
              </a:solidFill>
            </a:endParaRPr>
          </a:p>
          <a:p>
            <a:pPr indent="-304800" lvl="0" marL="457200" rtl="0" algn="l">
              <a:lnSpc>
                <a:spcPct val="140000"/>
              </a:lnSpc>
              <a:spcBef>
                <a:spcPts val="0"/>
              </a:spcBef>
              <a:spcAft>
                <a:spcPts val="0"/>
              </a:spcAft>
              <a:buClr>
                <a:srgbClr val="A61C00"/>
              </a:buClr>
              <a:buSzPts val="1200"/>
              <a:buFont typeface="Roboto"/>
              <a:buChar char="●"/>
            </a:pPr>
            <a:r>
              <a:rPr b="1" lang="ru" sz="1200">
                <a:solidFill>
                  <a:srgbClr val="353740"/>
                </a:solidFill>
              </a:rPr>
              <a:t>Attributes</a:t>
            </a:r>
            <a:r>
              <a:rPr lang="ru" sz="1200">
                <a:solidFill>
                  <a:srgbClr val="353740"/>
                </a:solidFill>
              </a:rPr>
              <a:t>: location_coordinates, timestamp, damage_type, cost</a:t>
            </a:r>
            <a:endParaRPr sz="1200">
              <a:solidFill>
                <a:srgbClr val="353740"/>
              </a:solidFill>
            </a:endParaRPr>
          </a:p>
          <a:p>
            <a:pPr indent="-304800" lvl="0" marL="457200" rtl="0" algn="l">
              <a:lnSpc>
                <a:spcPct val="140000"/>
              </a:lnSpc>
              <a:spcBef>
                <a:spcPts val="0"/>
              </a:spcBef>
              <a:spcAft>
                <a:spcPts val="0"/>
              </a:spcAft>
              <a:buClr>
                <a:srgbClr val="A61C00"/>
              </a:buClr>
              <a:buSzPts val="1200"/>
              <a:buFont typeface="Roboto"/>
              <a:buChar char="●"/>
            </a:pPr>
            <a:r>
              <a:rPr b="1" lang="ru" sz="1200">
                <a:solidFill>
                  <a:srgbClr val="353740"/>
                </a:solidFill>
              </a:rPr>
              <a:t>Unique</a:t>
            </a:r>
            <a:r>
              <a:rPr lang="ru" sz="1200">
                <a:solidFill>
                  <a:srgbClr val="353740"/>
                </a:solidFill>
              </a:rPr>
              <a:t>: vehicle_id, location_coordinates, timestamp</a:t>
            </a:r>
            <a:endParaRPr sz="1200">
              <a:solidFill>
                <a:srgbClr val="353740"/>
              </a:solidFill>
            </a:endParaRPr>
          </a:p>
          <a:p>
            <a:pPr indent="0" lvl="0" marL="457200" rtl="0" algn="l">
              <a:lnSpc>
                <a:spcPct val="150000"/>
              </a:lnSpc>
              <a:spcBef>
                <a:spcPts val="100"/>
              </a:spcBef>
              <a:spcAft>
                <a:spcPts val="0"/>
              </a:spcAft>
              <a:buNone/>
            </a:pPr>
            <a:r>
              <a:t/>
            </a:r>
            <a:endParaRPr b="1" sz="1200">
              <a:solidFill>
                <a:srgbClr val="353740"/>
              </a:solidFill>
            </a:endParaRPr>
          </a:p>
          <a:p>
            <a:pPr indent="0" lvl="0" marL="1371600" rtl="0" algn="l">
              <a:lnSpc>
                <a:spcPct val="161538"/>
              </a:lnSpc>
              <a:spcBef>
                <a:spcPts val="1400"/>
              </a:spcBef>
              <a:spcAft>
                <a:spcPts val="0"/>
              </a:spcAft>
              <a:buNone/>
            </a:pPr>
            <a:r>
              <a:t/>
            </a:r>
            <a:endParaRPr sz="1200">
              <a:solidFill>
                <a:srgbClr val="353740"/>
              </a:solidFill>
            </a:endParaRPr>
          </a:p>
          <a:p>
            <a:pPr indent="0" lvl="0" marL="914400" rtl="0" algn="l">
              <a:lnSpc>
                <a:spcPct val="115000"/>
              </a:lnSpc>
              <a:spcBef>
                <a:spcPts val="1900"/>
              </a:spcBef>
              <a:spcAft>
                <a:spcPts val="0"/>
              </a:spcAft>
              <a:buNone/>
            </a:pPr>
            <a:r>
              <a:t/>
            </a:r>
            <a:endParaRPr b="1" sz="1500">
              <a:solidFill>
                <a:srgbClr val="374151"/>
              </a:solidFill>
            </a:endParaRPr>
          </a:p>
          <a:p>
            <a:pPr indent="0" lvl="0" marL="0" rtl="0" algn="l">
              <a:lnSpc>
                <a:spcPct val="115000"/>
              </a:lnSpc>
              <a:spcBef>
                <a:spcPts val="1900"/>
              </a:spcBef>
              <a:spcAft>
                <a:spcPts val="0"/>
              </a:spcAft>
              <a:buNone/>
            </a:pPr>
            <a:r>
              <a:t/>
            </a:r>
            <a:endParaRPr sz="1500">
              <a:solidFill>
                <a:srgbClr val="374151"/>
              </a:solidFill>
            </a:endParaRPr>
          </a:p>
          <a:p>
            <a:pPr indent="0" lvl="0" marL="0" rtl="0" algn="l">
              <a:lnSpc>
                <a:spcPct val="115000"/>
              </a:lnSpc>
              <a:spcBef>
                <a:spcPts val="1900"/>
              </a:spcBef>
              <a:spcAft>
                <a:spcPts val="0"/>
              </a:spcAft>
              <a:buNone/>
            </a:pPr>
            <a:r>
              <a:t/>
            </a:r>
            <a:endParaRPr b="1">
              <a:solidFill>
                <a:srgbClr val="374151"/>
              </a:solidFill>
            </a:endParaRPr>
          </a:p>
          <a:p>
            <a:pPr indent="0" lvl="0" marL="914400" rtl="0" algn="l">
              <a:lnSpc>
                <a:spcPct val="115000"/>
              </a:lnSpc>
              <a:spcBef>
                <a:spcPts val="1900"/>
              </a:spcBef>
              <a:spcAft>
                <a:spcPts val="0"/>
              </a:spcAft>
              <a:buNone/>
            </a:pPr>
            <a:r>
              <a:t/>
            </a:r>
            <a:endParaRPr b="1">
              <a:solidFill>
                <a:srgbClr val="374151"/>
              </a:solidFill>
            </a:endParaRPr>
          </a:p>
          <a:p>
            <a:pPr indent="0" lvl="0" marL="914400" rtl="0" algn="l">
              <a:lnSpc>
                <a:spcPct val="115000"/>
              </a:lnSpc>
              <a:spcBef>
                <a:spcPts val="1900"/>
              </a:spcBef>
              <a:spcAft>
                <a:spcPts val="0"/>
              </a:spcAft>
              <a:buNone/>
            </a:pPr>
            <a:r>
              <a:t/>
            </a:r>
            <a:endParaRPr b="1">
              <a:solidFill>
                <a:srgbClr val="374151"/>
              </a:solidFill>
            </a:endParaRPr>
          </a:p>
          <a:p>
            <a:pPr indent="0" lvl="0" marL="0" rtl="0" algn="l">
              <a:spcBef>
                <a:spcPts val="1900"/>
              </a:spcBef>
              <a:spcAft>
                <a:spcPts val="0"/>
              </a:spcAft>
              <a:buNone/>
            </a:pPr>
            <a:r>
              <a:t/>
            </a:r>
            <a:endParaRPr b="1" sz="1500">
              <a:solidFill>
                <a:srgbClr val="374151"/>
              </a:solidFill>
            </a:endParaRPr>
          </a:p>
        </p:txBody>
      </p:sp>
      <p:sp>
        <p:nvSpPr>
          <p:cNvPr id="129" name="Google Shape;129;p18"/>
          <p:cNvSpPr txBox="1"/>
          <p:nvPr/>
        </p:nvSpPr>
        <p:spPr>
          <a:xfrm>
            <a:off x="6449400" y="4769650"/>
            <a:ext cx="269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ru" sz="1100">
                <a:solidFill>
                  <a:schemeClr val="hlink"/>
                </a:solidFill>
                <a:uFill>
                  <a:noFill/>
                </a:uFill>
                <a:latin typeface="Roboto"/>
                <a:ea typeface="Roboto"/>
                <a:cs typeface="Roboto"/>
                <a:sym typeface="Roboto"/>
                <a:hlinkClick r:id="rId4"/>
              </a:rPr>
              <a:t>Entity Relationship Diagram</a:t>
            </a:r>
            <a:endParaRPr i="1" sz="1100">
              <a:solidFill>
                <a:schemeClr val="accent1"/>
              </a:solidFill>
              <a:latin typeface="Roboto"/>
              <a:ea typeface="Roboto"/>
              <a:cs typeface="Roboto"/>
              <a:sym typeface="Roboto"/>
            </a:endParaRPr>
          </a:p>
        </p:txBody>
      </p:sp>
      <p:sp>
        <p:nvSpPr>
          <p:cNvPr id="130" name="Google Shape;130;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34" name="Shape 134"/>
        <p:cNvGrpSpPr/>
        <p:nvPr/>
      </p:nvGrpSpPr>
      <p:grpSpPr>
        <a:xfrm>
          <a:off x="0" y="0"/>
          <a:ext cx="0" cy="0"/>
          <a:chOff x="0" y="0"/>
          <a:chExt cx="0" cy="0"/>
        </a:xfrm>
      </p:grpSpPr>
      <p:sp>
        <p:nvSpPr>
          <p:cNvPr id="135" name="Google Shape;135;p19"/>
          <p:cNvSpPr txBox="1"/>
          <p:nvPr>
            <p:ph type="ctrTitle"/>
          </p:nvPr>
        </p:nvSpPr>
        <p:spPr>
          <a:xfrm>
            <a:off x="381000" y="457200"/>
            <a:ext cx="8305800" cy="461700"/>
          </a:xfrm>
          <a:prstGeom prst="rect">
            <a:avLst/>
          </a:prstGeom>
          <a:effectLst>
            <a:outerShdw blurRad="57150" rotWithShape="0" algn="bl" dir="8460000" dist="19050">
              <a:srgbClr val="674EA7">
                <a:alpha val="50000"/>
              </a:srgbClr>
            </a:outerShdw>
          </a:effectLst>
        </p:spPr>
        <p:txBody>
          <a:bodyPr anchorCtr="0" anchor="t" bIns="91425" lIns="0" spcFirstLastPara="1" rIns="0" wrap="square" tIns="91425">
            <a:spAutoFit/>
          </a:bodyPr>
          <a:lstStyle/>
          <a:p>
            <a:pPr indent="0" lvl="0" marL="0" rtl="0" algn="l">
              <a:spcBef>
                <a:spcPts val="0"/>
              </a:spcBef>
              <a:spcAft>
                <a:spcPts val="0"/>
              </a:spcAft>
              <a:buNone/>
            </a:pPr>
            <a:r>
              <a:rPr b="0" lang="ru" sz="1800">
                <a:solidFill>
                  <a:srgbClr val="353740"/>
                </a:solidFill>
                <a:latin typeface="Roboto Medium"/>
                <a:ea typeface="Roboto Medium"/>
                <a:cs typeface="Roboto Medium"/>
                <a:sym typeface="Roboto Medium"/>
              </a:rPr>
              <a:t>Specify the main fields for each entity</a:t>
            </a:r>
            <a:endParaRPr b="0" sz="4800">
              <a:latin typeface="Roboto Medium"/>
              <a:ea typeface="Roboto Medium"/>
              <a:cs typeface="Roboto Medium"/>
              <a:sym typeface="Roboto Medium"/>
            </a:endParaRPr>
          </a:p>
        </p:txBody>
      </p:sp>
      <p:sp>
        <p:nvSpPr>
          <p:cNvPr id="136" name="Google Shape;136;p19"/>
          <p:cNvSpPr txBox="1"/>
          <p:nvPr>
            <p:ph idx="1" type="subTitle"/>
          </p:nvPr>
        </p:nvSpPr>
        <p:spPr>
          <a:xfrm>
            <a:off x="720000" y="1080000"/>
            <a:ext cx="7563000" cy="4063500"/>
          </a:xfrm>
          <a:prstGeom prst="rect">
            <a:avLst/>
          </a:prstGeom>
        </p:spPr>
        <p:txBody>
          <a:bodyPr anchorCtr="0" anchor="t" bIns="91425" lIns="18000" spcFirstLastPara="1" rIns="91425" wrap="square" tIns="0">
            <a:noAutofit/>
          </a:bodyPr>
          <a:lstStyle/>
          <a:p>
            <a:pPr indent="0" lvl="0" marL="0" rtl="0" algn="l">
              <a:lnSpc>
                <a:spcPct val="150000"/>
              </a:lnSpc>
              <a:spcBef>
                <a:spcPts val="100"/>
              </a:spcBef>
              <a:spcAft>
                <a:spcPts val="0"/>
              </a:spcAft>
              <a:buNone/>
            </a:pPr>
            <a:r>
              <a:rPr b="1" lang="ru">
                <a:solidFill>
                  <a:srgbClr val="353740"/>
                </a:solidFill>
              </a:rPr>
              <a:t>5. </a:t>
            </a:r>
            <a:r>
              <a:rPr b="1" lang="ru">
                <a:solidFill>
                  <a:schemeClr val="hlink"/>
                </a:solidFill>
                <a:uFill>
                  <a:noFill/>
                </a:uFill>
                <a:hlinkClick r:id="rId3"/>
              </a:rPr>
              <a:t>Policy Quotes</a:t>
            </a:r>
            <a:endParaRPr b="1">
              <a:solidFill>
                <a:srgbClr val="353740"/>
              </a:solidFill>
            </a:endParaRPr>
          </a:p>
          <a:p>
            <a:pPr indent="-304800" lvl="0" marL="457200" rtl="0" algn="l">
              <a:lnSpc>
                <a:spcPct val="140000"/>
              </a:lnSpc>
              <a:spcBef>
                <a:spcPts val="600"/>
              </a:spcBef>
              <a:spcAft>
                <a:spcPts val="0"/>
              </a:spcAft>
              <a:buSzPts val="1200"/>
              <a:buFont typeface="Roboto"/>
              <a:buChar char="●"/>
            </a:pPr>
            <a:r>
              <a:rPr b="1" lang="ru" sz="1200">
                <a:solidFill>
                  <a:srgbClr val="353740"/>
                </a:solidFill>
              </a:rPr>
              <a:t>Primary Key (PK)</a:t>
            </a:r>
            <a:r>
              <a:rPr lang="ru" sz="1200">
                <a:solidFill>
                  <a:srgbClr val="353740"/>
                </a:solidFill>
              </a:rPr>
              <a:t>: </a:t>
            </a:r>
            <a:r>
              <a:rPr b="1" lang="ru" sz="1300" u="sng">
                <a:solidFill>
                  <a:srgbClr val="353740"/>
                </a:solidFill>
              </a:rPr>
              <a:t>policy_quote_id</a:t>
            </a:r>
            <a:br>
              <a:rPr lang="ru" sz="1200">
                <a:solidFill>
                  <a:srgbClr val="353740"/>
                </a:solidFill>
              </a:rPr>
            </a:br>
            <a:r>
              <a:rPr i="1" lang="ru" sz="1200">
                <a:solidFill>
                  <a:srgbClr val="666666"/>
                </a:solidFill>
              </a:rPr>
              <a:t>Uniquely identifies each policy quote given to a vehicle, related to insurance or service terms.</a:t>
            </a:r>
            <a:endParaRPr i="1" sz="1200">
              <a:solidFill>
                <a:srgbClr val="666666"/>
              </a:solidFill>
            </a:endParaRPr>
          </a:p>
          <a:p>
            <a:pPr indent="-304800" lvl="0" marL="457200" rtl="0" algn="l">
              <a:lnSpc>
                <a:spcPct val="140000"/>
              </a:lnSpc>
              <a:spcBef>
                <a:spcPts val="0"/>
              </a:spcBef>
              <a:spcAft>
                <a:spcPts val="0"/>
              </a:spcAft>
              <a:buSzPts val="1200"/>
              <a:buFont typeface="Roboto"/>
              <a:buChar char="●"/>
            </a:pPr>
            <a:r>
              <a:t/>
            </a:r>
            <a:endParaRPr sz="1200">
              <a:solidFill>
                <a:srgbClr val="353740"/>
              </a:solidFill>
            </a:endParaRPr>
          </a:p>
          <a:p>
            <a:pPr indent="-304800" lvl="0" marL="457200" rtl="0" algn="l">
              <a:lnSpc>
                <a:spcPct val="140000"/>
              </a:lnSpc>
              <a:spcBef>
                <a:spcPts val="0"/>
              </a:spcBef>
              <a:spcAft>
                <a:spcPts val="0"/>
              </a:spcAft>
              <a:buSzPts val="1200"/>
              <a:buFont typeface="Roboto"/>
              <a:buChar char="●"/>
            </a:pPr>
            <a:r>
              <a:rPr b="1" lang="ru" sz="1200">
                <a:solidFill>
                  <a:srgbClr val="353740"/>
                </a:solidFill>
              </a:rPr>
              <a:t>Foreign Key (FK)</a:t>
            </a:r>
            <a:r>
              <a:rPr lang="ru" sz="1200">
                <a:solidFill>
                  <a:srgbClr val="353740"/>
                </a:solidFill>
              </a:rPr>
              <a:t>:</a:t>
            </a:r>
            <a:endParaRPr sz="1200">
              <a:solidFill>
                <a:srgbClr val="353740"/>
              </a:solidFill>
            </a:endParaRPr>
          </a:p>
          <a:p>
            <a:pPr indent="-304800" lvl="1" marL="914400" rtl="0" algn="l">
              <a:spcBef>
                <a:spcPts val="0"/>
              </a:spcBef>
              <a:spcAft>
                <a:spcPts val="0"/>
              </a:spcAft>
              <a:buClr>
                <a:srgbClr val="353740"/>
              </a:buClr>
              <a:buSzPts val="1200"/>
              <a:buFont typeface="Roboto"/>
              <a:buChar char="✓"/>
            </a:pPr>
            <a:r>
              <a:rPr lang="ru">
                <a:solidFill>
                  <a:srgbClr val="353740"/>
                </a:solidFill>
              </a:rPr>
              <a:t>vehicle_id (References </a:t>
            </a:r>
            <a:r>
              <a:rPr b="1" lang="ru">
                <a:solidFill>
                  <a:srgbClr val="353740"/>
                </a:solidFill>
              </a:rPr>
              <a:t>Vehicles</a:t>
            </a:r>
            <a:r>
              <a:rPr lang="ru">
                <a:solidFill>
                  <a:srgbClr val="353740"/>
                </a:solidFill>
              </a:rPr>
              <a:t>)</a:t>
            </a:r>
            <a:endParaRPr>
              <a:solidFill>
                <a:srgbClr val="353740"/>
              </a:solidFill>
            </a:endParaRPr>
          </a:p>
          <a:p>
            <a:pPr indent="-304800" lvl="0" marL="457200" rtl="0" algn="l">
              <a:lnSpc>
                <a:spcPct val="140000"/>
              </a:lnSpc>
              <a:spcBef>
                <a:spcPts val="0"/>
              </a:spcBef>
              <a:spcAft>
                <a:spcPts val="0"/>
              </a:spcAft>
              <a:buSzPts val="1200"/>
              <a:buFont typeface="Roboto"/>
              <a:buChar char="●"/>
            </a:pPr>
            <a:r>
              <a:rPr b="1" lang="ru" sz="1200">
                <a:solidFill>
                  <a:srgbClr val="353740"/>
                </a:solidFill>
              </a:rPr>
              <a:t>Attributes</a:t>
            </a:r>
            <a:r>
              <a:rPr lang="ru" sz="1200">
                <a:solidFill>
                  <a:srgbClr val="353740"/>
                </a:solidFill>
              </a:rPr>
              <a:t>: price_per_mile, price_per_hour</a:t>
            </a:r>
            <a:endParaRPr sz="1200">
              <a:solidFill>
                <a:srgbClr val="353740"/>
              </a:solidFill>
            </a:endParaRPr>
          </a:p>
          <a:p>
            <a:pPr indent="-304800" lvl="0" marL="457200" rtl="0" algn="l">
              <a:lnSpc>
                <a:spcPct val="140000"/>
              </a:lnSpc>
              <a:spcBef>
                <a:spcPts val="0"/>
              </a:spcBef>
              <a:spcAft>
                <a:spcPts val="0"/>
              </a:spcAft>
              <a:buSzPts val="1200"/>
              <a:buFont typeface="Roboto"/>
              <a:buChar char="●"/>
            </a:pPr>
            <a:r>
              <a:rPr b="1" lang="ru" sz="1200">
                <a:solidFill>
                  <a:srgbClr val="353740"/>
                </a:solidFill>
              </a:rPr>
              <a:t>Unique</a:t>
            </a:r>
            <a:r>
              <a:rPr lang="ru" sz="1200">
                <a:solidFill>
                  <a:srgbClr val="353740"/>
                </a:solidFill>
              </a:rPr>
              <a:t>: vehicle_id, price_per_mile, price_per_hour</a:t>
            </a:r>
            <a:endParaRPr sz="1200">
              <a:solidFill>
                <a:srgbClr val="353740"/>
              </a:solidFill>
            </a:endParaRPr>
          </a:p>
          <a:p>
            <a:pPr indent="0" lvl="0" marL="914400" rtl="0" algn="l">
              <a:lnSpc>
                <a:spcPct val="150000"/>
              </a:lnSpc>
              <a:spcBef>
                <a:spcPts val="100"/>
              </a:spcBef>
              <a:spcAft>
                <a:spcPts val="0"/>
              </a:spcAft>
              <a:buNone/>
            </a:pPr>
            <a:r>
              <a:t/>
            </a:r>
            <a:endParaRPr b="1" sz="1200">
              <a:solidFill>
                <a:srgbClr val="353740"/>
              </a:solidFill>
            </a:endParaRPr>
          </a:p>
          <a:p>
            <a:pPr indent="0" lvl="0" marL="0" rtl="0" algn="l">
              <a:lnSpc>
                <a:spcPct val="161538"/>
              </a:lnSpc>
              <a:spcBef>
                <a:spcPts val="1400"/>
              </a:spcBef>
              <a:spcAft>
                <a:spcPts val="0"/>
              </a:spcAft>
              <a:buNone/>
            </a:pPr>
            <a:r>
              <a:t/>
            </a:r>
            <a:endParaRPr b="1">
              <a:solidFill>
                <a:srgbClr val="202123"/>
              </a:solidFill>
            </a:endParaRPr>
          </a:p>
          <a:p>
            <a:pPr indent="0" lvl="0" marL="914400" rtl="0" algn="l">
              <a:lnSpc>
                <a:spcPct val="115000"/>
              </a:lnSpc>
              <a:spcBef>
                <a:spcPts val="1900"/>
              </a:spcBef>
              <a:spcAft>
                <a:spcPts val="0"/>
              </a:spcAft>
              <a:buNone/>
            </a:pPr>
            <a:r>
              <a:t/>
            </a:r>
            <a:endParaRPr b="1">
              <a:solidFill>
                <a:srgbClr val="374151"/>
              </a:solidFill>
            </a:endParaRPr>
          </a:p>
          <a:p>
            <a:pPr indent="0" lvl="0" marL="0" rtl="0" algn="l">
              <a:spcBef>
                <a:spcPts val="1900"/>
              </a:spcBef>
              <a:spcAft>
                <a:spcPts val="0"/>
              </a:spcAft>
              <a:buNone/>
            </a:pPr>
            <a:r>
              <a:t/>
            </a:r>
            <a:endParaRPr b="1" sz="1500">
              <a:solidFill>
                <a:srgbClr val="374151"/>
              </a:solidFill>
            </a:endParaRPr>
          </a:p>
        </p:txBody>
      </p:sp>
      <p:sp>
        <p:nvSpPr>
          <p:cNvPr id="137" name="Google Shape;137;p19"/>
          <p:cNvSpPr txBox="1"/>
          <p:nvPr/>
        </p:nvSpPr>
        <p:spPr>
          <a:xfrm>
            <a:off x="6449400" y="4769650"/>
            <a:ext cx="269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ru" sz="1100">
                <a:solidFill>
                  <a:schemeClr val="hlink"/>
                </a:solidFill>
                <a:uFill>
                  <a:noFill/>
                </a:uFill>
                <a:latin typeface="Roboto"/>
                <a:ea typeface="Roboto"/>
                <a:cs typeface="Roboto"/>
                <a:sym typeface="Roboto"/>
                <a:hlinkClick r:id="rId4"/>
              </a:rPr>
              <a:t>Entity Relationship Diagram</a:t>
            </a:r>
            <a:endParaRPr i="1" sz="1100">
              <a:solidFill>
                <a:schemeClr val="accent1"/>
              </a:solidFill>
              <a:latin typeface="Roboto"/>
              <a:ea typeface="Roboto"/>
              <a:cs typeface="Roboto"/>
              <a:sym typeface="Roboto"/>
            </a:endParaRPr>
          </a:p>
        </p:txBody>
      </p:sp>
      <p:sp>
        <p:nvSpPr>
          <p:cNvPr id="138" name="Google Shape;138;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42" name="Shape 142"/>
        <p:cNvGrpSpPr/>
        <p:nvPr/>
      </p:nvGrpSpPr>
      <p:grpSpPr>
        <a:xfrm>
          <a:off x="0" y="0"/>
          <a:ext cx="0" cy="0"/>
          <a:chOff x="0" y="0"/>
          <a:chExt cx="0" cy="0"/>
        </a:xfrm>
      </p:grpSpPr>
      <p:sp>
        <p:nvSpPr>
          <p:cNvPr id="143" name="Google Shape;143;p20"/>
          <p:cNvSpPr txBox="1"/>
          <p:nvPr>
            <p:ph type="ctrTitle"/>
          </p:nvPr>
        </p:nvSpPr>
        <p:spPr>
          <a:xfrm>
            <a:off x="381000" y="457200"/>
            <a:ext cx="8305800" cy="461700"/>
          </a:xfrm>
          <a:prstGeom prst="rect">
            <a:avLst/>
          </a:prstGeom>
          <a:effectLst>
            <a:outerShdw blurRad="57150" rotWithShape="0" algn="bl" dir="8460000" dist="19050">
              <a:srgbClr val="674EA7">
                <a:alpha val="50000"/>
              </a:srgbClr>
            </a:outerShdw>
          </a:effectLst>
        </p:spPr>
        <p:txBody>
          <a:bodyPr anchorCtr="0" anchor="t" bIns="91425" lIns="0" spcFirstLastPara="1" rIns="0" wrap="square" tIns="91425">
            <a:spAutoFit/>
          </a:bodyPr>
          <a:lstStyle/>
          <a:p>
            <a:pPr indent="0" lvl="0" marL="0" rtl="0" algn="l">
              <a:spcBef>
                <a:spcPts val="0"/>
              </a:spcBef>
              <a:spcAft>
                <a:spcPts val="0"/>
              </a:spcAft>
              <a:buNone/>
            </a:pPr>
            <a:r>
              <a:rPr b="0" lang="ru" sz="1800">
                <a:solidFill>
                  <a:srgbClr val="353740"/>
                </a:solidFill>
                <a:latin typeface="Roboto Medium"/>
                <a:ea typeface="Roboto Medium"/>
                <a:cs typeface="Roboto Medium"/>
                <a:sym typeface="Roboto Medium"/>
              </a:rPr>
              <a:t>Specify the main fields for each entity</a:t>
            </a:r>
            <a:endParaRPr b="0" sz="4800">
              <a:latin typeface="Roboto Medium"/>
              <a:ea typeface="Roboto Medium"/>
              <a:cs typeface="Roboto Medium"/>
              <a:sym typeface="Roboto Medium"/>
            </a:endParaRPr>
          </a:p>
        </p:txBody>
      </p:sp>
      <p:sp>
        <p:nvSpPr>
          <p:cNvPr id="144" name="Google Shape;144;p20"/>
          <p:cNvSpPr txBox="1"/>
          <p:nvPr>
            <p:ph idx="1" type="subTitle"/>
          </p:nvPr>
        </p:nvSpPr>
        <p:spPr>
          <a:xfrm>
            <a:off x="720000" y="1080000"/>
            <a:ext cx="7563000" cy="4063500"/>
          </a:xfrm>
          <a:prstGeom prst="rect">
            <a:avLst/>
          </a:prstGeom>
        </p:spPr>
        <p:txBody>
          <a:bodyPr anchorCtr="0" anchor="t" bIns="91425" lIns="18000" spcFirstLastPara="1" rIns="91425" wrap="square" tIns="0">
            <a:noAutofit/>
          </a:bodyPr>
          <a:lstStyle/>
          <a:p>
            <a:pPr indent="0" lvl="0" marL="0" rtl="0" algn="l">
              <a:lnSpc>
                <a:spcPct val="150000"/>
              </a:lnSpc>
              <a:spcBef>
                <a:spcPts val="100"/>
              </a:spcBef>
              <a:spcAft>
                <a:spcPts val="0"/>
              </a:spcAft>
              <a:buNone/>
            </a:pPr>
            <a:r>
              <a:rPr b="1" lang="ru">
                <a:solidFill>
                  <a:srgbClr val="353740"/>
                </a:solidFill>
              </a:rPr>
              <a:t>6. </a:t>
            </a:r>
            <a:r>
              <a:rPr b="1" lang="ru">
                <a:solidFill>
                  <a:schemeClr val="hlink"/>
                </a:solidFill>
                <a:uFill>
                  <a:noFill/>
                </a:uFill>
                <a:hlinkClick r:id="rId3"/>
              </a:rPr>
              <a:t>Telemetry</a:t>
            </a:r>
            <a:endParaRPr b="1">
              <a:solidFill>
                <a:srgbClr val="353740"/>
              </a:solidFill>
            </a:endParaRPr>
          </a:p>
          <a:p>
            <a:pPr indent="-304800" lvl="0" marL="457200" rtl="0" algn="l">
              <a:lnSpc>
                <a:spcPct val="150000"/>
              </a:lnSpc>
              <a:spcBef>
                <a:spcPts val="100"/>
              </a:spcBef>
              <a:spcAft>
                <a:spcPts val="0"/>
              </a:spcAft>
              <a:buSzPts val="1200"/>
              <a:buFont typeface="Roboto"/>
              <a:buChar char="●"/>
            </a:pPr>
            <a:r>
              <a:rPr b="1" lang="ru" sz="1200">
                <a:solidFill>
                  <a:srgbClr val="353740"/>
                </a:solidFill>
              </a:rPr>
              <a:t>Primary Key (PK)</a:t>
            </a:r>
            <a:r>
              <a:rPr lang="ru" sz="1200">
                <a:solidFill>
                  <a:srgbClr val="353740"/>
                </a:solidFill>
              </a:rPr>
              <a:t>: </a:t>
            </a:r>
            <a:r>
              <a:rPr b="1" lang="ru" sz="1200" u="sng">
                <a:solidFill>
                  <a:srgbClr val="353740"/>
                </a:solidFill>
              </a:rPr>
              <a:t>telemetry_id</a:t>
            </a:r>
            <a:br>
              <a:rPr lang="ru" sz="1200">
                <a:solidFill>
                  <a:srgbClr val="353740"/>
                </a:solidFill>
              </a:rPr>
            </a:br>
            <a:r>
              <a:rPr i="1" lang="ru" sz="1000">
                <a:solidFill>
                  <a:srgbClr val="666666"/>
                </a:solidFill>
              </a:rPr>
              <a:t>Serves as a unique identifier for each telemetry entry, capturing data like speed and location at specific times for vehicles.</a:t>
            </a:r>
            <a:endParaRPr sz="1000">
              <a:solidFill>
                <a:srgbClr val="353740"/>
              </a:solidFill>
            </a:endParaRPr>
          </a:p>
          <a:p>
            <a:pPr indent="-304800" lvl="0" marL="457200" rtl="0" algn="l">
              <a:lnSpc>
                <a:spcPct val="150000"/>
              </a:lnSpc>
              <a:spcBef>
                <a:spcPts val="100"/>
              </a:spcBef>
              <a:spcAft>
                <a:spcPts val="0"/>
              </a:spcAft>
              <a:buSzPts val="1200"/>
              <a:buFont typeface="Roboto"/>
              <a:buChar char="●"/>
            </a:pPr>
            <a:r>
              <a:rPr b="1" lang="ru" sz="1200">
                <a:solidFill>
                  <a:srgbClr val="353740"/>
                </a:solidFill>
              </a:rPr>
              <a:t>Foreign Key (FK)</a:t>
            </a:r>
            <a:r>
              <a:rPr lang="ru" sz="1200">
                <a:solidFill>
                  <a:srgbClr val="353740"/>
                </a:solidFill>
              </a:rPr>
              <a:t>:</a:t>
            </a:r>
            <a:endParaRPr sz="1200">
              <a:solidFill>
                <a:srgbClr val="353740"/>
              </a:solidFill>
            </a:endParaRPr>
          </a:p>
          <a:p>
            <a:pPr indent="-304800" lvl="1" marL="914400" rtl="0" algn="l">
              <a:lnSpc>
                <a:spcPct val="150000"/>
              </a:lnSpc>
              <a:spcBef>
                <a:spcPts val="100"/>
              </a:spcBef>
              <a:spcAft>
                <a:spcPts val="0"/>
              </a:spcAft>
              <a:buClr>
                <a:srgbClr val="353740"/>
              </a:buClr>
              <a:buSzPts val="1200"/>
              <a:buFont typeface="Roboto"/>
              <a:buChar char="✓"/>
            </a:pPr>
            <a:r>
              <a:rPr lang="ru">
                <a:solidFill>
                  <a:srgbClr val="353740"/>
                </a:solidFill>
                <a:latin typeface="Roboto"/>
                <a:ea typeface="Roboto"/>
                <a:cs typeface="Roboto"/>
                <a:sym typeface="Roboto"/>
              </a:rPr>
              <a:t>vehicle_id (References </a:t>
            </a:r>
            <a:r>
              <a:rPr b="1" lang="ru">
                <a:solidFill>
                  <a:srgbClr val="353740"/>
                </a:solidFill>
                <a:latin typeface="Roboto"/>
                <a:ea typeface="Roboto"/>
                <a:cs typeface="Roboto"/>
                <a:sym typeface="Roboto"/>
              </a:rPr>
              <a:t>Vehicles</a:t>
            </a:r>
            <a:r>
              <a:rPr lang="ru">
                <a:solidFill>
                  <a:srgbClr val="353740"/>
                </a:solidFill>
                <a:latin typeface="Roboto"/>
                <a:ea typeface="Roboto"/>
                <a:cs typeface="Roboto"/>
                <a:sym typeface="Roboto"/>
              </a:rPr>
              <a:t>)</a:t>
            </a:r>
            <a:endParaRPr>
              <a:solidFill>
                <a:srgbClr val="353740"/>
              </a:solidFill>
              <a:latin typeface="Roboto"/>
              <a:ea typeface="Roboto"/>
              <a:cs typeface="Roboto"/>
              <a:sym typeface="Roboto"/>
            </a:endParaRPr>
          </a:p>
          <a:p>
            <a:pPr indent="-304800" lvl="0" marL="457200" rtl="0" algn="l">
              <a:lnSpc>
                <a:spcPct val="150000"/>
              </a:lnSpc>
              <a:spcBef>
                <a:spcPts val="100"/>
              </a:spcBef>
              <a:spcAft>
                <a:spcPts val="0"/>
              </a:spcAft>
              <a:buSzPts val="1200"/>
              <a:buFont typeface="Roboto"/>
              <a:buChar char="●"/>
            </a:pPr>
            <a:r>
              <a:rPr b="1" lang="ru" sz="1200">
                <a:solidFill>
                  <a:srgbClr val="353740"/>
                </a:solidFill>
              </a:rPr>
              <a:t>Attributes</a:t>
            </a:r>
            <a:r>
              <a:rPr lang="ru" sz="1200">
                <a:solidFill>
                  <a:srgbClr val="353740"/>
                </a:solidFill>
              </a:rPr>
              <a:t>: timestamp, speed, location_coordinates</a:t>
            </a:r>
            <a:endParaRPr sz="1200">
              <a:solidFill>
                <a:srgbClr val="353740"/>
              </a:solidFill>
            </a:endParaRPr>
          </a:p>
          <a:p>
            <a:pPr indent="-304800" lvl="0" marL="457200" rtl="0" algn="l">
              <a:lnSpc>
                <a:spcPct val="150000"/>
              </a:lnSpc>
              <a:spcBef>
                <a:spcPts val="100"/>
              </a:spcBef>
              <a:spcAft>
                <a:spcPts val="0"/>
              </a:spcAft>
              <a:buSzPts val="1200"/>
              <a:buFont typeface="Roboto"/>
              <a:buChar char="●"/>
            </a:pPr>
            <a:r>
              <a:rPr b="1" lang="ru" sz="1200">
                <a:solidFill>
                  <a:srgbClr val="353740"/>
                </a:solidFill>
              </a:rPr>
              <a:t>Unique</a:t>
            </a:r>
            <a:r>
              <a:rPr lang="ru" sz="1200">
                <a:solidFill>
                  <a:srgbClr val="353740"/>
                </a:solidFill>
              </a:rPr>
              <a:t>: vehicle_id, timestamp</a:t>
            </a:r>
            <a:endParaRPr sz="1200">
              <a:solidFill>
                <a:srgbClr val="353740"/>
              </a:solidFill>
            </a:endParaRPr>
          </a:p>
          <a:p>
            <a:pPr indent="0" lvl="0" marL="914400" rtl="0" algn="l">
              <a:spcBef>
                <a:spcPts val="2400"/>
              </a:spcBef>
              <a:spcAft>
                <a:spcPts val="0"/>
              </a:spcAft>
              <a:buNone/>
            </a:pPr>
            <a:r>
              <a:t/>
            </a:r>
            <a:endParaRPr sz="1200">
              <a:solidFill>
                <a:srgbClr val="353740"/>
              </a:solidFill>
            </a:endParaRPr>
          </a:p>
          <a:p>
            <a:pPr indent="0" lvl="0" marL="914400" rtl="0" algn="l">
              <a:lnSpc>
                <a:spcPct val="150000"/>
              </a:lnSpc>
              <a:spcBef>
                <a:spcPts val="100"/>
              </a:spcBef>
              <a:spcAft>
                <a:spcPts val="0"/>
              </a:spcAft>
              <a:buNone/>
            </a:pPr>
            <a:r>
              <a:t/>
            </a:r>
            <a:endParaRPr b="1" sz="1200">
              <a:solidFill>
                <a:srgbClr val="353740"/>
              </a:solidFill>
            </a:endParaRPr>
          </a:p>
          <a:p>
            <a:pPr indent="0" lvl="0" marL="0" rtl="0" algn="l">
              <a:lnSpc>
                <a:spcPct val="161538"/>
              </a:lnSpc>
              <a:spcBef>
                <a:spcPts val="1400"/>
              </a:spcBef>
              <a:spcAft>
                <a:spcPts val="0"/>
              </a:spcAft>
              <a:buNone/>
            </a:pPr>
            <a:r>
              <a:t/>
            </a:r>
            <a:endParaRPr b="1">
              <a:solidFill>
                <a:srgbClr val="202123"/>
              </a:solidFill>
            </a:endParaRPr>
          </a:p>
          <a:p>
            <a:pPr indent="0" lvl="0" marL="0" rtl="0" algn="l">
              <a:spcBef>
                <a:spcPts val="400"/>
              </a:spcBef>
              <a:spcAft>
                <a:spcPts val="0"/>
              </a:spcAft>
              <a:buNone/>
            </a:pPr>
            <a:r>
              <a:t/>
            </a:r>
            <a:endParaRPr b="1" sz="1500">
              <a:solidFill>
                <a:srgbClr val="374151"/>
              </a:solidFill>
            </a:endParaRPr>
          </a:p>
        </p:txBody>
      </p:sp>
      <p:sp>
        <p:nvSpPr>
          <p:cNvPr id="145" name="Google Shape;145;p20"/>
          <p:cNvSpPr txBox="1"/>
          <p:nvPr/>
        </p:nvSpPr>
        <p:spPr>
          <a:xfrm>
            <a:off x="6449400" y="4769650"/>
            <a:ext cx="269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ru" sz="1100">
                <a:solidFill>
                  <a:schemeClr val="hlink"/>
                </a:solidFill>
                <a:uFill>
                  <a:noFill/>
                </a:uFill>
                <a:latin typeface="Roboto"/>
                <a:ea typeface="Roboto"/>
                <a:cs typeface="Roboto"/>
                <a:sym typeface="Roboto"/>
                <a:hlinkClick r:id="rId4"/>
              </a:rPr>
              <a:t>Entity Relationship Diagram</a:t>
            </a:r>
            <a:endParaRPr i="1" sz="1100">
              <a:solidFill>
                <a:schemeClr val="accent1"/>
              </a:solidFill>
              <a:latin typeface="Roboto"/>
              <a:ea typeface="Roboto"/>
              <a:cs typeface="Roboto"/>
              <a:sym typeface="Roboto"/>
            </a:endParaRPr>
          </a:p>
        </p:txBody>
      </p:sp>
      <p:sp>
        <p:nvSpPr>
          <p:cNvPr id="146" name="Google Shape;146;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50" name="Shape 150"/>
        <p:cNvGrpSpPr/>
        <p:nvPr/>
      </p:nvGrpSpPr>
      <p:grpSpPr>
        <a:xfrm>
          <a:off x="0" y="0"/>
          <a:ext cx="0" cy="0"/>
          <a:chOff x="0" y="0"/>
          <a:chExt cx="0" cy="0"/>
        </a:xfrm>
      </p:grpSpPr>
      <p:sp>
        <p:nvSpPr>
          <p:cNvPr id="151" name="Google Shape;151;p21"/>
          <p:cNvSpPr txBox="1"/>
          <p:nvPr>
            <p:ph type="ctrTitle"/>
          </p:nvPr>
        </p:nvSpPr>
        <p:spPr>
          <a:xfrm>
            <a:off x="381000" y="457200"/>
            <a:ext cx="8305800" cy="461700"/>
          </a:xfrm>
          <a:prstGeom prst="rect">
            <a:avLst/>
          </a:prstGeom>
        </p:spPr>
        <p:txBody>
          <a:bodyPr anchorCtr="0" anchor="t" bIns="91425" lIns="0" spcFirstLastPara="1" rIns="0" wrap="square" tIns="91425">
            <a:spAutoFit/>
          </a:bodyPr>
          <a:lstStyle/>
          <a:p>
            <a:pPr indent="0" lvl="0" marL="0" rtl="0" algn="l">
              <a:spcBef>
                <a:spcPts val="0"/>
              </a:spcBef>
              <a:spcAft>
                <a:spcPts val="0"/>
              </a:spcAft>
              <a:buNone/>
            </a:pPr>
            <a:r>
              <a:rPr b="0" lang="ru" sz="1800">
                <a:solidFill>
                  <a:srgbClr val="353740"/>
                </a:solidFill>
                <a:latin typeface="Roboto Medium"/>
                <a:ea typeface="Roboto Medium"/>
                <a:cs typeface="Roboto Medium"/>
                <a:sym typeface="Roboto Medium"/>
              </a:rPr>
              <a:t>Specify the main fields for each entity</a:t>
            </a:r>
            <a:endParaRPr b="0" sz="4800">
              <a:latin typeface="Roboto Medium"/>
              <a:ea typeface="Roboto Medium"/>
              <a:cs typeface="Roboto Medium"/>
              <a:sym typeface="Roboto Medium"/>
            </a:endParaRPr>
          </a:p>
        </p:txBody>
      </p:sp>
      <p:sp>
        <p:nvSpPr>
          <p:cNvPr id="152" name="Google Shape;152;p21"/>
          <p:cNvSpPr txBox="1"/>
          <p:nvPr>
            <p:ph idx="1" type="subTitle"/>
          </p:nvPr>
        </p:nvSpPr>
        <p:spPr>
          <a:xfrm>
            <a:off x="720000" y="1080000"/>
            <a:ext cx="7955400" cy="3325500"/>
          </a:xfrm>
          <a:prstGeom prst="rect">
            <a:avLst/>
          </a:prstGeom>
        </p:spPr>
        <p:txBody>
          <a:bodyPr anchorCtr="0" anchor="t" bIns="91425" lIns="18000" spcFirstLastPara="1" rIns="91425" wrap="square" tIns="0">
            <a:noAutofit/>
          </a:bodyPr>
          <a:lstStyle/>
          <a:p>
            <a:pPr indent="0" lvl="0" marL="0" rtl="0" algn="l">
              <a:lnSpc>
                <a:spcPct val="161538"/>
              </a:lnSpc>
              <a:spcBef>
                <a:spcPts val="1400"/>
              </a:spcBef>
              <a:spcAft>
                <a:spcPts val="0"/>
              </a:spcAft>
              <a:buNone/>
            </a:pPr>
            <a:r>
              <a:rPr b="1" lang="ru" sz="1500">
                <a:solidFill>
                  <a:srgbClr val="202123"/>
                </a:solidFill>
                <a:latin typeface="Arial"/>
                <a:ea typeface="Arial"/>
                <a:cs typeface="Arial"/>
                <a:sym typeface="Arial"/>
              </a:rPr>
              <a:t>Primary Fields:</a:t>
            </a:r>
            <a:endParaRPr b="1" sz="1500">
              <a:solidFill>
                <a:srgbClr val="202123"/>
              </a:solidFill>
              <a:latin typeface="Arial"/>
              <a:ea typeface="Arial"/>
              <a:cs typeface="Arial"/>
              <a:sym typeface="Arial"/>
            </a:endParaRPr>
          </a:p>
          <a:p>
            <a:pPr indent="-304800" lvl="0" marL="457200" rtl="0" algn="l">
              <a:lnSpc>
                <a:spcPct val="150000"/>
              </a:lnSpc>
              <a:spcBef>
                <a:spcPts val="1200"/>
              </a:spcBef>
              <a:spcAft>
                <a:spcPts val="0"/>
              </a:spcAft>
              <a:buClr>
                <a:srgbClr val="353740"/>
              </a:buClr>
              <a:buSzPts val="1200"/>
              <a:buFont typeface="Roboto"/>
              <a:buChar char="●"/>
            </a:pPr>
            <a:r>
              <a:rPr b="1" lang="ru" sz="1300">
                <a:solidFill>
                  <a:srgbClr val="CC0000"/>
                </a:solidFill>
                <a:latin typeface="Roboto"/>
                <a:ea typeface="Roboto"/>
                <a:cs typeface="Roboto"/>
                <a:sym typeface="Roboto"/>
              </a:rPr>
              <a:t>Uniqueness: </a:t>
            </a:r>
            <a:r>
              <a:rPr lang="ru" sz="1200">
                <a:solidFill>
                  <a:srgbClr val="353740"/>
                </a:solidFill>
                <a:latin typeface="Roboto"/>
                <a:ea typeface="Roboto"/>
                <a:cs typeface="Roboto"/>
                <a:sym typeface="Roboto"/>
              </a:rPr>
              <a:t>Each primary field must uniquely identify its respective record in the database.  This property ensures that each entity (driver, vehicle, assignment, telemetry record, and claim) can be uniquely and clearly accessed or referenced.</a:t>
            </a:r>
            <a:br>
              <a:rPr lang="ru" sz="1200">
                <a:solidFill>
                  <a:srgbClr val="353740"/>
                </a:solidFill>
                <a:latin typeface="Roboto"/>
                <a:ea typeface="Roboto"/>
                <a:cs typeface="Roboto"/>
                <a:sym typeface="Roboto"/>
              </a:rPr>
            </a:br>
            <a:endParaRPr sz="1200">
              <a:solidFill>
                <a:srgbClr val="353740"/>
              </a:solidFill>
              <a:latin typeface="Roboto"/>
              <a:ea typeface="Roboto"/>
              <a:cs typeface="Roboto"/>
              <a:sym typeface="Roboto"/>
            </a:endParaRPr>
          </a:p>
          <a:p>
            <a:pPr indent="-304800" lvl="0" marL="457200" rtl="0" algn="l">
              <a:lnSpc>
                <a:spcPct val="150000"/>
              </a:lnSpc>
              <a:spcBef>
                <a:spcPts val="0"/>
              </a:spcBef>
              <a:spcAft>
                <a:spcPts val="0"/>
              </a:spcAft>
              <a:buClr>
                <a:srgbClr val="353740"/>
              </a:buClr>
              <a:buSzPts val="1200"/>
              <a:buFont typeface="Roboto"/>
              <a:buChar char="●"/>
            </a:pPr>
            <a:r>
              <a:rPr b="1" lang="ru" sz="1300">
                <a:solidFill>
                  <a:srgbClr val="CC0000"/>
                </a:solidFill>
                <a:latin typeface="Roboto"/>
                <a:ea typeface="Roboto"/>
                <a:cs typeface="Roboto"/>
                <a:sym typeface="Roboto"/>
              </a:rPr>
              <a:t>Integrity: </a:t>
            </a:r>
            <a:r>
              <a:rPr lang="ru" sz="1200">
                <a:solidFill>
                  <a:srgbClr val="353740"/>
                </a:solidFill>
                <a:latin typeface="Roboto"/>
                <a:ea typeface="Roboto"/>
                <a:cs typeface="Roboto"/>
                <a:sym typeface="Roboto"/>
              </a:rPr>
              <a:t>Primary fields are integral to enforcing the integrity of the database.  They facilitate establishing foreign key relationships. For example, driver_id in the assignments table is a foreign key that references id in the drivers table, establishing a relational link between drivers and their assignments.</a:t>
            </a:r>
            <a:br>
              <a:rPr lang="ru" sz="1200">
                <a:solidFill>
                  <a:srgbClr val="353740"/>
                </a:solidFill>
                <a:latin typeface="Roboto"/>
                <a:ea typeface="Roboto"/>
                <a:cs typeface="Roboto"/>
                <a:sym typeface="Roboto"/>
              </a:rPr>
            </a:br>
            <a:endParaRPr sz="1200">
              <a:solidFill>
                <a:srgbClr val="353740"/>
              </a:solidFill>
              <a:latin typeface="Roboto"/>
              <a:ea typeface="Roboto"/>
              <a:cs typeface="Roboto"/>
              <a:sym typeface="Roboto"/>
            </a:endParaRPr>
          </a:p>
          <a:p>
            <a:pPr indent="-304800" lvl="0" marL="457200" rtl="0" algn="l">
              <a:lnSpc>
                <a:spcPct val="150000"/>
              </a:lnSpc>
              <a:spcBef>
                <a:spcPts val="0"/>
              </a:spcBef>
              <a:spcAft>
                <a:spcPts val="0"/>
              </a:spcAft>
              <a:buClr>
                <a:srgbClr val="353740"/>
              </a:buClr>
              <a:buSzPts val="1200"/>
              <a:buFont typeface="Roboto"/>
              <a:buChar char="●"/>
            </a:pPr>
            <a:r>
              <a:rPr b="1" lang="ru" sz="1300">
                <a:solidFill>
                  <a:srgbClr val="CC0000"/>
                </a:solidFill>
                <a:latin typeface="Roboto"/>
                <a:ea typeface="Roboto"/>
                <a:cs typeface="Roboto"/>
                <a:sym typeface="Roboto"/>
              </a:rPr>
              <a:t>Indexes:</a:t>
            </a:r>
            <a:r>
              <a:rPr lang="ru" sz="1200">
                <a:solidFill>
                  <a:srgbClr val="353740"/>
                </a:solidFill>
                <a:latin typeface="Roboto"/>
                <a:ea typeface="Roboto"/>
                <a:cs typeface="Roboto"/>
                <a:sym typeface="Roboto"/>
              </a:rPr>
              <a:t> Primary fields are automatically indexed in PostgreSQL. This indexing speeds up queries and operations that search or filter on the primary key fields, enhancing overall database performance.</a:t>
            </a:r>
            <a:endParaRPr sz="1200">
              <a:solidFill>
                <a:srgbClr val="353740"/>
              </a:solidFill>
              <a:latin typeface="Roboto"/>
              <a:ea typeface="Roboto"/>
              <a:cs typeface="Roboto"/>
              <a:sym typeface="Roboto"/>
            </a:endParaRPr>
          </a:p>
          <a:p>
            <a:pPr indent="0" lvl="0" marL="0" rtl="0" algn="l">
              <a:lnSpc>
                <a:spcPct val="150000"/>
              </a:lnSpc>
              <a:spcBef>
                <a:spcPts val="1200"/>
              </a:spcBef>
              <a:spcAft>
                <a:spcPts val="0"/>
              </a:spcAft>
              <a:buNone/>
            </a:pPr>
            <a:r>
              <a:t/>
            </a:r>
            <a:endParaRPr b="1" sz="1500">
              <a:solidFill>
                <a:srgbClr val="202123"/>
              </a:solidFill>
              <a:latin typeface="Arial"/>
              <a:ea typeface="Arial"/>
              <a:cs typeface="Arial"/>
              <a:sym typeface="Arial"/>
            </a:endParaRPr>
          </a:p>
          <a:p>
            <a:pPr indent="0" lvl="0" marL="914400" rtl="0" algn="l">
              <a:lnSpc>
                <a:spcPct val="140000"/>
              </a:lnSpc>
              <a:spcBef>
                <a:spcPts val="3000"/>
              </a:spcBef>
              <a:spcAft>
                <a:spcPts val="0"/>
              </a:spcAft>
              <a:buNone/>
            </a:pPr>
            <a:r>
              <a:t/>
            </a:r>
            <a:endParaRPr b="1" sz="1500">
              <a:solidFill>
                <a:srgbClr val="202123"/>
              </a:solidFill>
              <a:latin typeface="Arial"/>
              <a:ea typeface="Arial"/>
              <a:cs typeface="Arial"/>
              <a:sym typeface="Arial"/>
            </a:endParaRPr>
          </a:p>
          <a:p>
            <a:pPr indent="0" lvl="0" marL="914400" rtl="0" algn="l">
              <a:lnSpc>
                <a:spcPct val="115000"/>
              </a:lnSpc>
              <a:spcBef>
                <a:spcPts val="1900"/>
              </a:spcBef>
              <a:spcAft>
                <a:spcPts val="0"/>
              </a:spcAft>
              <a:buNone/>
            </a:pPr>
            <a:r>
              <a:t/>
            </a:r>
            <a:endParaRPr b="1" sz="1500">
              <a:solidFill>
                <a:srgbClr val="374151"/>
              </a:solidFill>
              <a:latin typeface="Roboto"/>
              <a:ea typeface="Roboto"/>
              <a:cs typeface="Roboto"/>
              <a:sym typeface="Roboto"/>
            </a:endParaRPr>
          </a:p>
          <a:p>
            <a:pPr indent="0" lvl="0" marL="0" rtl="0" algn="l">
              <a:lnSpc>
                <a:spcPct val="115000"/>
              </a:lnSpc>
              <a:spcBef>
                <a:spcPts val="1900"/>
              </a:spcBef>
              <a:spcAft>
                <a:spcPts val="0"/>
              </a:spcAft>
              <a:buNone/>
            </a:pPr>
            <a:r>
              <a:t/>
            </a:r>
            <a:endParaRPr sz="1500">
              <a:solidFill>
                <a:srgbClr val="374151"/>
              </a:solidFill>
              <a:latin typeface="Roboto"/>
              <a:ea typeface="Roboto"/>
              <a:cs typeface="Roboto"/>
              <a:sym typeface="Roboto"/>
            </a:endParaRPr>
          </a:p>
          <a:p>
            <a:pPr indent="0" lvl="0" marL="0" rtl="0" algn="l">
              <a:lnSpc>
                <a:spcPct val="115000"/>
              </a:lnSpc>
              <a:spcBef>
                <a:spcPts val="1900"/>
              </a:spcBef>
              <a:spcAft>
                <a:spcPts val="0"/>
              </a:spcAft>
              <a:buNone/>
            </a:pPr>
            <a:r>
              <a:t/>
            </a:r>
            <a:endParaRPr b="1">
              <a:solidFill>
                <a:srgbClr val="374151"/>
              </a:solidFill>
              <a:latin typeface="Roboto"/>
              <a:ea typeface="Roboto"/>
              <a:cs typeface="Roboto"/>
              <a:sym typeface="Roboto"/>
            </a:endParaRPr>
          </a:p>
          <a:p>
            <a:pPr indent="0" lvl="0" marL="914400" rtl="0" algn="l">
              <a:lnSpc>
                <a:spcPct val="115000"/>
              </a:lnSpc>
              <a:spcBef>
                <a:spcPts val="1900"/>
              </a:spcBef>
              <a:spcAft>
                <a:spcPts val="0"/>
              </a:spcAft>
              <a:buNone/>
            </a:pPr>
            <a:r>
              <a:t/>
            </a:r>
            <a:endParaRPr b="1">
              <a:solidFill>
                <a:srgbClr val="374151"/>
              </a:solidFill>
              <a:latin typeface="Roboto"/>
              <a:ea typeface="Roboto"/>
              <a:cs typeface="Roboto"/>
              <a:sym typeface="Roboto"/>
            </a:endParaRPr>
          </a:p>
          <a:p>
            <a:pPr indent="0" lvl="0" marL="914400" rtl="0" algn="l">
              <a:lnSpc>
                <a:spcPct val="115000"/>
              </a:lnSpc>
              <a:spcBef>
                <a:spcPts val="1900"/>
              </a:spcBef>
              <a:spcAft>
                <a:spcPts val="0"/>
              </a:spcAft>
              <a:buNone/>
            </a:pPr>
            <a:r>
              <a:t/>
            </a:r>
            <a:endParaRPr b="1">
              <a:solidFill>
                <a:srgbClr val="374151"/>
              </a:solidFill>
              <a:latin typeface="Roboto"/>
              <a:ea typeface="Roboto"/>
              <a:cs typeface="Roboto"/>
              <a:sym typeface="Roboto"/>
            </a:endParaRPr>
          </a:p>
          <a:p>
            <a:pPr indent="0" lvl="0" marL="0" rtl="0" algn="l">
              <a:spcBef>
                <a:spcPts val="1900"/>
              </a:spcBef>
              <a:spcAft>
                <a:spcPts val="0"/>
              </a:spcAft>
              <a:buNone/>
            </a:pPr>
            <a:r>
              <a:t/>
            </a:r>
            <a:endParaRPr b="1" sz="1500">
              <a:solidFill>
                <a:srgbClr val="374151"/>
              </a:solidFill>
              <a:latin typeface="Roboto"/>
              <a:ea typeface="Roboto"/>
              <a:cs typeface="Roboto"/>
              <a:sym typeface="Roboto"/>
            </a:endParaRPr>
          </a:p>
        </p:txBody>
      </p:sp>
      <p:sp>
        <p:nvSpPr>
          <p:cNvPr id="153" name="Google Shape;153;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3F3F3"/>
      </a:lt1>
      <a:dk2>
        <a:srgbClr val="3B3B3B"/>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