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erriweather Light"/>
      <p:regular r:id="rId17"/>
      <p:bold r:id="rId18"/>
      <p:italic r:id="rId19"/>
      <p:boldItalic r:id="rId20"/>
    </p:embeddedFont>
    <p:embeddedFont>
      <p:font typeface="Montserrat"/>
      <p:regular r:id="rId21"/>
      <p:bold r:id="rId22"/>
      <p:italic r:id="rId23"/>
      <p:boldItalic r:id="rId24"/>
    </p:embeddedFont>
    <p:embeddedFont>
      <p:font typeface="Open Sans SemiBold"/>
      <p:regular r:id="rId25"/>
      <p:bold r:id="rId26"/>
      <p:italic r:id="rId27"/>
      <p:boldItalic r:id="rId28"/>
    </p:embeddedFont>
    <p:embeddedFont>
      <p:font typeface="Vidaloka"/>
      <p:regular r:id="rId29"/>
    </p:embeddedFont>
    <p:embeddedFont>
      <p:font typeface="Russo One"/>
      <p:regular r:id="rId30"/>
    </p:embeddedFont>
    <p:embeddedFont>
      <p:font typeface="Mako"/>
      <p:regular r:id="rId31"/>
    </p:embeddedFont>
    <p:embeddedFont>
      <p:font typeface="Crimson Text"/>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ko-regular.fntdata"/><Relationship Id="rId30" Type="http://schemas.openxmlformats.org/officeDocument/2006/relationships/font" Target="fonts/RussoOne-regular.fntdata"/><Relationship Id="rId33" Type="http://schemas.openxmlformats.org/officeDocument/2006/relationships/font" Target="fonts/CrimsonText-bold.fntdata"/><Relationship Id="rId32" Type="http://schemas.openxmlformats.org/officeDocument/2006/relationships/font" Target="fonts/CrimsonText-regular.fntdata"/><Relationship Id="rId35" Type="http://schemas.openxmlformats.org/officeDocument/2006/relationships/font" Target="fonts/CrimsonText-boldItalic.fntdata"/><Relationship Id="rId34" Type="http://schemas.openxmlformats.org/officeDocument/2006/relationships/font" Target="fonts/CrimsonText-italic.fntdata"/><Relationship Id="rId37" Type="http://schemas.openxmlformats.org/officeDocument/2006/relationships/font" Target="fonts/OpenSans-bold.fntdata"/><Relationship Id="rId36" Type="http://schemas.openxmlformats.org/officeDocument/2006/relationships/font" Target="fonts/OpenSans-regular.fntdata"/><Relationship Id="rId39" Type="http://schemas.openxmlformats.org/officeDocument/2006/relationships/font" Target="fonts/OpenSans-boldItalic.fntdata"/><Relationship Id="rId38" Type="http://schemas.openxmlformats.org/officeDocument/2006/relationships/font" Target="fonts/OpenSans-italic.fntdata"/><Relationship Id="rId20" Type="http://schemas.openxmlformats.org/officeDocument/2006/relationships/font" Target="fonts/MerriweatherLight-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26" Type="http://schemas.openxmlformats.org/officeDocument/2006/relationships/font" Target="fonts/OpenSansSemiBold-bold.fntdata"/><Relationship Id="rId25" Type="http://schemas.openxmlformats.org/officeDocument/2006/relationships/font" Target="fonts/OpenSansSemiBold-regular.fntdata"/><Relationship Id="rId28" Type="http://schemas.openxmlformats.org/officeDocument/2006/relationships/font" Target="fonts/OpenSansSemiBold-boldItalic.fntdata"/><Relationship Id="rId27" Type="http://schemas.openxmlformats.org/officeDocument/2006/relationships/font" Target="fonts/OpenSansSemiBold-italic.fntdata"/><Relationship Id="rId29" Type="http://schemas.openxmlformats.org/officeDocument/2006/relationships/font" Target="fonts/Vidaloka-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erriweatherLight-regular.fntdata"/><Relationship Id="rId16" Type="http://schemas.openxmlformats.org/officeDocument/2006/relationships/slide" Target="slides/slide12.xml"/><Relationship Id="rId19" Type="http://schemas.openxmlformats.org/officeDocument/2006/relationships/font" Target="fonts/MerriweatherLight-italic.fntdata"/><Relationship Id="rId18" Type="http://schemas.openxmlformats.org/officeDocument/2006/relationships/font" Target="fonts/Merriweather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211e6f19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211e6f19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3c69cc66e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3c69cc66e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e20f9bbd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20f9bbd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e20f9bbdb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e20f9bbdb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32ed48c3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32ed48c3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e1ba1408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e1ba1408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e1ba14085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e1ba14085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Binary classifications</a:t>
            </a:r>
            <a:endParaRPr/>
          </a:p>
          <a:p>
            <a:pPr indent="-298450" lvl="1" marL="914400" rtl="0" algn="l">
              <a:spcBef>
                <a:spcPts val="0"/>
              </a:spcBef>
              <a:spcAft>
                <a:spcPts val="0"/>
              </a:spcAft>
              <a:buSzPts val="1100"/>
              <a:buChar char="-"/>
            </a:pPr>
            <a:r>
              <a:rPr lang="en"/>
              <a:t>Male/Female, Yes/No, Positive/Negative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e1ba14085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e1ba14085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 in order, what to say up to speaker: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Most of the variables are binary classifications that need to be converted to integers.</a:t>
            </a:r>
            <a:endParaRPr/>
          </a:p>
          <a:p>
            <a:pPr indent="-298450" lvl="1" marL="914400" rtl="0" algn="l">
              <a:spcBef>
                <a:spcPts val="0"/>
              </a:spcBef>
              <a:spcAft>
                <a:spcPts val="0"/>
              </a:spcAft>
              <a:buSzPts val="1100"/>
              <a:buChar char="-"/>
            </a:pPr>
            <a:r>
              <a:rPr lang="en"/>
              <a:t>Yes, Positive, Female are represented as 1 and No, Negative, and Male are represented as 0.</a:t>
            </a:r>
            <a:endParaRPr/>
          </a:p>
          <a:p>
            <a:pPr indent="-298450" lvl="0" marL="457200" rtl="0" algn="l">
              <a:spcBef>
                <a:spcPts val="0"/>
              </a:spcBef>
              <a:spcAft>
                <a:spcPts val="0"/>
              </a:spcAft>
              <a:buSzPts val="1100"/>
              <a:buChar char="-"/>
            </a:pPr>
            <a:r>
              <a:rPr lang="en"/>
              <a:t>To visualize and better understand data, we do not use </a:t>
            </a:r>
            <a:r>
              <a:rPr lang="en"/>
              <a:t>scatterplots</a:t>
            </a:r>
            <a:r>
              <a:rPr lang="en"/>
              <a:t> or boxplots as Age is the only numerical feature.</a:t>
            </a:r>
            <a:endParaRPr/>
          </a:p>
          <a:p>
            <a:pPr indent="-298450" lvl="1" marL="914400" rtl="0" algn="l">
              <a:spcBef>
                <a:spcPts val="0"/>
              </a:spcBef>
              <a:spcAft>
                <a:spcPts val="0"/>
              </a:spcAft>
              <a:buSzPts val="1100"/>
              <a:buChar char="-"/>
            </a:pPr>
            <a:r>
              <a:rPr lang="en"/>
              <a:t>Heatmap is first generated to quickly show correlations between variables and the diabetes classification</a:t>
            </a:r>
            <a:endParaRPr/>
          </a:p>
          <a:p>
            <a:pPr indent="-298450" lvl="2" marL="1371600" rtl="0" algn="l">
              <a:spcBef>
                <a:spcPts val="0"/>
              </a:spcBef>
              <a:spcAft>
                <a:spcPts val="0"/>
              </a:spcAft>
              <a:buSzPts val="1100"/>
              <a:buChar char="-"/>
            </a:pPr>
            <a:r>
              <a:rPr lang="en"/>
              <a:t>Represents correlation between 2 </a:t>
            </a:r>
            <a:r>
              <a:rPr lang="en"/>
              <a:t>variables as value between -1 to 1. Greater the number the greater the correlation.</a:t>
            </a:r>
            <a:endParaRPr/>
          </a:p>
          <a:p>
            <a:pPr indent="-298450" lvl="1" marL="914400" rtl="0" algn="l">
              <a:spcBef>
                <a:spcPts val="0"/>
              </a:spcBef>
              <a:spcAft>
                <a:spcPts val="0"/>
              </a:spcAft>
              <a:buSzPts val="1100"/>
              <a:buChar char="-"/>
            </a:pPr>
            <a:r>
              <a:rPr lang="en"/>
              <a:t>Area of focus for analysis is correlation between single feature and classification as they have the most relation to </a:t>
            </a:r>
            <a:r>
              <a:rPr lang="en"/>
              <a:t>early stage diabetes in the heatmap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e1ba14085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e1ba14085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Notes in order, what to say up to speaker: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figure, red represents a False </a:t>
            </a:r>
            <a:r>
              <a:rPr lang="en">
                <a:solidFill>
                  <a:schemeClr val="dk1"/>
                </a:solidFill>
              </a:rPr>
              <a:t>classification</a:t>
            </a:r>
            <a:r>
              <a:rPr lang="en">
                <a:solidFill>
                  <a:schemeClr val="dk1"/>
                </a:solidFill>
              </a:rPr>
              <a:t> of diabetes, whereas blue is a positive classification.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left pair of bars in a graph represents the False </a:t>
            </a:r>
            <a:r>
              <a:rPr lang="en">
                <a:solidFill>
                  <a:schemeClr val="dk1"/>
                </a:solidFill>
              </a:rPr>
              <a:t>classification</a:t>
            </a:r>
            <a:r>
              <a:rPr lang="en">
                <a:solidFill>
                  <a:schemeClr val="dk1"/>
                </a:solidFill>
              </a:rPr>
              <a:t> of </a:t>
            </a:r>
            <a:r>
              <a:rPr lang="en">
                <a:solidFill>
                  <a:schemeClr val="dk1"/>
                </a:solidFill>
              </a:rPr>
              <a:t>the feature or condition and the right pair represents a Positive classification.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Among the dataset, the features found in the the graph displayed the highest correlation to diabetes.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Additionally, features with a low diabetes count, when the condition was not present, have a stronger correlation to diabetes than features with a higher diabetes count.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In other words,  some features were present alongside diabetes more often than not.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For example, a feature like Polyuria or Polydipsia had a greater correlation to a patient having diabetes than features, like visual blurring or weakness.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3c69cc66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3c69cc66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3c7c1077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3c7c1077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3c69cc66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3c69cc66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843150"/>
            <a:ext cx="7064100" cy="12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Early-stage Diabetes Risk Prediction</a:t>
            </a:r>
            <a:endParaRPr sz="3600"/>
          </a:p>
        </p:txBody>
      </p:sp>
      <p:sp>
        <p:nvSpPr>
          <p:cNvPr id="473" name="Google Shape;473;p54"/>
          <p:cNvSpPr txBox="1"/>
          <p:nvPr>
            <p:ph idx="1" type="subTitle"/>
          </p:nvPr>
        </p:nvSpPr>
        <p:spPr>
          <a:xfrm>
            <a:off x="1253125" y="2099975"/>
            <a:ext cx="26265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CECS 456 : Machine Learning</a:t>
            </a:r>
            <a:endParaRPr sz="1400"/>
          </a:p>
        </p:txBody>
      </p:sp>
      <p:sp>
        <p:nvSpPr>
          <p:cNvPr id="474" name="Google Shape;474;p54"/>
          <p:cNvSpPr txBox="1"/>
          <p:nvPr>
            <p:ph idx="1" type="subTitle"/>
          </p:nvPr>
        </p:nvSpPr>
        <p:spPr>
          <a:xfrm>
            <a:off x="2129900" y="2843800"/>
            <a:ext cx="1368000" cy="16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Group #2:</a:t>
            </a:r>
            <a:endParaRPr sz="1200"/>
          </a:p>
          <a:p>
            <a:pPr indent="0" lvl="0" marL="0" rtl="0" algn="l">
              <a:spcBef>
                <a:spcPts val="0"/>
              </a:spcBef>
              <a:spcAft>
                <a:spcPts val="0"/>
              </a:spcAft>
              <a:buClr>
                <a:schemeClr val="dk1"/>
              </a:buClr>
              <a:buSzPts val="1100"/>
              <a:buFont typeface="Arial"/>
              <a:buNone/>
            </a:pPr>
            <a:r>
              <a:rPr lang="en" sz="1200"/>
              <a:t>Carlsean Claricia</a:t>
            </a:r>
            <a:endParaRPr sz="1200"/>
          </a:p>
          <a:p>
            <a:pPr indent="0" lvl="0" marL="0" rtl="0" algn="l">
              <a:spcBef>
                <a:spcPts val="0"/>
              </a:spcBef>
              <a:spcAft>
                <a:spcPts val="0"/>
              </a:spcAft>
              <a:buClr>
                <a:schemeClr val="dk1"/>
              </a:buClr>
              <a:buSzPts val="1100"/>
              <a:buFont typeface="Arial"/>
              <a:buNone/>
            </a:pPr>
            <a:r>
              <a:rPr lang="en" sz="1200"/>
              <a:t>Sierra Harris</a:t>
            </a:r>
            <a:endParaRPr sz="1200"/>
          </a:p>
          <a:p>
            <a:pPr indent="0" lvl="0" marL="0" rtl="0" algn="l">
              <a:spcBef>
                <a:spcPts val="0"/>
              </a:spcBef>
              <a:spcAft>
                <a:spcPts val="0"/>
              </a:spcAft>
              <a:buClr>
                <a:schemeClr val="dk1"/>
              </a:buClr>
              <a:buSzPts val="1100"/>
              <a:buFont typeface="Arial"/>
              <a:buNone/>
            </a:pPr>
            <a:r>
              <a:rPr lang="en" sz="1200"/>
              <a:t>Sean Iida</a:t>
            </a:r>
            <a:endParaRPr sz="1200"/>
          </a:p>
          <a:p>
            <a:pPr indent="0" lvl="0" marL="0" rtl="0" algn="l">
              <a:spcBef>
                <a:spcPts val="0"/>
              </a:spcBef>
              <a:spcAft>
                <a:spcPts val="0"/>
              </a:spcAft>
              <a:buClr>
                <a:schemeClr val="dk1"/>
              </a:buClr>
              <a:buSzPts val="1100"/>
              <a:buFont typeface="Arial"/>
              <a:buNone/>
            </a:pPr>
            <a:r>
              <a:rPr lang="en" sz="1200"/>
              <a:t>Abhay Solanki</a:t>
            </a:r>
            <a:endParaRPr sz="1200"/>
          </a:p>
          <a:p>
            <a:pPr indent="0" lvl="0" marL="0" rtl="0" algn="l">
              <a:spcBef>
                <a:spcPts val="0"/>
              </a:spcBef>
              <a:spcAft>
                <a:spcPts val="0"/>
              </a:spcAft>
              <a:buClr>
                <a:schemeClr val="dk1"/>
              </a:buClr>
              <a:buSzPts val="1100"/>
              <a:buFont typeface="Arial"/>
              <a:buNone/>
            </a:pPr>
            <a:r>
              <a:rPr lang="en" sz="1200"/>
              <a:t>Brian Tran</a:t>
            </a:r>
            <a:endParaRPr sz="1200"/>
          </a:p>
          <a:p>
            <a:pPr indent="0" lvl="0" marL="0" rtl="0" algn="l">
              <a:spcBef>
                <a:spcPts val="0"/>
              </a:spcBef>
              <a:spcAft>
                <a:spcPts val="0"/>
              </a:spcAft>
              <a:buClr>
                <a:schemeClr val="dk1"/>
              </a:buClr>
              <a:buSzPts val="1100"/>
              <a:buFont typeface="Arial"/>
              <a:buNone/>
            </a:pPr>
            <a:r>
              <a:rPr lang="en" sz="1200"/>
              <a:t>Kenneth Valero</a:t>
            </a:r>
            <a:endParaRPr sz="1200"/>
          </a:p>
          <a:p>
            <a:pPr indent="0" lvl="0" marL="0" rtl="0" algn="l">
              <a:spcBef>
                <a:spcPts val="0"/>
              </a:spcBef>
              <a:spcAft>
                <a:spcPts val="0"/>
              </a:spcAft>
              <a:buClr>
                <a:schemeClr val="dk1"/>
              </a:buClr>
              <a:buSzPts val="1100"/>
              <a:buFont typeface="Arial"/>
              <a:buNone/>
            </a:pPr>
            <a:r>
              <a:rPr lang="en" sz="1200"/>
              <a:t>Brian Vu​</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p:txBody>
      </p:sp>
      <p:sp>
        <p:nvSpPr>
          <p:cNvPr id="475" name="Google Shape;475;p54"/>
          <p:cNvSpPr txBox="1"/>
          <p:nvPr>
            <p:ph idx="1" type="subTitle"/>
          </p:nvPr>
        </p:nvSpPr>
        <p:spPr>
          <a:xfrm>
            <a:off x="6122675" y="2099975"/>
            <a:ext cx="11469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Spring 2023</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537" name="Google Shape;537;p63"/>
          <p:cNvSpPr txBox="1"/>
          <p:nvPr/>
        </p:nvSpPr>
        <p:spPr>
          <a:xfrm>
            <a:off x="0" y="984950"/>
            <a:ext cx="8430600" cy="285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1000"/>
              </a:spcBef>
              <a:spcAft>
                <a:spcPts val="0"/>
              </a:spcAft>
              <a:buSzPts val="1400"/>
              <a:buFont typeface="Montserrat"/>
              <a:buChar char="●"/>
            </a:pPr>
            <a:r>
              <a:rPr lang="en">
                <a:latin typeface="Montserrat"/>
                <a:ea typeface="Montserrat"/>
                <a:cs typeface="Montserrat"/>
                <a:sym typeface="Montserrat"/>
              </a:rPr>
              <a:t>Random Forest classifier model had the highest AUC score which is probably because it is usually more effective with large datasets and the many features it has that affects classification</a:t>
            </a:r>
            <a:endParaRPr>
              <a:latin typeface="Montserrat"/>
              <a:ea typeface="Montserrat"/>
              <a:cs typeface="Montserrat"/>
              <a:sym typeface="Montserrat"/>
            </a:endParaRPr>
          </a:p>
          <a:p>
            <a:pPr indent="-317500" lvl="0" marL="457200" rtl="0" algn="l">
              <a:spcBef>
                <a:spcPts val="1000"/>
              </a:spcBef>
              <a:spcAft>
                <a:spcPts val="0"/>
              </a:spcAft>
              <a:buSzPts val="1400"/>
              <a:buFont typeface="Montserrat"/>
              <a:buChar char="●"/>
            </a:pPr>
            <a:r>
              <a:rPr lang="en">
                <a:latin typeface="Montserrat"/>
                <a:ea typeface="Montserrat"/>
                <a:cs typeface="Montserrat"/>
                <a:sym typeface="Montserrat"/>
              </a:rPr>
              <a:t>There are many features that can relate to diabetes which goes well with the Random Forest classifier model</a:t>
            </a:r>
            <a:endParaRPr>
              <a:latin typeface="Montserrat"/>
              <a:ea typeface="Montserrat"/>
              <a:cs typeface="Montserrat"/>
              <a:sym typeface="Montserrat"/>
            </a:endParaRPr>
          </a:p>
          <a:p>
            <a:pPr indent="-317500" lvl="0" marL="457200" rtl="0" algn="l">
              <a:spcBef>
                <a:spcPts val="1000"/>
              </a:spcBef>
              <a:spcAft>
                <a:spcPts val="0"/>
              </a:spcAft>
              <a:buSzPts val="1400"/>
              <a:buFont typeface="Montserrat"/>
              <a:buChar char="●"/>
            </a:pPr>
            <a:r>
              <a:rPr lang="en">
                <a:latin typeface="Montserrat"/>
                <a:ea typeface="Montserrat"/>
                <a:cs typeface="Montserrat"/>
                <a:sym typeface="Montserrat"/>
              </a:rPr>
              <a:t>Logistic Regression relies on linear relationships between features and classification, which is not entirely present in this dataset</a:t>
            </a:r>
            <a:endParaRPr>
              <a:latin typeface="Montserrat"/>
              <a:ea typeface="Montserrat"/>
              <a:cs typeface="Montserrat"/>
              <a:sym typeface="Montserrat"/>
            </a:endParaRPr>
          </a:p>
          <a:p>
            <a:pPr indent="-317500" lvl="0" marL="457200" rtl="0" algn="l">
              <a:spcBef>
                <a:spcPts val="1000"/>
              </a:spcBef>
              <a:spcAft>
                <a:spcPts val="1000"/>
              </a:spcAft>
              <a:buSzPts val="1400"/>
              <a:buFont typeface="Montserrat"/>
              <a:buChar char="●"/>
            </a:pPr>
            <a:r>
              <a:rPr lang="en">
                <a:latin typeface="Montserrat"/>
                <a:ea typeface="Montserrat"/>
                <a:cs typeface="Montserrat"/>
                <a:sym typeface="Montserrat"/>
              </a:rPr>
              <a:t>Support Vector Machine struggles with large datasets and the many important features it has for classification, which leads to poor performance for this dataset</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543" name="Google Shape;543;p6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Best classification model to best represent the dataset is the </a:t>
            </a:r>
            <a:r>
              <a:rPr b="1" lang="en" sz="1400">
                <a:solidFill>
                  <a:schemeClr val="dk1"/>
                </a:solidFill>
                <a:latin typeface="Calibri"/>
                <a:ea typeface="Calibri"/>
                <a:cs typeface="Calibri"/>
                <a:sym typeface="Calibri"/>
              </a:rPr>
              <a:t>Random Forest Classification</a:t>
            </a: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highest AUC out of the ROC curves plotted. </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highest rate of positively classifying patients as either diabetic or not.</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 Best for larger datasets that contained many important features to consider </a:t>
            </a:r>
            <a:endParaRPr sz="1400">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such as polyuria, polydipsia, sudden weight loss, partial paresis, polyphagia, gender, visual blurring, and weakness.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Support Vector Machine model was the least effective with this dataset at determining a patient to be diabetic or not.</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549" name="Google Shape;549;p6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[1] IBM, 2023. What is exploratory data analysis? Retrieved April 19, 2023 from https://www.ibm.com/topics/exploratory-data-analysis#:~:text=The%20main%20purpose%20of%20EDA,interesting%20relations%20among%20the%20variables.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481" name="Google Shape;481;p5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Introduction</a:t>
            </a:r>
            <a:endParaRPr sz="1600"/>
          </a:p>
          <a:p>
            <a:pPr indent="-330200" lvl="0" marL="457200" rtl="0" algn="l">
              <a:spcBef>
                <a:spcPts val="0"/>
              </a:spcBef>
              <a:spcAft>
                <a:spcPts val="0"/>
              </a:spcAft>
              <a:buSzPts val="1600"/>
              <a:buChar char="●"/>
            </a:pPr>
            <a:r>
              <a:rPr lang="en" sz="1600"/>
              <a:t>Dataset Overview</a:t>
            </a:r>
            <a:endParaRPr sz="1600"/>
          </a:p>
          <a:p>
            <a:pPr indent="-330200" lvl="0" marL="457200" rtl="0" algn="l">
              <a:spcBef>
                <a:spcPts val="0"/>
              </a:spcBef>
              <a:spcAft>
                <a:spcPts val="0"/>
              </a:spcAft>
              <a:buSzPts val="1600"/>
              <a:buChar char="●"/>
            </a:pPr>
            <a:r>
              <a:rPr lang="en" sz="1600"/>
              <a:t>Data Analysis</a:t>
            </a:r>
            <a:endParaRPr sz="1600"/>
          </a:p>
          <a:p>
            <a:pPr indent="-330200" lvl="0" marL="457200" rtl="0" algn="l">
              <a:spcBef>
                <a:spcPts val="0"/>
              </a:spcBef>
              <a:spcAft>
                <a:spcPts val="0"/>
              </a:spcAft>
              <a:buSzPts val="1600"/>
              <a:buChar char="●"/>
            </a:pPr>
            <a:r>
              <a:rPr lang="en" sz="1600"/>
              <a:t>Machine Learning Model</a:t>
            </a:r>
            <a:endParaRPr sz="1600"/>
          </a:p>
          <a:p>
            <a:pPr indent="-330200" lvl="0" marL="457200" rtl="0" algn="l">
              <a:spcBef>
                <a:spcPts val="0"/>
              </a:spcBef>
              <a:spcAft>
                <a:spcPts val="0"/>
              </a:spcAft>
              <a:buSzPts val="1600"/>
              <a:buChar char="●"/>
            </a:pPr>
            <a:r>
              <a:rPr lang="en" sz="1600"/>
              <a:t>Feature Ranking</a:t>
            </a:r>
            <a:endParaRPr sz="1600"/>
          </a:p>
          <a:p>
            <a:pPr indent="-330200" lvl="0" marL="457200" rtl="0" algn="l">
              <a:spcBef>
                <a:spcPts val="0"/>
              </a:spcBef>
              <a:spcAft>
                <a:spcPts val="0"/>
              </a:spcAft>
              <a:buSzPts val="1600"/>
              <a:buChar char="●"/>
            </a:pPr>
            <a:r>
              <a:rPr lang="en" sz="1600"/>
              <a:t>Discussion</a:t>
            </a:r>
            <a:endParaRPr sz="1600"/>
          </a:p>
          <a:p>
            <a:pPr indent="-330200" lvl="0" marL="457200" rtl="0" algn="l">
              <a:spcBef>
                <a:spcPts val="0"/>
              </a:spcBef>
              <a:spcAft>
                <a:spcPts val="0"/>
              </a:spcAft>
              <a:buSzPts val="1600"/>
              <a:buChar char="●"/>
            </a:pPr>
            <a:r>
              <a:rPr lang="en" sz="1600"/>
              <a:t>Conclusion</a:t>
            </a:r>
            <a:endParaRPr sz="1600"/>
          </a:p>
          <a:p>
            <a:pPr indent="0" lvl="0" marL="0" rtl="0" algn="l">
              <a:spcBef>
                <a:spcPts val="1200"/>
              </a:spcBef>
              <a:spcAft>
                <a:spcPts val="1200"/>
              </a:spcAft>
              <a:buNone/>
            </a:pPr>
            <a:r>
              <a:t/>
            </a:r>
            <a:endParaRPr sz="1600"/>
          </a:p>
        </p:txBody>
      </p:sp>
      <p:sp>
        <p:nvSpPr>
          <p:cNvPr id="482" name="Google Shape;482;p55"/>
          <p:cNvSpPr txBox="1"/>
          <p:nvPr/>
        </p:nvSpPr>
        <p:spPr>
          <a:xfrm>
            <a:off x="1150400" y="4168525"/>
            <a:ext cx="547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88" name="Google Shape;488;p5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Calibri"/>
                <a:ea typeface="Calibri"/>
                <a:cs typeface="Calibri"/>
                <a:sym typeface="Calibri"/>
              </a:rPr>
              <a:t>The detection of early stage risk of diabetes can be closely predicted using a machine learning model that identifies if a patient is newly diabetic or would be. </a:t>
            </a:r>
            <a:endParaRPr sz="1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Calibri"/>
                <a:ea typeface="Calibri"/>
                <a:cs typeface="Calibri"/>
                <a:sym typeface="Calibri"/>
              </a:rPr>
              <a:t>Check dataset for any missing or malformed data and then perform a preliminary test </a:t>
            </a:r>
            <a:endParaRPr sz="1400">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Calibri"/>
                <a:ea typeface="Calibri"/>
                <a:cs typeface="Calibri"/>
                <a:sym typeface="Calibri"/>
              </a:rPr>
              <a:t>better understanding of the data such as the number of features, the number of patients, along with those diagnosed with diabetes and those not.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Calibri"/>
                <a:ea typeface="Calibri"/>
                <a:cs typeface="Calibri"/>
                <a:sym typeface="Calibri"/>
              </a:rPr>
              <a:t>Classifications: </a:t>
            </a:r>
            <a:endParaRPr sz="1400">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Calibri"/>
                <a:ea typeface="Calibri"/>
                <a:cs typeface="Calibri"/>
                <a:sym typeface="Calibri"/>
              </a:rPr>
              <a:t>Logistic regression,</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Calibri"/>
                <a:ea typeface="Calibri"/>
                <a:cs typeface="Calibri"/>
                <a:sym typeface="Calibri"/>
              </a:rPr>
              <a:t>Random Forest Classifier </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Calibri"/>
                <a:ea typeface="Calibri"/>
                <a:cs typeface="Calibri"/>
                <a:sym typeface="Calibri"/>
              </a:rPr>
              <a:t>Support Vector Machines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Calibri"/>
                <a:ea typeface="Calibri"/>
                <a:cs typeface="Calibri"/>
                <a:sym typeface="Calibri"/>
              </a:rPr>
              <a:t> Plot ROC curve of each classification model and calculate the area under the curve (AUC) </a:t>
            </a:r>
            <a:endParaRPr sz="1400">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Calibri"/>
                <a:ea typeface="Calibri"/>
                <a:cs typeface="Calibri"/>
                <a:sym typeface="Calibri"/>
              </a:rPr>
              <a:t>Then choose the best classification model to use for a dataset.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494" name="Google Shape;494;p57"/>
          <p:cNvSpPr txBox="1"/>
          <p:nvPr>
            <p:ph idx="1" type="body"/>
          </p:nvPr>
        </p:nvSpPr>
        <p:spPr>
          <a:xfrm>
            <a:off x="713250" y="1110425"/>
            <a:ext cx="7717500" cy="32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Early stage diabetes risk prediction dataset</a:t>
            </a:r>
            <a:r>
              <a:rPr lang="en" sz="1400"/>
              <a:t> </a:t>
            </a:r>
            <a:endParaRPr sz="1400"/>
          </a:p>
          <a:p>
            <a:pPr indent="-304800" lvl="1" marL="914400" rtl="0" algn="l">
              <a:spcBef>
                <a:spcPts val="0"/>
              </a:spcBef>
              <a:spcAft>
                <a:spcPts val="0"/>
              </a:spcAft>
              <a:buSzPts val="1200"/>
              <a:buChar char="○"/>
            </a:pPr>
            <a:r>
              <a:rPr lang="en" sz="1200"/>
              <a:t>UCI ML Repository</a:t>
            </a:r>
            <a:endParaRPr sz="1200"/>
          </a:p>
          <a:p>
            <a:pPr indent="-304800" lvl="1" marL="914400" rtl="0" algn="l">
              <a:spcBef>
                <a:spcPts val="0"/>
              </a:spcBef>
              <a:spcAft>
                <a:spcPts val="0"/>
              </a:spcAft>
              <a:buSzPts val="1200"/>
              <a:buChar char="○"/>
            </a:pPr>
            <a:r>
              <a:rPr lang="en" sz="1200"/>
              <a:t>17 features including classification</a:t>
            </a:r>
            <a:endParaRPr sz="1200"/>
          </a:p>
          <a:p>
            <a:pPr indent="-304800" lvl="1" marL="914400" rtl="0" algn="l">
              <a:spcBef>
                <a:spcPts val="0"/>
              </a:spcBef>
              <a:spcAft>
                <a:spcPts val="0"/>
              </a:spcAft>
              <a:buSzPts val="1200"/>
              <a:buChar char="○"/>
            </a:pPr>
            <a:r>
              <a:rPr lang="en" sz="1200"/>
              <a:t>Doctor-approved data from 520 patients</a:t>
            </a:r>
            <a:endParaRPr sz="1200"/>
          </a:p>
          <a:p>
            <a:pPr indent="-317500" lvl="0" marL="457200" rtl="0" algn="l">
              <a:spcBef>
                <a:spcPts val="0"/>
              </a:spcBef>
              <a:spcAft>
                <a:spcPts val="0"/>
              </a:spcAft>
              <a:buSzPts val="1400"/>
              <a:buChar char="●"/>
            </a:pPr>
            <a:r>
              <a:rPr lang="en" sz="1400"/>
              <a:t>All variables except for Age are binary classifications</a:t>
            </a:r>
            <a:endParaRPr sz="1400"/>
          </a:p>
        </p:txBody>
      </p:sp>
      <p:pic>
        <p:nvPicPr>
          <p:cNvPr id="495" name="Google Shape;495;p57"/>
          <p:cNvPicPr preferRelativeResize="0"/>
          <p:nvPr/>
        </p:nvPicPr>
        <p:blipFill rotWithShape="1">
          <a:blip r:embed="rId3">
            <a:alphaModFix/>
          </a:blip>
          <a:srcRect b="2400" l="0" r="0" t="0"/>
          <a:stretch/>
        </p:blipFill>
        <p:spPr>
          <a:xfrm>
            <a:off x="1339800" y="2446025"/>
            <a:ext cx="5762625" cy="220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501" name="Google Shape;501;p58"/>
          <p:cNvPicPr preferRelativeResize="0"/>
          <p:nvPr/>
        </p:nvPicPr>
        <p:blipFill>
          <a:blip r:embed="rId3">
            <a:alphaModFix/>
          </a:blip>
          <a:stretch>
            <a:fillRect/>
          </a:stretch>
        </p:blipFill>
        <p:spPr>
          <a:xfrm>
            <a:off x="218200" y="1285400"/>
            <a:ext cx="4531475" cy="2781075"/>
          </a:xfrm>
          <a:prstGeom prst="rect">
            <a:avLst/>
          </a:prstGeom>
          <a:noFill/>
          <a:ln>
            <a:noFill/>
          </a:ln>
        </p:spPr>
      </p:pic>
      <p:sp>
        <p:nvSpPr>
          <p:cNvPr id="502" name="Google Shape;502;p58"/>
          <p:cNvSpPr txBox="1"/>
          <p:nvPr>
            <p:ph idx="1" type="subTitle"/>
          </p:nvPr>
        </p:nvSpPr>
        <p:spPr>
          <a:xfrm>
            <a:off x="4685525" y="1285400"/>
            <a:ext cx="3957600" cy="3138300"/>
          </a:xfrm>
          <a:prstGeom prst="rect">
            <a:avLst/>
          </a:prstGeom>
        </p:spPr>
        <p:txBody>
          <a:bodyPr anchorCtr="0" anchor="ctr"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Char char="●"/>
            </a:pPr>
            <a:r>
              <a:rPr lang="en">
                <a:solidFill>
                  <a:schemeClr val="dk1"/>
                </a:solidFill>
              </a:rPr>
              <a:t>Converted binary classifications to Integer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Yes, Positive, Female → 1</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No, Negative, Male → 0</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
                <a:solidFill>
                  <a:schemeClr val="dk1"/>
                </a:solidFill>
              </a:rPr>
              <a:t>Generated heatmap to visualize correlations between features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Area of focus is correlation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between a single feature and the classification</a:t>
            </a:r>
            <a:endParaRPr>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ctr">
              <a:spcBef>
                <a:spcPts val="1200"/>
              </a:spcBef>
              <a:spcAft>
                <a:spcPts val="10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9"/>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508" name="Google Shape;508;p59"/>
          <p:cNvPicPr preferRelativeResize="0"/>
          <p:nvPr/>
        </p:nvPicPr>
        <p:blipFill rotWithShape="1">
          <a:blip r:embed="rId3">
            <a:alphaModFix/>
          </a:blip>
          <a:srcRect b="0" l="0" r="754" t="0"/>
          <a:stretch/>
        </p:blipFill>
        <p:spPr>
          <a:xfrm>
            <a:off x="4895925" y="401850"/>
            <a:ext cx="3699499" cy="4339799"/>
          </a:xfrm>
          <a:prstGeom prst="rect">
            <a:avLst/>
          </a:prstGeom>
          <a:noFill/>
          <a:ln>
            <a:noFill/>
          </a:ln>
        </p:spPr>
      </p:pic>
      <p:sp>
        <p:nvSpPr>
          <p:cNvPr id="509" name="Google Shape;509;p59"/>
          <p:cNvSpPr txBox="1"/>
          <p:nvPr/>
        </p:nvSpPr>
        <p:spPr>
          <a:xfrm>
            <a:off x="363175" y="1181500"/>
            <a:ext cx="42342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Men are much more likely to test positive for diabetes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Features displayed have greatest correlation to </a:t>
            </a:r>
            <a:r>
              <a:rPr lang="en">
                <a:latin typeface="Montserrat"/>
                <a:ea typeface="Montserrat"/>
                <a:cs typeface="Montserrat"/>
                <a:sym typeface="Montserrat"/>
              </a:rPr>
              <a:t>diabetes within dataset</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Features that were present alongside diabetes more often than not had a greater correlation</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Based on the analysis, the following features may be the most suitable for classification:</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Polyuria, Polydipsia, sudden weight loss, partial paresis, polyphagia, gender, visual blurring, and weakness</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sp>
        <p:nvSpPr>
          <p:cNvPr id="515" name="Google Shape;515;p60"/>
          <p:cNvSpPr txBox="1"/>
          <p:nvPr/>
        </p:nvSpPr>
        <p:spPr>
          <a:xfrm>
            <a:off x="713225" y="1017725"/>
            <a:ext cx="7717500" cy="259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Using the predict_proba function from sk_learn for each model to calculate the probability whether that model will classify each patient as diabetic or not</a:t>
            </a:r>
            <a:endParaRPr>
              <a:latin typeface="Montserrat"/>
              <a:ea typeface="Montserrat"/>
              <a:cs typeface="Montserrat"/>
              <a:sym typeface="Montserrat"/>
            </a:endParaRPr>
          </a:p>
          <a:p>
            <a:pPr indent="-317500" lvl="0" marL="457200" rtl="0" algn="l">
              <a:spcBef>
                <a:spcPts val="1000"/>
              </a:spcBef>
              <a:spcAft>
                <a:spcPts val="0"/>
              </a:spcAft>
              <a:buSzPts val="1400"/>
              <a:buFont typeface="Montserrat"/>
              <a:buChar char="●"/>
            </a:pPr>
            <a:r>
              <a:rPr lang="en">
                <a:latin typeface="Montserrat"/>
                <a:ea typeface="Montserrat"/>
                <a:cs typeface="Montserrat"/>
                <a:sym typeface="Montserrat"/>
              </a:rPr>
              <a:t>Calculating probability for a randomized model as reference point</a:t>
            </a:r>
            <a:endParaRPr>
              <a:latin typeface="Montserrat"/>
              <a:ea typeface="Montserrat"/>
              <a:cs typeface="Montserrat"/>
              <a:sym typeface="Montserrat"/>
            </a:endParaRPr>
          </a:p>
          <a:p>
            <a:pPr indent="0" lvl="0" marL="0" rtl="0" algn="l">
              <a:spcBef>
                <a:spcPts val="100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We then use the prediction probabilities to create the ROC curve(false positive rate vs. true positive rate) and calculate the AUC for each</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p:txBody>
      </p:sp>
      <p:pic>
        <p:nvPicPr>
          <p:cNvPr id="516" name="Google Shape;516;p60"/>
          <p:cNvPicPr preferRelativeResize="0"/>
          <p:nvPr/>
        </p:nvPicPr>
        <p:blipFill>
          <a:blip r:embed="rId3">
            <a:alphaModFix/>
          </a:blip>
          <a:stretch>
            <a:fillRect/>
          </a:stretch>
        </p:blipFill>
        <p:spPr>
          <a:xfrm>
            <a:off x="976550" y="1895075"/>
            <a:ext cx="3614700" cy="736611"/>
          </a:xfrm>
          <a:prstGeom prst="rect">
            <a:avLst/>
          </a:prstGeom>
          <a:noFill/>
          <a:ln>
            <a:noFill/>
          </a:ln>
        </p:spPr>
      </p:pic>
      <p:pic>
        <p:nvPicPr>
          <p:cNvPr id="517" name="Google Shape;517;p60"/>
          <p:cNvPicPr preferRelativeResize="0"/>
          <p:nvPr/>
        </p:nvPicPr>
        <p:blipFill>
          <a:blip r:embed="rId4">
            <a:alphaModFix/>
          </a:blip>
          <a:stretch>
            <a:fillRect/>
          </a:stretch>
        </p:blipFill>
        <p:spPr>
          <a:xfrm>
            <a:off x="976550" y="3101000"/>
            <a:ext cx="3614699" cy="164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1"/>
          <p:cNvSpPr txBox="1"/>
          <p:nvPr>
            <p:ph idx="1" type="subTitle"/>
          </p:nvPr>
        </p:nvSpPr>
        <p:spPr>
          <a:xfrm>
            <a:off x="483350" y="1249375"/>
            <a:ext cx="3957600" cy="28890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To better determine which features hold the most weight in deciding risk factors for diabetes, an algorithm called  Recursive Feature Elimination(RFE) is used. This algorithm ranks each feature, 	from the top being most prominent to the least. In this case, we can see that Polydipsia, or excessive thirst is the highest </a:t>
            </a:r>
            <a:r>
              <a:rPr lang="en"/>
              <a:t>indicator</a:t>
            </a:r>
            <a:r>
              <a:rPr lang="en"/>
              <a:t> for diabetes. On the contrary, age holds the least weight when </a:t>
            </a:r>
            <a:r>
              <a:rPr lang="en"/>
              <a:t>determining</a:t>
            </a:r>
            <a:r>
              <a:rPr lang="en"/>
              <a:t> risk factors.</a:t>
            </a:r>
            <a:endParaRPr/>
          </a:p>
        </p:txBody>
      </p:sp>
      <p:sp>
        <p:nvSpPr>
          <p:cNvPr id="523" name="Google Shape;523;p61"/>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Ranking</a:t>
            </a:r>
            <a:endParaRPr/>
          </a:p>
        </p:txBody>
      </p:sp>
      <p:pic>
        <p:nvPicPr>
          <p:cNvPr id="524" name="Google Shape;524;p61"/>
          <p:cNvPicPr preferRelativeResize="0"/>
          <p:nvPr/>
        </p:nvPicPr>
        <p:blipFill>
          <a:blip r:embed="rId3">
            <a:alphaModFix/>
          </a:blip>
          <a:stretch>
            <a:fillRect/>
          </a:stretch>
        </p:blipFill>
        <p:spPr>
          <a:xfrm>
            <a:off x="4823225" y="1170125"/>
            <a:ext cx="4168375" cy="26976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530" name="Google Shape;530;p62"/>
          <p:cNvPicPr preferRelativeResize="0"/>
          <p:nvPr/>
        </p:nvPicPr>
        <p:blipFill>
          <a:blip r:embed="rId3">
            <a:alphaModFix/>
          </a:blip>
          <a:stretch>
            <a:fillRect/>
          </a:stretch>
        </p:blipFill>
        <p:spPr>
          <a:xfrm>
            <a:off x="4602000" y="1223525"/>
            <a:ext cx="4456149" cy="3006475"/>
          </a:xfrm>
          <a:prstGeom prst="rect">
            <a:avLst/>
          </a:prstGeom>
          <a:noFill/>
          <a:ln>
            <a:noFill/>
          </a:ln>
        </p:spPr>
      </p:pic>
      <p:sp>
        <p:nvSpPr>
          <p:cNvPr id="531" name="Google Shape;531;p62"/>
          <p:cNvSpPr txBox="1"/>
          <p:nvPr/>
        </p:nvSpPr>
        <p:spPr>
          <a:xfrm>
            <a:off x="0" y="1017725"/>
            <a:ext cx="4602000" cy="250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1000"/>
              </a:spcBef>
              <a:spcAft>
                <a:spcPts val="0"/>
              </a:spcAft>
              <a:buSzPts val="1400"/>
              <a:buFont typeface="Montserrat"/>
              <a:buChar char="●"/>
            </a:pPr>
            <a:r>
              <a:rPr lang="en">
                <a:latin typeface="Montserrat"/>
                <a:ea typeface="Montserrat"/>
                <a:cs typeface="Montserrat"/>
                <a:sym typeface="Montserrat"/>
              </a:rPr>
              <a:t>Displaying the graph for the ROC Curve with its associated AUC values</a:t>
            </a:r>
            <a:endParaRPr>
              <a:latin typeface="Montserrat"/>
              <a:ea typeface="Montserrat"/>
              <a:cs typeface="Montserrat"/>
              <a:sym typeface="Montserrat"/>
            </a:endParaRPr>
          </a:p>
          <a:p>
            <a:pPr indent="-317500" lvl="0" marL="457200" rtl="0" algn="l">
              <a:spcBef>
                <a:spcPts val="1000"/>
              </a:spcBef>
              <a:spcAft>
                <a:spcPts val="0"/>
              </a:spcAft>
              <a:buSzPts val="1400"/>
              <a:buFont typeface="Montserrat"/>
              <a:buChar char="●"/>
            </a:pPr>
            <a:r>
              <a:rPr lang="en">
                <a:latin typeface="Montserrat"/>
                <a:ea typeface="Montserrat"/>
                <a:cs typeface="Montserrat"/>
                <a:sym typeface="Montserrat"/>
              </a:rPr>
              <a:t>The Random Forest classifier was found to be more effective for classifying patients as diabetic or not than the other two classifier models</a:t>
            </a:r>
            <a:endParaRPr>
              <a:latin typeface="Montserrat"/>
              <a:ea typeface="Montserrat"/>
              <a:cs typeface="Montserrat"/>
              <a:sym typeface="Montserrat"/>
            </a:endParaRPr>
          </a:p>
          <a:p>
            <a:pPr indent="-317500" lvl="0" marL="457200" rtl="0" algn="l">
              <a:spcBef>
                <a:spcPts val="1000"/>
              </a:spcBef>
              <a:spcAft>
                <a:spcPts val="1000"/>
              </a:spcAft>
              <a:buSzPts val="1400"/>
              <a:buFont typeface="Montserrat"/>
              <a:buChar char="●"/>
            </a:pPr>
            <a:r>
              <a:rPr lang="en">
                <a:latin typeface="Montserrat"/>
                <a:ea typeface="Montserrat"/>
                <a:cs typeface="Montserrat"/>
                <a:sym typeface="Montserrat"/>
              </a:rPr>
              <a:t>Support Vector Machine was the least effective classifier</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