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6" r:id="rId6"/>
    <p:sldId id="260" r:id="rId7"/>
    <p:sldId id="261" r:id="rId8"/>
    <p:sldId id="271" r:id="rId9"/>
    <p:sldId id="262" r:id="rId10"/>
    <p:sldId id="263" r:id="rId11"/>
    <p:sldId id="264" r:id="rId12"/>
    <p:sldId id="265" r:id="rId13"/>
    <p:sldId id="268" r:id="rId14"/>
    <p:sldId id="269" r:id="rId15"/>
    <p:sldId id="270" r:id="rId16"/>
    <p:sldId id="272"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5E1F4-D155-468F-9698-CF3BC2BB9617}" v="513" dt="2023-05-29T21:07:25.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97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1362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887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8286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7236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4253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1893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7887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6231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2046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10/26/2024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38821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10/26/2024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7614514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18">
            <a:extLst>
              <a:ext uri="{FF2B5EF4-FFF2-40B4-BE49-F238E27FC236}">
                <a16:creationId xmlns:a16="http://schemas.microsoft.com/office/drawing/2014/main" id="{8998F414-7D0A-4BB3-ABF9-D356969F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0">
            <a:extLst>
              <a:ext uri="{FF2B5EF4-FFF2-40B4-BE49-F238E27FC236}">
                <a16:creationId xmlns:a16="http://schemas.microsoft.com/office/drawing/2014/main" id="{41DC52BE-B2E5-4356-9FCF-8F0E04E5F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4772" y="1"/>
            <a:ext cx="6877228" cy="6857999"/>
          </a:xfrm>
          <a:custGeom>
            <a:avLst/>
            <a:gdLst>
              <a:gd name="connsiteX0" fmla="*/ 6010591 w 6877228"/>
              <a:gd name="connsiteY0" fmla="*/ 0 h 6857999"/>
              <a:gd name="connsiteX1" fmla="*/ 6877228 w 6877228"/>
              <a:gd name="connsiteY1" fmla="*/ 0 h 6857999"/>
              <a:gd name="connsiteX2" fmla="*/ 6877228 w 6877228"/>
              <a:gd name="connsiteY2" fmla="*/ 4081237 h 6857999"/>
              <a:gd name="connsiteX3" fmla="*/ 4443576 w 6877228"/>
              <a:gd name="connsiteY3" fmla="*/ 6857999 h 6857999"/>
              <a:gd name="connsiteX4" fmla="*/ 0 w 6877228"/>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228" h="6857999">
                <a:moveTo>
                  <a:pt x="6010591" y="0"/>
                </a:moveTo>
                <a:lnTo>
                  <a:pt x="6877228" y="0"/>
                </a:lnTo>
                <a:lnTo>
                  <a:pt x="6877228" y="4081237"/>
                </a:lnTo>
                <a:lnTo>
                  <a:pt x="4443576" y="6857999"/>
                </a:lnTo>
                <a:lnTo>
                  <a:pt x="0"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22">
            <a:extLst>
              <a:ext uri="{FF2B5EF4-FFF2-40B4-BE49-F238E27FC236}">
                <a16:creationId xmlns:a16="http://schemas.microsoft.com/office/drawing/2014/main" id="{0888D426-68B4-4BA8-96C3-1DCDCE2F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p:cNvSpPr>
            <a:spLocks noGrp="1"/>
          </p:cNvSpPr>
          <p:nvPr>
            <p:ph type="ctrTitle"/>
          </p:nvPr>
        </p:nvSpPr>
        <p:spPr>
          <a:xfrm>
            <a:off x="1143001" y="1181101"/>
            <a:ext cx="6746966" cy="2681618"/>
          </a:xfrm>
        </p:spPr>
        <p:txBody>
          <a:bodyPr>
            <a:normAutofit/>
          </a:bodyPr>
          <a:lstStyle/>
          <a:p>
            <a:pPr>
              <a:lnSpc>
                <a:spcPct val="90000"/>
              </a:lnSpc>
            </a:pPr>
            <a:br>
              <a:rPr lang="tr-TR" sz="1600" dirty="0">
                <a:latin typeface="Walbaum Display"/>
              </a:rPr>
            </a:br>
            <a:br>
              <a:rPr lang="tr-TR" sz="1600" dirty="0">
                <a:latin typeface="Walbaum Display"/>
              </a:rPr>
            </a:br>
            <a:r>
              <a:rPr lang="tr-TR" sz="1600" dirty="0">
                <a:latin typeface="Walbaum Display"/>
              </a:rPr>
              <a:t>SMART ELEVATOR CONTROL SYSTEM</a:t>
            </a:r>
            <a:br>
              <a:rPr lang="tr-TR" sz="1600" dirty="0">
                <a:latin typeface="Walbaum Display"/>
              </a:rPr>
            </a:br>
            <a:br>
              <a:rPr lang="tr-TR" sz="1600" dirty="0">
                <a:latin typeface="Walbaum Display"/>
              </a:rPr>
            </a:br>
            <a:endParaRPr lang="tr-TR" sz="1600" dirty="0">
              <a:latin typeface="Walbaum Display"/>
              <a:ea typeface="Calibri"/>
              <a:cs typeface="Calibri"/>
            </a:endParaRPr>
          </a:p>
        </p:txBody>
      </p:sp>
      <p:sp>
        <p:nvSpPr>
          <p:cNvPr id="3" name="Alt Başlık 2"/>
          <p:cNvSpPr>
            <a:spLocks noGrp="1"/>
          </p:cNvSpPr>
          <p:nvPr>
            <p:ph type="subTitle" idx="1"/>
          </p:nvPr>
        </p:nvSpPr>
        <p:spPr>
          <a:xfrm>
            <a:off x="1143001" y="3999244"/>
            <a:ext cx="4474028" cy="1826593"/>
          </a:xfrm>
        </p:spPr>
        <p:txBody>
          <a:bodyPr anchor="b">
            <a:normAutofit/>
          </a:bodyPr>
          <a:lstStyle/>
          <a:p>
            <a:r>
              <a:rPr lang="tr-TR" dirty="0"/>
              <a:t>Ali Töz</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69A544-EB2F-838A-0756-2E51C41A8159}"/>
              </a:ext>
            </a:extLst>
          </p:cNvPr>
          <p:cNvSpPr>
            <a:spLocks noGrp="1"/>
          </p:cNvSpPr>
          <p:nvPr>
            <p:ph type="title"/>
          </p:nvPr>
        </p:nvSpPr>
        <p:spPr/>
        <p:txBody>
          <a:bodyPr/>
          <a:lstStyle/>
          <a:p>
            <a:r>
              <a:rPr lang="tr-TR" dirty="0"/>
              <a:t>GLCD </a:t>
            </a:r>
            <a:r>
              <a:rPr lang="tr-TR" dirty="0" err="1"/>
              <a:t>Animation</a:t>
            </a:r>
            <a:r>
              <a:rPr lang="tr-TR" dirty="0"/>
              <a:t> </a:t>
            </a:r>
            <a:r>
              <a:rPr lang="tr-TR" dirty="0" err="1"/>
              <a:t>Sytem</a:t>
            </a:r>
          </a:p>
        </p:txBody>
      </p:sp>
      <p:pic>
        <p:nvPicPr>
          <p:cNvPr id="4" name="Resim 4" descr="şematik içeren bir resim&#10;&#10;Açıklama otomatik olarak oluşturuldu">
            <a:extLst>
              <a:ext uri="{FF2B5EF4-FFF2-40B4-BE49-F238E27FC236}">
                <a16:creationId xmlns:a16="http://schemas.microsoft.com/office/drawing/2014/main" id="{DC835A37-F85B-1F5E-F728-14A5CAC482B1}"/>
              </a:ext>
            </a:extLst>
          </p:cNvPr>
          <p:cNvPicPr>
            <a:picLocks noGrp="1" noChangeAspect="1"/>
          </p:cNvPicPr>
          <p:nvPr>
            <p:ph idx="1"/>
          </p:nvPr>
        </p:nvPicPr>
        <p:blipFill>
          <a:blip r:embed="rId2"/>
          <a:stretch>
            <a:fillRect/>
          </a:stretch>
        </p:blipFill>
        <p:spPr>
          <a:xfrm>
            <a:off x="443911" y="2235434"/>
            <a:ext cx="3383668" cy="3567118"/>
          </a:xfrm>
        </p:spPr>
      </p:pic>
      <p:pic>
        <p:nvPicPr>
          <p:cNvPr id="5" name="Resim 5" descr="metin içeren bir resim&#10;&#10;Açıklama otomatik olarak oluşturuldu">
            <a:extLst>
              <a:ext uri="{FF2B5EF4-FFF2-40B4-BE49-F238E27FC236}">
                <a16:creationId xmlns:a16="http://schemas.microsoft.com/office/drawing/2014/main" id="{718B0727-A41F-7036-62A9-6681D666A5B3}"/>
              </a:ext>
            </a:extLst>
          </p:cNvPr>
          <p:cNvPicPr>
            <a:picLocks noChangeAspect="1"/>
          </p:cNvPicPr>
          <p:nvPr/>
        </p:nvPicPr>
        <p:blipFill>
          <a:blip r:embed="rId3"/>
          <a:stretch>
            <a:fillRect/>
          </a:stretch>
        </p:blipFill>
        <p:spPr>
          <a:xfrm>
            <a:off x="4080457" y="2196934"/>
            <a:ext cx="3676918" cy="3666158"/>
          </a:xfrm>
          <a:prstGeom prst="rect">
            <a:avLst/>
          </a:prstGeom>
        </p:spPr>
      </p:pic>
      <p:pic>
        <p:nvPicPr>
          <p:cNvPr id="6" name="Resim 6" descr="metin, saat içeren bir resim&#10;&#10;Açıklama otomatik olarak oluşturuldu">
            <a:extLst>
              <a:ext uri="{FF2B5EF4-FFF2-40B4-BE49-F238E27FC236}">
                <a16:creationId xmlns:a16="http://schemas.microsoft.com/office/drawing/2014/main" id="{1D133CBF-938C-E155-AE34-04D238AE393C}"/>
              </a:ext>
            </a:extLst>
          </p:cNvPr>
          <p:cNvPicPr>
            <a:picLocks noChangeAspect="1"/>
          </p:cNvPicPr>
          <p:nvPr/>
        </p:nvPicPr>
        <p:blipFill>
          <a:blip r:embed="rId4"/>
          <a:stretch>
            <a:fillRect/>
          </a:stretch>
        </p:blipFill>
        <p:spPr>
          <a:xfrm>
            <a:off x="8051443" y="2191879"/>
            <a:ext cx="3784241" cy="3654805"/>
          </a:xfrm>
          <a:prstGeom prst="rect">
            <a:avLst/>
          </a:prstGeom>
        </p:spPr>
      </p:pic>
    </p:spTree>
    <p:extLst>
      <p:ext uri="{BB962C8B-B14F-4D97-AF65-F5344CB8AC3E}">
        <p14:creationId xmlns:p14="http://schemas.microsoft.com/office/powerpoint/2010/main" val="145976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72BFDA-AB35-155D-D2C8-CFDBEA6873A4}"/>
              </a:ext>
            </a:extLst>
          </p:cNvPr>
          <p:cNvSpPr>
            <a:spLocks noGrp="1"/>
          </p:cNvSpPr>
          <p:nvPr>
            <p:ph type="title"/>
          </p:nvPr>
        </p:nvSpPr>
        <p:spPr/>
        <p:txBody>
          <a:bodyPr/>
          <a:lstStyle/>
          <a:p>
            <a:r>
              <a:rPr lang="tr-TR" dirty="0"/>
              <a:t>LCD </a:t>
            </a:r>
            <a:r>
              <a:rPr lang="tr-TR" dirty="0" err="1"/>
              <a:t>Screen</a:t>
            </a:r>
          </a:p>
        </p:txBody>
      </p:sp>
      <p:pic>
        <p:nvPicPr>
          <p:cNvPr id="4" name="Resim 4" descr="diyagram, şematik içeren bir resim&#10;&#10;Açıklama otomatik olarak oluşturuldu">
            <a:extLst>
              <a:ext uri="{FF2B5EF4-FFF2-40B4-BE49-F238E27FC236}">
                <a16:creationId xmlns:a16="http://schemas.microsoft.com/office/drawing/2014/main" id="{9184CEF2-79B0-9CC8-344C-D8B79B886DA2}"/>
              </a:ext>
            </a:extLst>
          </p:cNvPr>
          <p:cNvPicPr>
            <a:picLocks noGrp="1" noChangeAspect="1"/>
          </p:cNvPicPr>
          <p:nvPr>
            <p:ph idx="1"/>
          </p:nvPr>
        </p:nvPicPr>
        <p:blipFill>
          <a:blip r:embed="rId2"/>
          <a:stretch>
            <a:fillRect/>
          </a:stretch>
        </p:blipFill>
        <p:spPr>
          <a:xfrm>
            <a:off x="307457" y="2235434"/>
            <a:ext cx="5631339" cy="3567118"/>
          </a:xfrm>
        </p:spPr>
      </p:pic>
      <p:pic>
        <p:nvPicPr>
          <p:cNvPr id="5" name="Resim 5" descr="diyagram, metin, şematik içeren bir resim&#10;&#10;Açıklama otomatik olarak oluşturuldu">
            <a:extLst>
              <a:ext uri="{FF2B5EF4-FFF2-40B4-BE49-F238E27FC236}">
                <a16:creationId xmlns:a16="http://schemas.microsoft.com/office/drawing/2014/main" id="{1ECF70AB-9667-F3CF-16EC-E4274B12DBA1}"/>
              </a:ext>
            </a:extLst>
          </p:cNvPr>
          <p:cNvPicPr>
            <a:picLocks noChangeAspect="1"/>
          </p:cNvPicPr>
          <p:nvPr/>
        </p:nvPicPr>
        <p:blipFill>
          <a:blip r:embed="rId3"/>
          <a:stretch>
            <a:fillRect/>
          </a:stretch>
        </p:blipFill>
        <p:spPr>
          <a:xfrm>
            <a:off x="6302063" y="2238924"/>
            <a:ext cx="5190185" cy="3582180"/>
          </a:xfrm>
          <a:prstGeom prst="rect">
            <a:avLst/>
          </a:prstGeom>
        </p:spPr>
      </p:pic>
    </p:spTree>
    <p:extLst>
      <p:ext uri="{BB962C8B-B14F-4D97-AF65-F5344CB8AC3E}">
        <p14:creationId xmlns:p14="http://schemas.microsoft.com/office/powerpoint/2010/main" val="365549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Freeform: Shape 2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9" name="Straight Connector 2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0" name="Rectangle 24">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6">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28">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D03A3214-5C32-EC72-F083-6F2572E500BE}"/>
              </a:ext>
            </a:extLst>
          </p:cNvPr>
          <p:cNvSpPr>
            <a:spLocks noGrp="1"/>
          </p:cNvSpPr>
          <p:nvPr>
            <p:ph type="title"/>
          </p:nvPr>
        </p:nvSpPr>
        <p:spPr>
          <a:xfrm>
            <a:off x="1143000" y="1181098"/>
            <a:ext cx="5422539" cy="2755750"/>
          </a:xfrm>
        </p:spPr>
        <p:txBody>
          <a:bodyPr vert="horz" lIns="91440" tIns="45720" rIns="91440" bIns="45720" rtlCol="0" anchor="t">
            <a:normAutofit/>
          </a:bodyPr>
          <a:lstStyle/>
          <a:p>
            <a:r>
              <a:rPr lang="en-US" cap="all" spc="300" dirty="0"/>
              <a:t>Connectors Power and Ground</a:t>
            </a:r>
          </a:p>
        </p:txBody>
      </p:sp>
      <p:pic>
        <p:nvPicPr>
          <p:cNvPr id="5" name="Resim 5" descr="çizelge içeren bir resim&#10;&#10;Açıklama otomatik olarak oluşturuldu">
            <a:extLst>
              <a:ext uri="{FF2B5EF4-FFF2-40B4-BE49-F238E27FC236}">
                <a16:creationId xmlns:a16="http://schemas.microsoft.com/office/drawing/2014/main" id="{F6EF8AFA-1F0D-92BB-8EBD-C1BA0D753AF2}"/>
              </a:ext>
            </a:extLst>
          </p:cNvPr>
          <p:cNvPicPr>
            <a:picLocks noChangeAspect="1"/>
          </p:cNvPicPr>
          <p:nvPr/>
        </p:nvPicPr>
        <p:blipFill>
          <a:blip r:embed="rId2"/>
          <a:stretch>
            <a:fillRect/>
          </a:stretch>
        </p:blipFill>
        <p:spPr>
          <a:xfrm>
            <a:off x="8820604" y="407748"/>
            <a:ext cx="3080358" cy="2959082"/>
          </a:xfrm>
          <a:prstGeom prst="rect">
            <a:avLst/>
          </a:prstGeom>
        </p:spPr>
      </p:pic>
      <p:pic>
        <p:nvPicPr>
          <p:cNvPr id="4" name="Resim 4" descr="diyagram, şematik içeren bir resim&#10;&#10;Açıklama otomatik olarak oluşturuldu">
            <a:extLst>
              <a:ext uri="{FF2B5EF4-FFF2-40B4-BE49-F238E27FC236}">
                <a16:creationId xmlns:a16="http://schemas.microsoft.com/office/drawing/2014/main" id="{2871EFDD-D8C2-9EF2-38C0-B9C762D39FD7}"/>
              </a:ext>
            </a:extLst>
          </p:cNvPr>
          <p:cNvPicPr>
            <a:picLocks noChangeAspect="1"/>
          </p:cNvPicPr>
          <p:nvPr/>
        </p:nvPicPr>
        <p:blipFill>
          <a:blip r:embed="rId3"/>
          <a:stretch>
            <a:fillRect/>
          </a:stretch>
        </p:blipFill>
        <p:spPr>
          <a:xfrm>
            <a:off x="8818562" y="3749101"/>
            <a:ext cx="3084445" cy="2851797"/>
          </a:xfrm>
          <a:prstGeom prst="rect">
            <a:avLst/>
          </a:prstGeom>
        </p:spPr>
      </p:pic>
    </p:spTree>
    <p:extLst>
      <p:ext uri="{BB962C8B-B14F-4D97-AF65-F5344CB8AC3E}">
        <p14:creationId xmlns:p14="http://schemas.microsoft.com/office/powerpoint/2010/main" val="382623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25">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3" name="Straight Connector 27">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29">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31AC9E0-F066-6AE3-AF76-DC425FBDD10D}"/>
              </a:ext>
            </a:extLst>
          </p:cNvPr>
          <p:cNvPicPr>
            <a:picLocks noChangeAspect="1"/>
          </p:cNvPicPr>
          <p:nvPr/>
        </p:nvPicPr>
        <p:blipFill rotWithShape="1">
          <a:blip r:embed="rId2"/>
          <a:srcRect t="32141" b="32141"/>
          <a:stretch/>
        </p:blipFill>
        <p:spPr>
          <a:xfrm>
            <a:off x="20" y="10"/>
            <a:ext cx="12191979" cy="6857989"/>
          </a:xfrm>
          <a:prstGeom prst="rect">
            <a:avLst/>
          </a:prstGeom>
        </p:spPr>
      </p:pic>
      <p:sp>
        <p:nvSpPr>
          <p:cNvPr id="37" name="Freeform: Shape 31">
            <a:extLst>
              <a:ext uri="{FF2B5EF4-FFF2-40B4-BE49-F238E27FC236}">
                <a16:creationId xmlns:a16="http://schemas.microsoft.com/office/drawing/2014/main" id="{3EE42C3D-9FF4-4A79-B1A6-8CD4E7A2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custGeom>
            <a:avLst/>
            <a:gdLst>
              <a:gd name="connsiteX0" fmla="*/ 4657775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12191999 w 12192000"/>
              <a:gd name="connsiteY4" fmla="*/ 1526601 h 6858000"/>
              <a:gd name="connsiteX5" fmla="*/ 7524745 w 12192000"/>
              <a:gd name="connsiteY5" fmla="*/ 6856911 h 6858000"/>
              <a:gd name="connsiteX6" fmla="*/ 12191999 w 12192000"/>
              <a:gd name="connsiteY6" fmla="*/ 6858000 h 6858000"/>
              <a:gd name="connsiteX7" fmla="*/ 0 w 12192000"/>
              <a:gd name="connsiteY7" fmla="*/ 6858000 h 6858000"/>
              <a:gd name="connsiteX8" fmla="*/ 0 w 12192000"/>
              <a:gd name="connsiteY8" fmla="*/ 53144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4CE87EF-88E0-6958-0794-0903ED316C45}"/>
              </a:ext>
            </a:extLst>
          </p:cNvPr>
          <p:cNvSpPr>
            <a:spLocks noGrp="1"/>
          </p:cNvSpPr>
          <p:nvPr>
            <p:ph type="title"/>
          </p:nvPr>
        </p:nvSpPr>
        <p:spPr>
          <a:xfrm>
            <a:off x="4304210" y="1269997"/>
            <a:ext cx="6021979" cy="2159004"/>
          </a:xfrm>
        </p:spPr>
        <p:txBody>
          <a:bodyPr vert="horz" lIns="91440" tIns="45720" rIns="91440" bIns="45720" rtlCol="0" anchor="t">
            <a:normAutofit/>
          </a:bodyPr>
          <a:lstStyle/>
          <a:p>
            <a:pPr algn="r">
              <a:lnSpc>
                <a:spcPct val="90000"/>
              </a:lnSpc>
            </a:pPr>
            <a:r>
              <a:rPr lang="en-US" sz="4100" b="1" cap="all" spc="300">
                <a:solidFill>
                  <a:srgbClr val="FFFFFF"/>
                </a:solidFill>
              </a:rPr>
              <a:t>Androıd app AND BLUETOOTH CONNECTION</a:t>
            </a:r>
          </a:p>
        </p:txBody>
      </p:sp>
      <p:cxnSp>
        <p:nvCxnSpPr>
          <p:cNvPr id="39" name="Straight Connector 33">
            <a:extLst>
              <a:ext uri="{FF2B5EF4-FFF2-40B4-BE49-F238E27FC236}">
                <a16:creationId xmlns:a16="http://schemas.microsoft.com/office/drawing/2014/main" id="{83B828B0-F33B-4806-9D53-69C862A4C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0829" y="4903471"/>
            <a:ext cx="6087291"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97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F2FD073-606D-6861-9AA2-27EE6233CE39}"/>
              </a:ext>
            </a:extLst>
          </p:cNvPr>
          <p:cNvSpPr>
            <a:spLocks noGrp="1"/>
          </p:cNvSpPr>
          <p:nvPr>
            <p:ph type="title"/>
          </p:nvPr>
        </p:nvSpPr>
        <p:spPr>
          <a:xfrm>
            <a:off x="5401127" y="851470"/>
            <a:ext cx="5798126" cy="1360898"/>
          </a:xfrm>
        </p:spPr>
        <p:txBody>
          <a:bodyPr>
            <a:normAutofit/>
          </a:bodyPr>
          <a:lstStyle/>
          <a:p>
            <a:r>
              <a:rPr lang="tr-TR" dirty="0"/>
              <a:t>ANDROID APP</a:t>
            </a:r>
          </a:p>
        </p:txBody>
      </p:sp>
      <p:pic>
        <p:nvPicPr>
          <p:cNvPr id="4" name="Resim 4">
            <a:extLst>
              <a:ext uri="{FF2B5EF4-FFF2-40B4-BE49-F238E27FC236}">
                <a16:creationId xmlns:a16="http://schemas.microsoft.com/office/drawing/2014/main" id="{42E86170-6235-7A6F-C0BA-E5A62AA3749C}"/>
              </a:ext>
            </a:extLst>
          </p:cNvPr>
          <p:cNvPicPr>
            <a:picLocks noChangeAspect="1"/>
          </p:cNvPicPr>
          <p:nvPr/>
        </p:nvPicPr>
        <p:blipFill>
          <a:blip r:embed="rId2"/>
          <a:stretch>
            <a:fillRect/>
          </a:stretch>
        </p:blipFill>
        <p:spPr>
          <a:xfrm>
            <a:off x="614823" y="224525"/>
            <a:ext cx="3780191" cy="5951873"/>
          </a:xfrm>
          <a:prstGeom prst="rect">
            <a:avLst/>
          </a:prstGeom>
        </p:spPr>
      </p:pic>
      <p:sp>
        <p:nvSpPr>
          <p:cNvPr id="8" name="Content Placeholder 7">
            <a:extLst>
              <a:ext uri="{FF2B5EF4-FFF2-40B4-BE49-F238E27FC236}">
                <a16:creationId xmlns:a16="http://schemas.microsoft.com/office/drawing/2014/main" id="{82617FF0-32D5-8EBB-B8B9-79C4D997E3A2}"/>
              </a:ext>
            </a:extLst>
          </p:cNvPr>
          <p:cNvSpPr>
            <a:spLocks noGrp="1"/>
          </p:cNvSpPr>
          <p:nvPr>
            <p:ph idx="1"/>
          </p:nvPr>
        </p:nvSpPr>
        <p:spPr>
          <a:xfrm>
            <a:off x="5250873" y="2332026"/>
            <a:ext cx="5798126" cy="3840174"/>
          </a:xfrm>
        </p:spPr>
        <p:txBody>
          <a:bodyPr vert="horz" lIns="91440" tIns="45720" rIns="91440" bIns="45720" rtlCol="0" anchor="t">
            <a:normAutofit/>
          </a:bodyPr>
          <a:lstStyle/>
          <a:p>
            <a:pPr algn="just"/>
            <a:r>
              <a:rPr lang="en-US" dirty="0">
                <a:ea typeface="+mn-lt"/>
                <a:cs typeface="+mn-lt"/>
              </a:rPr>
              <a:t>In order to control the elevator through the mobile application, an application has been designed over the android studio. It is connected to the elevator via Bluetooth connection. The elevator control system can be controlled via the designed android application.</a:t>
            </a:r>
            <a:endParaRPr lang="en-US" dirty="0"/>
          </a:p>
        </p:txBody>
      </p:sp>
      <p:pic>
        <p:nvPicPr>
          <p:cNvPr id="5" name="Resim 5">
            <a:extLst>
              <a:ext uri="{FF2B5EF4-FFF2-40B4-BE49-F238E27FC236}">
                <a16:creationId xmlns:a16="http://schemas.microsoft.com/office/drawing/2014/main" id="{14F91A0A-46ED-8352-CB70-EEBDCBD45303}"/>
              </a:ext>
            </a:extLst>
          </p:cNvPr>
          <p:cNvPicPr>
            <a:picLocks noChangeAspect="1"/>
          </p:cNvPicPr>
          <p:nvPr/>
        </p:nvPicPr>
        <p:blipFill>
          <a:blip r:embed="rId3"/>
          <a:stretch>
            <a:fillRect/>
          </a:stretch>
        </p:blipFill>
        <p:spPr>
          <a:xfrm>
            <a:off x="8834907" y="339278"/>
            <a:ext cx="2625144" cy="1478656"/>
          </a:xfrm>
          <a:prstGeom prst="rect">
            <a:avLst/>
          </a:prstGeom>
        </p:spPr>
      </p:pic>
    </p:spTree>
    <p:extLst>
      <p:ext uri="{BB962C8B-B14F-4D97-AF65-F5344CB8AC3E}">
        <p14:creationId xmlns:p14="http://schemas.microsoft.com/office/powerpoint/2010/main" val="304712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Resim 4" descr="diyagram, şematik içeren bir resim&#10;&#10;Açıklama otomatik olarak oluşturuldu">
            <a:extLst>
              <a:ext uri="{FF2B5EF4-FFF2-40B4-BE49-F238E27FC236}">
                <a16:creationId xmlns:a16="http://schemas.microsoft.com/office/drawing/2014/main" id="{01CF2B17-52FA-89C0-09AA-939C4856F9A3}"/>
              </a:ext>
            </a:extLst>
          </p:cNvPr>
          <p:cNvPicPr>
            <a:picLocks noChangeAspect="1"/>
          </p:cNvPicPr>
          <p:nvPr/>
        </p:nvPicPr>
        <p:blipFill rotWithShape="1">
          <a:blip r:embed="rId2">
            <a:alphaModFix/>
          </a:blip>
          <a:srcRect l="2113" r="-2" b="-2"/>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15" name="Freeform: Shape 14">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F4E72AEA-2906-B1AE-69B7-67FC2ABF98CC}"/>
              </a:ext>
            </a:extLst>
          </p:cNvPr>
          <p:cNvSpPr>
            <a:spLocks noGrp="1"/>
          </p:cNvSpPr>
          <p:nvPr>
            <p:ph type="title"/>
          </p:nvPr>
        </p:nvSpPr>
        <p:spPr>
          <a:xfrm>
            <a:off x="1143001" y="1203866"/>
            <a:ext cx="3813888" cy="1958340"/>
          </a:xfrm>
        </p:spPr>
        <p:txBody>
          <a:bodyPr anchor="t">
            <a:normAutofit/>
          </a:bodyPr>
          <a:lstStyle/>
          <a:p>
            <a:r>
              <a:rPr lang="tr-TR">
                <a:solidFill>
                  <a:srgbClr val="FFFFFF"/>
                </a:solidFill>
              </a:rPr>
              <a:t>Bluetooth Connection</a:t>
            </a:r>
          </a:p>
        </p:txBody>
      </p:sp>
      <p:sp>
        <p:nvSpPr>
          <p:cNvPr id="8" name="Content Placeholder 7">
            <a:extLst>
              <a:ext uri="{FF2B5EF4-FFF2-40B4-BE49-F238E27FC236}">
                <a16:creationId xmlns:a16="http://schemas.microsoft.com/office/drawing/2014/main" id="{18E99BEE-B349-35D6-96D3-2FE41B7E8DB8}"/>
              </a:ext>
            </a:extLst>
          </p:cNvPr>
          <p:cNvSpPr>
            <a:spLocks noGrp="1"/>
          </p:cNvSpPr>
          <p:nvPr>
            <p:ph idx="1"/>
          </p:nvPr>
        </p:nvSpPr>
        <p:spPr>
          <a:xfrm>
            <a:off x="6743738" y="2582457"/>
            <a:ext cx="4713092" cy="3111078"/>
          </a:xfrm>
        </p:spPr>
        <p:txBody>
          <a:bodyPr anchor="b">
            <a:normAutofit/>
          </a:bodyPr>
          <a:lstStyle/>
          <a:p>
            <a:pPr algn="just"/>
            <a:r>
              <a:rPr lang="en-US" dirty="0">
                <a:ea typeface="+mn-lt"/>
                <a:cs typeface="+mn-lt"/>
              </a:rPr>
              <a:t>The Bluetooth connection between the Android application and the elevator control system is provided by the COMPIM module over proteus. Required communication pins are connected between </a:t>
            </a:r>
            <a:r>
              <a:rPr lang="en-US" err="1">
                <a:ea typeface="+mn-lt"/>
                <a:cs typeface="+mn-lt"/>
              </a:rPr>
              <a:t>compim</a:t>
            </a:r>
            <a:r>
              <a:rPr lang="en-US" dirty="0">
                <a:ea typeface="+mn-lt"/>
                <a:cs typeface="+mn-lt"/>
              </a:rPr>
              <a:t> and microprocessor and commands sent over </a:t>
            </a:r>
            <a:r>
              <a:rPr lang="en-US" err="1">
                <a:ea typeface="+mn-lt"/>
                <a:cs typeface="+mn-lt"/>
              </a:rPr>
              <a:t>bluetooth</a:t>
            </a:r>
            <a:r>
              <a:rPr lang="en-US" dirty="0">
                <a:ea typeface="+mn-lt"/>
                <a:cs typeface="+mn-lt"/>
              </a:rPr>
              <a:t> screens can be seen.</a:t>
            </a:r>
            <a:endParaRPr lang="en-US" dirty="0"/>
          </a:p>
        </p:txBody>
      </p:sp>
      <p:cxnSp>
        <p:nvCxnSpPr>
          <p:cNvPr id="17" name="Straight Connector 16">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27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4">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6">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Picture 4" descr="iç mekan, duvar, banyo, tuvalet, asansör içeren bir resim&#10;&#10;Açıklama otomatik olarak oluşturuldu">
            <a:extLst>
              <a:ext uri="{FF2B5EF4-FFF2-40B4-BE49-F238E27FC236}">
                <a16:creationId xmlns:a16="http://schemas.microsoft.com/office/drawing/2014/main" id="{984515F5-96F1-774F-C1E6-A1068394A225}"/>
              </a:ext>
            </a:extLst>
          </p:cNvPr>
          <p:cNvPicPr>
            <a:picLocks noChangeAspect="1"/>
          </p:cNvPicPr>
          <p:nvPr/>
        </p:nvPicPr>
        <p:blipFill rotWithShape="1">
          <a:blip r:embed="rId2"/>
          <a:srcRect t="16743" b="16743"/>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47CBCB9A-B086-DCE1-004A-8C6E9D0D1008}"/>
              </a:ext>
            </a:extLst>
          </p:cNvPr>
          <p:cNvSpPr>
            <a:spLocks noGrp="1"/>
          </p:cNvSpPr>
          <p:nvPr>
            <p:ph type="title"/>
          </p:nvPr>
        </p:nvSpPr>
        <p:spPr>
          <a:xfrm>
            <a:off x="978440" y="353348"/>
            <a:ext cx="4167724" cy="812944"/>
          </a:xfrm>
        </p:spPr>
        <p:txBody>
          <a:bodyPr vert="horz" lIns="91440" tIns="45720" rIns="91440" bIns="45720" rtlCol="0" anchor="t">
            <a:normAutofit/>
          </a:bodyPr>
          <a:lstStyle/>
          <a:p>
            <a:r>
              <a:rPr lang="en-US" sz="4400" cap="all" spc="300" dirty="0"/>
              <a:t>Conclusion</a:t>
            </a:r>
          </a:p>
        </p:txBody>
      </p:sp>
      <p:cxnSp>
        <p:nvCxnSpPr>
          <p:cNvPr id="26" name="Straight Connector 18">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etin kutusu 3">
            <a:extLst>
              <a:ext uri="{FF2B5EF4-FFF2-40B4-BE49-F238E27FC236}">
                <a16:creationId xmlns:a16="http://schemas.microsoft.com/office/drawing/2014/main" id="{60B128FD-0A19-585B-BF6A-2825FD10B2C6}"/>
              </a:ext>
            </a:extLst>
          </p:cNvPr>
          <p:cNvSpPr txBox="1"/>
          <p:nvPr/>
        </p:nvSpPr>
        <p:spPr>
          <a:xfrm>
            <a:off x="912253" y="1843288"/>
            <a:ext cx="49433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tr-TR" dirty="0">
                <a:ea typeface="+mn-lt"/>
                <a:cs typeface="+mn-lt"/>
              </a:rPr>
              <a:t>As a </a:t>
            </a:r>
            <a:r>
              <a:rPr lang="tr-TR" err="1">
                <a:ea typeface="+mn-lt"/>
                <a:cs typeface="+mn-lt"/>
              </a:rPr>
              <a:t>result</a:t>
            </a:r>
            <a:r>
              <a:rPr lang="tr-TR" dirty="0">
                <a:ea typeface="+mn-lt"/>
                <a:cs typeface="+mn-lt"/>
              </a:rPr>
              <a:t>, a </a:t>
            </a:r>
            <a:r>
              <a:rPr lang="tr-TR" err="1">
                <a:ea typeface="+mn-lt"/>
                <a:cs typeface="+mn-lt"/>
              </a:rPr>
              <a:t>comfortable</a:t>
            </a:r>
            <a:r>
              <a:rPr lang="tr-TR" dirty="0">
                <a:ea typeface="+mn-lt"/>
                <a:cs typeface="+mn-lt"/>
              </a:rPr>
              <a:t>, </a:t>
            </a:r>
            <a:r>
              <a:rPr lang="tr-TR" err="1">
                <a:ea typeface="+mn-lt"/>
                <a:cs typeface="+mn-lt"/>
              </a:rPr>
              <a:t>informative</a:t>
            </a:r>
            <a:r>
              <a:rPr lang="tr-TR" dirty="0">
                <a:ea typeface="+mn-lt"/>
                <a:cs typeface="+mn-lt"/>
              </a:rPr>
              <a:t>, </a:t>
            </a:r>
            <a:r>
              <a:rPr lang="tr-TR" err="1">
                <a:ea typeface="+mn-lt"/>
                <a:cs typeface="+mn-lt"/>
              </a:rPr>
              <a:t>safe</a:t>
            </a:r>
            <a:r>
              <a:rPr lang="tr-TR" dirty="0">
                <a:ea typeface="+mn-lt"/>
                <a:cs typeface="+mn-lt"/>
              </a:rPr>
              <a:t> </a:t>
            </a:r>
            <a:r>
              <a:rPr lang="tr-TR" err="1">
                <a:ea typeface="+mn-lt"/>
                <a:cs typeface="+mn-lt"/>
              </a:rPr>
              <a:t>and</a:t>
            </a:r>
            <a:r>
              <a:rPr lang="tr-TR" dirty="0">
                <a:ea typeface="+mn-lt"/>
                <a:cs typeface="+mn-lt"/>
              </a:rPr>
              <a:t> </a:t>
            </a:r>
            <a:r>
              <a:rPr lang="tr-TR" err="1">
                <a:ea typeface="+mn-lt"/>
                <a:cs typeface="+mn-lt"/>
              </a:rPr>
              <a:t>easy-to-use</a:t>
            </a:r>
            <a:r>
              <a:rPr lang="tr-TR" dirty="0">
                <a:ea typeface="+mn-lt"/>
                <a:cs typeface="+mn-lt"/>
              </a:rPr>
              <a:t> </a:t>
            </a:r>
            <a:r>
              <a:rPr lang="tr-TR" err="1">
                <a:ea typeface="+mn-lt"/>
                <a:cs typeface="+mn-lt"/>
              </a:rPr>
              <a:t>elevator</a:t>
            </a:r>
            <a:r>
              <a:rPr lang="tr-TR" dirty="0">
                <a:ea typeface="+mn-lt"/>
                <a:cs typeface="+mn-lt"/>
              </a:rPr>
              <a:t> </a:t>
            </a:r>
            <a:r>
              <a:rPr lang="tr-TR" err="1">
                <a:ea typeface="+mn-lt"/>
                <a:cs typeface="+mn-lt"/>
              </a:rPr>
              <a:t>system</a:t>
            </a:r>
            <a:r>
              <a:rPr lang="tr-TR" dirty="0">
                <a:ea typeface="+mn-lt"/>
                <a:cs typeface="+mn-lt"/>
              </a:rPr>
              <a:t> has </a:t>
            </a:r>
            <a:r>
              <a:rPr lang="tr-TR" err="1">
                <a:ea typeface="+mn-lt"/>
                <a:cs typeface="+mn-lt"/>
              </a:rPr>
              <a:t>been</a:t>
            </a:r>
            <a:r>
              <a:rPr lang="tr-TR" dirty="0">
                <a:ea typeface="+mn-lt"/>
                <a:cs typeface="+mn-lt"/>
              </a:rPr>
              <a:t> </a:t>
            </a:r>
            <a:r>
              <a:rPr lang="tr-TR" err="1">
                <a:ea typeface="+mn-lt"/>
                <a:cs typeface="+mn-lt"/>
              </a:rPr>
              <a:t>designed</a:t>
            </a:r>
            <a:r>
              <a:rPr lang="tr-TR" dirty="0">
                <a:ea typeface="+mn-lt"/>
                <a:cs typeface="+mn-lt"/>
              </a:rPr>
              <a:t> in </a:t>
            </a:r>
            <a:r>
              <a:rPr lang="tr-TR" err="1">
                <a:ea typeface="+mn-lt"/>
                <a:cs typeface="+mn-lt"/>
              </a:rPr>
              <a:t>accordance</a:t>
            </a:r>
            <a:r>
              <a:rPr lang="tr-TR" dirty="0">
                <a:ea typeface="+mn-lt"/>
                <a:cs typeface="+mn-lt"/>
              </a:rPr>
              <a:t> </a:t>
            </a:r>
            <a:r>
              <a:rPr lang="tr-TR" err="1">
                <a:ea typeface="+mn-lt"/>
                <a:cs typeface="+mn-lt"/>
              </a:rPr>
              <a:t>with</a:t>
            </a:r>
            <a:r>
              <a:rPr lang="tr-TR" dirty="0">
                <a:ea typeface="+mn-lt"/>
                <a:cs typeface="+mn-lt"/>
              </a:rPr>
              <a:t> </a:t>
            </a:r>
            <a:r>
              <a:rPr lang="tr-TR" err="1">
                <a:ea typeface="+mn-lt"/>
                <a:cs typeface="+mn-lt"/>
              </a:rPr>
              <a:t>today's</a:t>
            </a:r>
            <a:r>
              <a:rPr lang="tr-TR" dirty="0">
                <a:ea typeface="+mn-lt"/>
                <a:cs typeface="+mn-lt"/>
              </a:rPr>
              <a:t> </a:t>
            </a:r>
            <a:r>
              <a:rPr lang="tr-TR" err="1">
                <a:ea typeface="+mn-lt"/>
                <a:cs typeface="+mn-lt"/>
              </a:rPr>
              <a:t>demands</a:t>
            </a:r>
            <a:r>
              <a:rPr lang="tr-TR" dirty="0">
                <a:ea typeface="+mn-lt"/>
                <a:cs typeface="+mn-lt"/>
              </a:rPr>
              <a:t>. Information </a:t>
            </a:r>
            <a:r>
              <a:rPr lang="tr-TR" err="1">
                <a:ea typeface="+mn-lt"/>
                <a:cs typeface="+mn-lt"/>
              </a:rPr>
              <a:t>about</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daily</a:t>
            </a:r>
            <a:r>
              <a:rPr lang="tr-TR" dirty="0">
                <a:ea typeface="+mn-lt"/>
                <a:cs typeface="+mn-lt"/>
              </a:rPr>
              <a:t> </a:t>
            </a:r>
            <a:r>
              <a:rPr lang="tr-TR" err="1">
                <a:ea typeface="+mn-lt"/>
                <a:cs typeface="+mn-lt"/>
              </a:rPr>
              <a:t>and</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elevator</a:t>
            </a:r>
            <a:r>
              <a:rPr lang="tr-TR" dirty="0">
                <a:ea typeface="+mn-lt"/>
                <a:cs typeface="+mn-lt"/>
              </a:rPr>
              <a:t> is </a:t>
            </a:r>
            <a:r>
              <a:rPr lang="tr-TR" err="1">
                <a:ea typeface="+mn-lt"/>
                <a:cs typeface="+mn-lt"/>
              </a:rPr>
              <a:t>transmitted</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user</a:t>
            </a:r>
            <a:r>
              <a:rPr lang="tr-TR" dirty="0">
                <a:ea typeface="+mn-lt"/>
                <a:cs typeface="+mn-lt"/>
              </a:rPr>
              <a:t> </a:t>
            </a:r>
            <a:r>
              <a:rPr lang="tr-TR" err="1">
                <a:ea typeface="+mn-lt"/>
                <a:cs typeface="+mn-lt"/>
              </a:rPr>
              <a:t>via</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screens</a:t>
            </a:r>
            <a:r>
              <a:rPr lang="tr-TR" dirty="0">
                <a:ea typeface="+mn-lt"/>
                <a:cs typeface="+mn-lt"/>
              </a:rPr>
              <a:t>. </a:t>
            </a:r>
            <a:r>
              <a:rPr lang="tr-TR" err="1">
                <a:ea typeface="+mn-lt"/>
                <a:cs typeface="+mn-lt"/>
              </a:rPr>
              <a:t>In</a:t>
            </a:r>
            <a:r>
              <a:rPr lang="tr-TR" dirty="0">
                <a:ea typeface="+mn-lt"/>
                <a:cs typeface="+mn-lt"/>
              </a:rPr>
              <a:t> </a:t>
            </a:r>
            <a:r>
              <a:rPr lang="tr-TR" err="1">
                <a:ea typeface="+mn-lt"/>
                <a:cs typeface="+mn-lt"/>
              </a:rPr>
              <a:t>unfavorable</a:t>
            </a:r>
            <a:r>
              <a:rPr lang="tr-TR" dirty="0">
                <a:ea typeface="+mn-lt"/>
                <a:cs typeface="+mn-lt"/>
              </a:rPr>
              <a:t> </a:t>
            </a:r>
            <a:r>
              <a:rPr lang="tr-TR" err="1">
                <a:ea typeface="+mn-lt"/>
                <a:cs typeface="+mn-lt"/>
              </a:rPr>
              <a:t>situations</a:t>
            </a:r>
            <a:r>
              <a:rPr lang="tr-TR" dirty="0">
                <a:ea typeface="+mn-lt"/>
                <a:cs typeface="+mn-lt"/>
              </a:rPr>
              <a:t>, </a:t>
            </a:r>
            <a:r>
              <a:rPr lang="tr-TR" err="1">
                <a:ea typeface="+mn-lt"/>
                <a:cs typeface="+mn-lt"/>
              </a:rPr>
              <a:t>the</a:t>
            </a:r>
            <a:r>
              <a:rPr lang="tr-TR" dirty="0">
                <a:ea typeface="+mn-lt"/>
                <a:cs typeface="+mn-lt"/>
              </a:rPr>
              <a:t> alarm </a:t>
            </a:r>
            <a:r>
              <a:rPr lang="tr-TR" err="1">
                <a:ea typeface="+mn-lt"/>
                <a:cs typeface="+mn-lt"/>
              </a:rPr>
              <a:t>sounds</a:t>
            </a:r>
            <a:r>
              <a:rPr lang="tr-TR" dirty="0">
                <a:ea typeface="+mn-lt"/>
                <a:cs typeface="+mn-lt"/>
              </a:rPr>
              <a:t> </a:t>
            </a:r>
            <a:r>
              <a:rPr lang="tr-TR" err="1">
                <a:ea typeface="+mn-lt"/>
                <a:cs typeface="+mn-lt"/>
              </a:rPr>
              <a:t>and</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elevator</a:t>
            </a:r>
            <a:r>
              <a:rPr lang="tr-TR" dirty="0">
                <a:ea typeface="+mn-lt"/>
                <a:cs typeface="+mn-lt"/>
              </a:rPr>
              <a:t> is </a:t>
            </a:r>
            <a:r>
              <a:rPr lang="tr-TR" err="1">
                <a:ea typeface="+mn-lt"/>
                <a:cs typeface="+mn-lt"/>
              </a:rPr>
              <a:t>stopped</a:t>
            </a:r>
            <a:r>
              <a:rPr lang="tr-TR" dirty="0">
                <a:ea typeface="+mn-lt"/>
                <a:cs typeface="+mn-lt"/>
              </a:rPr>
              <a:t>. </a:t>
            </a:r>
            <a:r>
              <a:rPr lang="tr-TR" err="1">
                <a:ea typeface="+mn-lt"/>
                <a:cs typeface="+mn-lt"/>
              </a:rPr>
              <a:t>We</a:t>
            </a:r>
            <a:r>
              <a:rPr lang="tr-TR" dirty="0">
                <a:ea typeface="+mn-lt"/>
                <a:cs typeface="+mn-lt"/>
              </a:rPr>
              <a:t> can </a:t>
            </a:r>
            <a:r>
              <a:rPr lang="tr-TR" err="1">
                <a:ea typeface="+mn-lt"/>
                <a:cs typeface="+mn-lt"/>
              </a:rPr>
              <a:t>also</a:t>
            </a:r>
            <a:r>
              <a:rPr lang="tr-TR" dirty="0">
                <a:ea typeface="+mn-lt"/>
                <a:cs typeface="+mn-lt"/>
              </a:rPr>
              <a:t> </a:t>
            </a:r>
            <a:r>
              <a:rPr lang="tr-TR" err="1">
                <a:ea typeface="+mn-lt"/>
                <a:cs typeface="+mn-lt"/>
              </a:rPr>
              <a:t>remotely</a:t>
            </a:r>
            <a:r>
              <a:rPr lang="tr-TR" dirty="0">
                <a:ea typeface="+mn-lt"/>
                <a:cs typeface="+mn-lt"/>
              </a:rPr>
              <a:t> </a:t>
            </a:r>
            <a:r>
              <a:rPr lang="tr-TR" err="1">
                <a:ea typeface="+mn-lt"/>
                <a:cs typeface="+mn-lt"/>
              </a:rPr>
              <a:t>control</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elevator</a:t>
            </a:r>
            <a:r>
              <a:rPr lang="tr-TR" dirty="0">
                <a:ea typeface="+mn-lt"/>
                <a:cs typeface="+mn-lt"/>
              </a:rPr>
              <a:t> </a:t>
            </a:r>
            <a:r>
              <a:rPr lang="tr-TR" err="1">
                <a:ea typeface="+mn-lt"/>
                <a:cs typeface="+mn-lt"/>
              </a:rPr>
              <a:t>system</a:t>
            </a:r>
            <a:r>
              <a:rPr lang="tr-TR" dirty="0">
                <a:ea typeface="+mn-lt"/>
                <a:cs typeface="+mn-lt"/>
              </a:rPr>
              <a:t> </a:t>
            </a:r>
            <a:r>
              <a:rPr lang="tr-TR" err="1">
                <a:ea typeface="+mn-lt"/>
                <a:cs typeface="+mn-lt"/>
              </a:rPr>
              <a:t>via</a:t>
            </a:r>
            <a:r>
              <a:rPr lang="tr-TR" dirty="0">
                <a:ea typeface="+mn-lt"/>
                <a:cs typeface="+mn-lt"/>
              </a:rPr>
              <a:t> </a:t>
            </a:r>
            <a:r>
              <a:rPr lang="tr-TR" err="1">
                <a:ea typeface="+mn-lt"/>
                <a:cs typeface="+mn-lt"/>
              </a:rPr>
              <a:t>the</a:t>
            </a:r>
            <a:r>
              <a:rPr lang="tr-TR" dirty="0">
                <a:ea typeface="+mn-lt"/>
                <a:cs typeface="+mn-lt"/>
              </a:rPr>
              <a:t> Android </a:t>
            </a:r>
            <a:r>
              <a:rPr lang="tr-TR" err="1">
                <a:ea typeface="+mn-lt"/>
                <a:cs typeface="+mn-lt"/>
              </a:rPr>
              <a:t>application</a:t>
            </a:r>
            <a:r>
              <a:rPr lang="tr-TR" dirty="0">
                <a:ea typeface="+mn-lt"/>
                <a:cs typeface="+mn-lt"/>
              </a:rPr>
              <a:t>.</a:t>
            </a:r>
            <a:endParaRPr lang="tr-TR" dirty="0"/>
          </a:p>
        </p:txBody>
      </p:sp>
    </p:spTree>
    <p:extLst>
      <p:ext uri="{BB962C8B-B14F-4D97-AF65-F5344CB8AC3E}">
        <p14:creationId xmlns:p14="http://schemas.microsoft.com/office/powerpoint/2010/main" val="269531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42B72A17-0265-B059-2355-FCC4F59D07D4}"/>
              </a:ext>
            </a:extLst>
          </p:cNvPr>
          <p:cNvPicPr>
            <a:picLocks noChangeAspect="1"/>
          </p:cNvPicPr>
          <p:nvPr/>
        </p:nvPicPr>
        <p:blipFill rotWithShape="1">
          <a:blip r:embed="rId2"/>
          <a:srcRect l="12686" r="12686"/>
          <a:stretch/>
        </p:blipFill>
        <p:spPr>
          <a:xfrm>
            <a:off x="3157662" y="-4292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8"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7F9430F-849C-01AB-0351-E1A678EBACAA}"/>
              </a:ext>
            </a:extLst>
          </p:cNvPr>
          <p:cNvSpPr>
            <a:spLocks noGrp="1"/>
          </p:cNvSpPr>
          <p:nvPr>
            <p:ph type="title"/>
          </p:nvPr>
        </p:nvSpPr>
        <p:spPr>
          <a:xfrm>
            <a:off x="863958" y="132401"/>
            <a:ext cx="2078543" cy="835011"/>
          </a:xfrm>
        </p:spPr>
        <p:txBody>
          <a:bodyPr>
            <a:normAutofit/>
          </a:bodyPr>
          <a:lstStyle/>
          <a:p>
            <a:r>
              <a:rPr lang="tr-TR" dirty="0" err="1"/>
              <a:t>Abstract</a:t>
            </a:r>
          </a:p>
        </p:txBody>
      </p:sp>
      <p:sp>
        <p:nvSpPr>
          <p:cNvPr id="3" name="İçerik Yer Tutucusu 2">
            <a:extLst>
              <a:ext uri="{FF2B5EF4-FFF2-40B4-BE49-F238E27FC236}">
                <a16:creationId xmlns:a16="http://schemas.microsoft.com/office/drawing/2014/main" id="{76F1AD79-3627-94FA-1886-266E39994BEF}"/>
              </a:ext>
            </a:extLst>
          </p:cNvPr>
          <p:cNvSpPr>
            <a:spLocks noGrp="1"/>
          </p:cNvSpPr>
          <p:nvPr>
            <p:ph idx="1"/>
          </p:nvPr>
        </p:nvSpPr>
        <p:spPr>
          <a:xfrm>
            <a:off x="327340" y="969015"/>
            <a:ext cx="4118906" cy="5138790"/>
          </a:xfrm>
        </p:spPr>
        <p:txBody>
          <a:bodyPr vert="horz" lIns="91440" tIns="45720" rIns="91440" bIns="45720" rtlCol="0" anchor="t">
            <a:noAutofit/>
          </a:bodyPr>
          <a:lstStyle/>
          <a:p>
            <a:pPr>
              <a:lnSpc>
                <a:spcPct val="110000"/>
              </a:lnSpc>
            </a:pPr>
            <a:r>
              <a:rPr lang="tr-TR" sz="1800" dirty="0" err="1">
                <a:ea typeface="+mn-lt"/>
                <a:cs typeface="+mn-lt"/>
              </a:rPr>
              <a:t>The</a:t>
            </a:r>
            <a:r>
              <a:rPr lang="tr-TR" sz="1800" dirty="0">
                <a:ea typeface="+mn-lt"/>
                <a:cs typeface="+mn-lt"/>
              </a:rPr>
              <a:t> </a:t>
            </a:r>
            <a:r>
              <a:rPr lang="tr-TR" sz="1800" dirty="0" err="1">
                <a:ea typeface="+mn-lt"/>
                <a:cs typeface="+mn-lt"/>
              </a:rPr>
              <a:t>aim</a:t>
            </a:r>
            <a:r>
              <a:rPr lang="tr-TR" sz="1800" dirty="0">
                <a:ea typeface="+mn-lt"/>
                <a:cs typeface="+mn-lt"/>
              </a:rPr>
              <a:t> of </a:t>
            </a:r>
            <a:r>
              <a:rPr lang="tr-TR" sz="1800" dirty="0" err="1">
                <a:ea typeface="+mn-lt"/>
                <a:cs typeface="+mn-lt"/>
              </a:rPr>
              <a:t>the</a:t>
            </a:r>
            <a:r>
              <a:rPr lang="tr-TR" sz="1800" dirty="0">
                <a:ea typeface="+mn-lt"/>
                <a:cs typeface="+mn-lt"/>
              </a:rPr>
              <a:t> </a:t>
            </a:r>
            <a:r>
              <a:rPr lang="tr-TR" sz="1800" dirty="0" err="1">
                <a:ea typeface="+mn-lt"/>
                <a:cs typeface="+mn-lt"/>
              </a:rPr>
              <a:t>project</a:t>
            </a:r>
            <a:r>
              <a:rPr lang="tr-TR" sz="1800" dirty="0">
                <a:ea typeface="+mn-lt"/>
                <a:cs typeface="+mn-lt"/>
              </a:rPr>
              <a:t> is </a:t>
            </a:r>
            <a:r>
              <a:rPr lang="tr-TR" sz="1800" dirty="0" err="1">
                <a:ea typeface="+mn-lt"/>
                <a:cs typeface="+mn-lt"/>
              </a:rPr>
              <a:t>to</a:t>
            </a:r>
            <a:r>
              <a:rPr lang="tr-TR" sz="1800" dirty="0">
                <a:ea typeface="+mn-lt"/>
                <a:cs typeface="+mn-lt"/>
              </a:rPr>
              <a:t> </a:t>
            </a:r>
            <a:r>
              <a:rPr lang="tr-TR" sz="1800" dirty="0" err="1">
                <a:ea typeface="+mn-lt"/>
                <a:cs typeface="+mn-lt"/>
              </a:rPr>
              <a:t>design</a:t>
            </a:r>
            <a:r>
              <a:rPr lang="tr-TR" sz="1800" dirty="0">
                <a:ea typeface="+mn-lt"/>
                <a:cs typeface="+mn-lt"/>
              </a:rPr>
              <a:t> a </a:t>
            </a:r>
            <a:r>
              <a:rPr lang="tr-TR" sz="1800" dirty="0" err="1">
                <a:ea typeface="+mn-lt"/>
                <a:cs typeface="+mn-lt"/>
              </a:rPr>
              <a:t>secure</a:t>
            </a:r>
            <a:r>
              <a:rPr lang="tr-TR" sz="1800" dirty="0">
                <a:ea typeface="+mn-lt"/>
                <a:cs typeface="+mn-lt"/>
              </a:rPr>
              <a:t>, </a:t>
            </a:r>
            <a:r>
              <a:rPr lang="tr-TR" sz="1800" dirty="0" err="1">
                <a:ea typeface="+mn-lt"/>
                <a:cs typeface="+mn-lt"/>
              </a:rPr>
              <a:t>remotely</a:t>
            </a:r>
            <a:r>
              <a:rPr lang="tr-TR" sz="1800" dirty="0">
                <a:ea typeface="+mn-lt"/>
                <a:cs typeface="+mn-lt"/>
              </a:rPr>
              <a:t> </a:t>
            </a:r>
            <a:r>
              <a:rPr lang="tr-TR" sz="1800" dirty="0" err="1">
                <a:ea typeface="+mn-lt"/>
                <a:cs typeface="+mn-lt"/>
              </a:rPr>
              <a:t>accessible</a:t>
            </a:r>
            <a:r>
              <a:rPr lang="tr-TR" sz="1800" dirty="0">
                <a:ea typeface="+mn-lt"/>
                <a:cs typeface="+mn-lt"/>
              </a:rPr>
              <a:t> </a:t>
            </a:r>
            <a:r>
              <a:rPr lang="tr-TR" sz="1800" dirty="0" err="1">
                <a:ea typeface="+mn-lt"/>
                <a:cs typeface="+mn-lt"/>
              </a:rPr>
              <a:t>elevator</a:t>
            </a:r>
            <a:r>
              <a:rPr lang="tr-TR" sz="1800" dirty="0">
                <a:ea typeface="+mn-lt"/>
                <a:cs typeface="+mn-lt"/>
              </a:rPr>
              <a:t> </a:t>
            </a:r>
            <a:r>
              <a:rPr lang="tr-TR" sz="1800" dirty="0" err="1">
                <a:ea typeface="+mn-lt"/>
                <a:cs typeface="+mn-lt"/>
              </a:rPr>
              <a:t>system</a:t>
            </a:r>
            <a:r>
              <a:rPr lang="tr-TR" sz="1800" dirty="0">
                <a:ea typeface="+mn-lt"/>
                <a:cs typeface="+mn-lt"/>
              </a:rPr>
              <a:t> </a:t>
            </a:r>
            <a:r>
              <a:rPr lang="tr-TR" sz="1800" dirty="0" err="1">
                <a:ea typeface="+mn-lt"/>
                <a:cs typeface="+mn-lt"/>
              </a:rPr>
              <a:t>that</a:t>
            </a:r>
            <a:r>
              <a:rPr lang="tr-TR" sz="1800" dirty="0">
                <a:ea typeface="+mn-lt"/>
                <a:cs typeface="+mn-lt"/>
              </a:rPr>
              <a:t> can </a:t>
            </a:r>
            <a:r>
              <a:rPr lang="tr-TR" sz="1800" dirty="0" err="1">
                <a:ea typeface="+mn-lt"/>
                <a:cs typeface="+mn-lt"/>
              </a:rPr>
              <a:t>control</a:t>
            </a:r>
            <a:r>
              <a:rPr lang="tr-TR" sz="1800" dirty="0">
                <a:ea typeface="+mn-lt"/>
                <a:cs typeface="+mn-lt"/>
              </a:rPr>
              <a:t> </a:t>
            </a:r>
            <a:r>
              <a:rPr lang="tr-TR" sz="1800" dirty="0" err="1">
                <a:ea typeface="+mn-lt"/>
                <a:cs typeface="+mn-lt"/>
              </a:rPr>
              <a:t>real</a:t>
            </a:r>
            <a:r>
              <a:rPr lang="tr-TR" sz="1800" dirty="0">
                <a:ea typeface="+mn-lt"/>
                <a:cs typeface="+mn-lt"/>
              </a:rPr>
              <a:t>-life </a:t>
            </a:r>
            <a:r>
              <a:rPr lang="tr-TR" sz="1800" dirty="0" err="1">
                <a:ea typeface="+mn-lt"/>
                <a:cs typeface="+mn-lt"/>
              </a:rPr>
              <a:t>elevators</a:t>
            </a:r>
            <a:r>
              <a:rPr lang="tr-TR" sz="1800" dirty="0">
                <a:ea typeface="+mn-lt"/>
                <a:cs typeface="+mn-lt"/>
              </a:rPr>
              <a:t> </a:t>
            </a:r>
            <a:r>
              <a:rPr lang="tr-TR" sz="1800" dirty="0" err="1">
                <a:ea typeface="+mn-lt"/>
                <a:cs typeface="+mn-lt"/>
              </a:rPr>
              <a:t>more</a:t>
            </a:r>
            <a:r>
              <a:rPr lang="tr-TR" sz="1800" dirty="0">
                <a:ea typeface="+mn-lt"/>
                <a:cs typeface="+mn-lt"/>
              </a:rPr>
              <a:t> </a:t>
            </a:r>
            <a:r>
              <a:rPr lang="tr-TR" sz="1800" dirty="0" err="1">
                <a:ea typeface="+mn-lt"/>
                <a:cs typeface="+mn-lt"/>
              </a:rPr>
              <a:t>easily</a:t>
            </a:r>
            <a:r>
              <a:rPr lang="tr-TR" sz="1800" dirty="0">
                <a:ea typeface="+mn-lt"/>
                <a:cs typeface="+mn-lt"/>
              </a:rPr>
              <a:t> in </a:t>
            </a:r>
            <a:r>
              <a:rPr lang="tr-TR" sz="1800" dirty="0" err="1">
                <a:ea typeface="+mn-lt"/>
                <a:cs typeface="+mn-lt"/>
              </a:rPr>
              <a:t>daily</a:t>
            </a:r>
            <a:r>
              <a:rPr lang="tr-TR" sz="1800" dirty="0">
                <a:ea typeface="+mn-lt"/>
                <a:cs typeface="+mn-lt"/>
              </a:rPr>
              <a:t> </a:t>
            </a:r>
            <a:r>
              <a:rPr lang="tr-TR" sz="1800" dirty="0" err="1">
                <a:ea typeface="+mn-lt"/>
                <a:cs typeface="+mn-lt"/>
              </a:rPr>
              <a:t>use</a:t>
            </a:r>
            <a:r>
              <a:rPr lang="tr-TR" sz="1800" dirty="0">
                <a:ea typeface="+mn-lt"/>
                <a:cs typeface="+mn-lt"/>
              </a:rPr>
              <a:t>. </a:t>
            </a:r>
            <a:r>
              <a:rPr lang="tr-TR" sz="1800" dirty="0" err="1">
                <a:ea typeface="+mn-lt"/>
                <a:cs typeface="+mn-lt"/>
              </a:rPr>
              <a:t>This</a:t>
            </a:r>
            <a:r>
              <a:rPr lang="tr-TR" sz="1800" dirty="0">
                <a:ea typeface="+mn-lt"/>
                <a:cs typeface="+mn-lt"/>
              </a:rPr>
              <a:t> </a:t>
            </a:r>
            <a:r>
              <a:rPr lang="tr-TR" sz="1800" dirty="0" err="1">
                <a:ea typeface="+mn-lt"/>
                <a:cs typeface="+mn-lt"/>
              </a:rPr>
              <a:t>project</a:t>
            </a:r>
            <a:r>
              <a:rPr lang="tr-TR" sz="1800" dirty="0">
                <a:ea typeface="+mn-lt"/>
                <a:cs typeface="+mn-lt"/>
              </a:rPr>
              <a:t> idea </a:t>
            </a:r>
            <a:r>
              <a:rPr lang="tr-TR" sz="1800" dirty="0" err="1">
                <a:ea typeface="+mn-lt"/>
                <a:cs typeface="+mn-lt"/>
              </a:rPr>
              <a:t>was</a:t>
            </a:r>
            <a:r>
              <a:rPr lang="tr-TR" sz="1800" dirty="0">
                <a:ea typeface="+mn-lt"/>
                <a:cs typeface="+mn-lt"/>
              </a:rPr>
              <a:t> </a:t>
            </a:r>
            <a:r>
              <a:rPr lang="tr-TR" sz="1800" dirty="0" err="1">
                <a:ea typeface="+mn-lt"/>
                <a:cs typeface="+mn-lt"/>
              </a:rPr>
              <a:t>conceived</a:t>
            </a:r>
            <a:r>
              <a:rPr lang="tr-TR" sz="1800" dirty="0">
                <a:ea typeface="+mn-lt"/>
                <a:cs typeface="+mn-lt"/>
              </a:rPr>
              <a:t> </a:t>
            </a:r>
            <a:r>
              <a:rPr lang="tr-TR" sz="1800" dirty="0" err="1">
                <a:ea typeface="+mn-lt"/>
                <a:cs typeface="+mn-lt"/>
              </a:rPr>
              <a:t>for</a:t>
            </a:r>
            <a:r>
              <a:rPr lang="tr-TR" sz="1800" dirty="0">
                <a:ea typeface="+mn-lt"/>
                <a:cs typeface="+mn-lt"/>
              </a:rPr>
              <a:t> </a:t>
            </a:r>
            <a:r>
              <a:rPr lang="tr-TR" sz="1800" dirty="0" err="1">
                <a:ea typeface="+mn-lt"/>
                <a:cs typeface="+mn-lt"/>
              </a:rPr>
              <a:t>company</a:t>
            </a:r>
            <a:r>
              <a:rPr lang="tr-TR" sz="1800" dirty="0">
                <a:ea typeface="+mn-lt"/>
                <a:cs typeface="+mn-lt"/>
              </a:rPr>
              <a:t> </a:t>
            </a:r>
            <a:r>
              <a:rPr lang="tr-TR" sz="1800" dirty="0" err="1">
                <a:ea typeface="+mn-lt"/>
                <a:cs typeface="+mn-lt"/>
              </a:rPr>
              <a:t>elevators</a:t>
            </a:r>
            <a:r>
              <a:rPr lang="tr-TR" sz="1800" dirty="0">
                <a:ea typeface="+mn-lt"/>
                <a:cs typeface="+mn-lt"/>
              </a:rPr>
              <a:t>. </a:t>
            </a:r>
            <a:r>
              <a:rPr lang="tr-TR" sz="1800" dirty="0" err="1">
                <a:ea typeface="+mn-lt"/>
                <a:cs typeface="+mn-lt"/>
              </a:rPr>
              <a:t>It</a:t>
            </a:r>
            <a:r>
              <a:rPr lang="tr-TR" sz="1800" dirty="0">
                <a:ea typeface="+mn-lt"/>
                <a:cs typeface="+mn-lt"/>
              </a:rPr>
              <a:t> </a:t>
            </a:r>
            <a:r>
              <a:rPr lang="tr-TR" sz="1800" dirty="0" err="1">
                <a:ea typeface="+mn-lt"/>
                <a:cs typeface="+mn-lt"/>
              </a:rPr>
              <a:t>will</a:t>
            </a:r>
            <a:r>
              <a:rPr lang="tr-TR" sz="1800" dirty="0">
                <a:ea typeface="+mn-lt"/>
                <a:cs typeface="+mn-lt"/>
              </a:rPr>
              <a:t> </a:t>
            </a:r>
            <a:r>
              <a:rPr lang="tr-TR" sz="1800" dirty="0" err="1">
                <a:ea typeface="+mn-lt"/>
                <a:cs typeface="+mn-lt"/>
              </a:rPr>
              <a:t>have</a:t>
            </a:r>
            <a:r>
              <a:rPr lang="tr-TR" sz="1800" dirty="0">
                <a:ea typeface="+mn-lt"/>
                <a:cs typeface="+mn-lt"/>
              </a:rPr>
              <a:t> </a:t>
            </a:r>
            <a:r>
              <a:rPr lang="tr-TR" sz="1800" dirty="0" err="1">
                <a:ea typeface="+mn-lt"/>
                <a:cs typeface="+mn-lt"/>
              </a:rPr>
              <a:t>additional</a:t>
            </a:r>
            <a:r>
              <a:rPr lang="tr-TR" sz="1800" dirty="0">
                <a:ea typeface="+mn-lt"/>
                <a:cs typeface="+mn-lt"/>
              </a:rPr>
              <a:t> </a:t>
            </a:r>
            <a:r>
              <a:rPr lang="tr-TR" sz="1800" dirty="0" err="1">
                <a:ea typeface="+mn-lt"/>
                <a:cs typeface="+mn-lt"/>
              </a:rPr>
              <a:t>features</a:t>
            </a:r>
            <a:r>
              <a:rPr lang="tr-TR" sz="1800" dirty="0">
                <a:ea typeface="+mn-lt"/>
                <a:cs typeface="+mn-lt"/>
              </a:rPr>
              <a:t> </a:t>
            </a:r>
            <a:r>
              <a:rPr lang="tr-TR" sz="1800" dirty="0" err="1">
                <a:ea typeface="+mn-lt"/>
                <a:cs typeface="+mn-lt"/>
              </a:rPr>
              <a:t>to</a:t>
            </a:r>
            <a:r>
              <a:rPr lang="tr-TR" sz="1800" dirty="0">
                <a:ea typeface="+mn-lt"/>
                <a:cs typeface="+mn-lt"/>
              </a:rPr>
              <a:t> </a:t>
            </a:r>
            <a:r>
              <a:rPr lang="tr-TR" sz="1800" dirty="0" err="1">
                <a:ea typeface="+mn-lt"/>
                <a:cs typeface="+mn-lt"/>
              </a:rPr>
              <a:t>real</a:t>
            </a:r>
            <a:r>
              <a:rPr lang="tr-TR" sz="1800" dirty="0">
                <a:ea typeface="+mn-lt"/>
                <a:cs typeface="+mn-lt"/>
              </a:rPr>
              <a:t>-life </a:t>
            </a:r>
            <a:r>
              <a:rPr lang="tr-TR" sz="1800" dirty="0" err="1">
                <a:ea typeface="+mn-lt"/>
                <a:cs typeface="+mn-lt"/>
              </a:rPr>
              <a:t>elevators</a:t>
            </a:r>
            <a:r>
              <a:rPr lang="tr-TR" sz="1800" dirty="0">
                <a:ea typeface="+mn-lt"/>
                <a:cs typeface="+mn-lt"/>
              </a:rPr>
              <a:t>. </a:t>
            </a:r>
            <a:r>
              <a:rPr lang="tr-TR" sz="1800" dirty="0" err="1">
                <a:ea typeface="+mn-lt"/>
                <a:cs typeface="+mn-lt"/>
              </a:rPr>
              <a:t>In</a:t>
            </a:r>
            <a:r>
              <a:rPr lang="tr-TR" sz="1800" dirty="0">
                <a:ea typeface="+mn-lt"/>
                <a:cs typeface="+mn-lt"/>
              </a:rPr>
              <a:t> </a:t>
            </a:r>
            <a:r>
              <a:rPr lang="tr-TR" sz="1800" dirty="0" err="1">
                <a:ea typeface="+mn-lt"/>
                <a:cs typeface="+mn-lt"/>
              </a:rPr>
              <a:t>the</a:t>
            </a:r>
            <a:r>
              <a:rPr lang="tr-TR" sz="1800" dirty="0">
                <a:ea typeface="+mn-lt"/>
                <a:cs typeface="+mn-lt"/>
              </a:rPr>
              <a:t> </a:t>
            </a:r>
            <a:r>
              <a:rPr lang="tr-TR" sz="1800" dirty="0" err="1">
                <a:ea typeface="+mn-lt"/>
                <a:cs typeface="+mn-lt"/>
              </a:rPr>
              <a:t>project</a:t>
            </a:r>
            <a:r>
              <a:rPr lang="tr-TR" sz="1800" dirty="0">
                <a:ea typeface="+mn-lt"/>
                <a:cs typeface="+mn-lt"/>
              </a:rPr>
              <a:t>, data is </a:t>
            </a:r>
            <a:r>
              <a:rPr lang="tr-TR" sz="1800" dirty="0" err="1">
                <a:ea typeface="+mn-lt"/>
                <a:cs typeface="+mn-lt"/>
              </a:rPr>
              <a:t>received</a:t>
            </a:r>
            <a:r>
              <a:rPr lang="tr-TR" sz="1800" dirty="0">
                <a:ea typeface="+mn-lt"/>
                <a:cs typeface="+mn-lt"/>
              </a:rPr>
              <a:t> </a:t>
            </a:r>
            <a:r>
              <a:rPr lang="tr-TR" sz="1800" dirty="0" err="1">
                <a:ea typeface="+mn-lt"/>
                <a:cs typeface="+mn-lt"/>
              </a:rPr>
              <a:t>from</a:t>
            </a:r>
            <a:r>
              <a:rPr lang="tr-TR" sz="1800" dirty="0">
                <a:ea typeface="+mn-lt"/>
                <a:cs typeface="+mn-lt"/>
              </a:rPr>
              <a:t> </a:t>
            </a:r>
            <a:r>
              <a:rPr lang="tr-TR" sz="1800" dirty="0" err="1">
                <a:ea typeface="+mn-lt"/>
                <a:cs typeface="+mn-lt"/>
              </a:rPr>
              <a:t>various</a:t>
            </a:r>
            <a:r>
              <a:rPr lang="tr-TR" sz="1800" dirty="0">
                <a:ea typeface="+mn-lt"/>
                <a:cs typeface="+mn-lt"/>
              </a:rPr>
              <a:t> </a:t>
            </a:r>
            <a:r>
              <a:rPr lang="tr-TR" sz="1800" dirty="0" err="1">
                <a:ea typeface="+mn-lt"/>
                <a:cs typeface="+mn-lt"/>
              </a:rPr>
              <a:t>sensors</a:t>
            </a:r>
            <a:r>
              <a:rPr lang="tr-TR" sz="1800" dirty="0">
                <a:ea typeface="+mn-lt"/>
                <a:cs typeface="+mn-lt"/>
              </a:rPr>
              <a:t> </a:t>
            </a:r>
            <a:r>
              <a:rPr lang="tr-TR" sz="1800" dirty="0" err="1">
                <a:ea typeface="+mn-lt"/>
                <a:cs typeface="+mn-lt"/>
              </a:rPr>
              <a:t>and</a:t>
            </a:r>
            <a:r>
              <a:rPr lang="tr-TR" sz="1800" dirty="0">
                <a:ea typeface="+mn-lt"/>
                <a:cs typeface="+mn-lt"/>
              </a:rPr>
              <a:t> </a:t>
            </a:r>
            <a:r>
              <a:rPr lang="tr-TR" sz="1800" dirty="0" err="1">
                <a:ea typeface="+mn-lt"/>
                <a:cs typeface="+mn-lt"/>
              </a:rPr>
              <a:t>this</a:t>
            </a:r>
            <a:r>
              <a:rPr lang="tr-TR" sz="1800" dirty="0">
                <a:ea typeface="+mn-lt"/>
                <a:cs typeface="+mn-lt"/>
              </a:rPr>
              <a:t> can be </a:t>
            </a:r>
            <a:r>
              <a:rPr lang="tr-TR" sz="1800" dirty="0" err="1">
                <a:ea typeface="+mn-lt"/>
                <a:cs typeface="+mn-lt"/>
              </a:rPr>
              <a:t>displayed</a:t>
            </a:r>
            <a:r>
              <a:rPr lang="tr-TR" sz="1800" dirty="0">
                <a:ea typeface="+mn-lt"/>
                <a:cs typeface="+mn-lt"/>
              </a:rPr>
              <a:t> </a:t>
            </a:r>
            <a:r>
              <a:rPr lang="tr-TR" sz="1800" dirty="0" err="1">
                <a:ea typeface="+mn-lt"/>
                <a:cs typeface="+mn-lt"/>
              </a:rPr>
              <a:t>to</a:t>
            </a:r>
            <a:r>
              <a:rPr lang="tr-TR" sz="1800" dirty="0">
                <a:ea typeface="+mn-lt"/>
                <a:cs typeface="+mn-lt"/>
              </a:rPr>
              <a:t> </a:t>
            </a:r>
            <a:r>
              <a:rPr lang="tr-TR" sz="1800" dirty="0" err="1">
                <a:ea typeface="+mn-lt"/>
                <a:cs typeface="+mn-lt"/>
              </a:rPr>
              <a:t>the</a:t>
            </a:r>
            <a:r>
              <a:rPr lang="tr-TR" sz="1800" dirty="0">
                <a:ea typeface="+mn-lt"/>
                <a:cs typeface="+mn-lt"/>
              </a:rPr>
              <a:t> </a:t>
            </a:r>
            <a:r>
              <a:rPr lang="tr-TR" sz="1800" dirty="0" err="1">
                <a:ea typeface="+mn-lt"/>
                <a:cs typeface="+mn-lt"/>
              </a:rPr>
              <a:t>user</a:t>
            </a:r>
            <a:r>
              <a:rPr lang="tr-TR" sz="1800" dirty="0">
                <a:ea typeface="+mn-lt"/>
                <a:cs typeface="+mn-lt"/>
              </a:rPr>
              <a:t>. At </a:t>
            </a:r>
            <a:r>
              <a:rPr lang="tr-TR" sz="1800" dirty="0" err="1">
                <a:ea typeface="+mn-lt"/>
                <a:cs typeface="+mn-lt"/>
              </a:rPr>
              <a:t>the</a:t>
            </a:r>
            <a:r>
              <a:rPr lang="tr-TR" sz="1800" dirty="0">
                <a:ea typeface="+mn-lt"/>
                <a:cs typeface="+mn-lt"/>
              </a:rPr>
              <a:t> </a:t>
            </a:r>
            <a:r>
              <a:rPr lang="tr-TR" sz="1800" dirty="0" err="1">
                <a:ea typeface="+mn-lt"/>
                <a:cs typeface="+mn-lt"/>
              </a:rPr>
              <a:t>same</a:t>
            </a:r>
            <a:r>
              <a:rPr lang="tr-TR" sz="1800" dirty="0">
                <a:ea typeface="+mn-lt"/>
                <a:cs typeface="+mn-lt"/>
              </a:rPr>
              <a:t> time, </a:t>
            </a:r>
            <a:r>
              <a:rPr lang="tr-TR" sz="1800" dirty="0" err="1">
                <a:ea typeface="+mn-lt"/>
                <a:cs typeface="+mn-lt"/>
              </a:rPr>
              <a:t>when</a:t>
            </a:r>
            <a:r>
              <a:rPr lang="tr-TR" sz="1800" dirty="0">
                <a:ea typeface="+mn-lt"/>
                <a:cs typeface="+mn-lt"/>
              </a:rPr>
              <a:t> </a:t>
            </a:r>
            <a:r>
              <a:rPr lang="tr-TR" sz="1800" dirty="0" err="1">
                <a:ea typeface="+mn-lt"/>
                <a:cs typeface="+mn-lt"/>
              </a:rPr>
              <a:t>there</a:t>
            </a:r>
            <a:r>
              <a:rPr lang="tr-TR" sz="1800" dirty="0">
                <a:ea typeface="+mn-lt"/>
                <a:cs typeface="+mn-lt"/>
              </a:rPr>
              <a:t> is a </a:t>
            </a:r>
            <a:r>
              <a:rPr lang="tr-TR" sz="1800" dirty="0" err="1">
                <a:ea typeface="+mn-lt"/>
                <a:cs typeface="+mn-lt"/>
              </a:rPr>
              <a:t>negative</a:t>
            </a:r>
            <a:r>
              <a:rPr lang="tr-TR" sz="1800" dirty="0">
                <a:ea typeface="+mn-lt"/>
                <a:cs typeface="+mn-lt"/>
              </a:rPr>
              <a:t> </a:t>
            </a:r>
            <a:r>
              <a:rPr lang="tr-TR" sz="1800" dirty="0" err="1">
                <a:ea typeface="+mn-lt"/>
                <a:cs typeface="+mn-lt"/>
              </a:rPr>
              <a:t>situation</a:t>
            </a:r>
            <a:r>
              <a:rPr lang="tr-TR" sz="1800" dirty="0">
                <a:ea typeface="+mn-lt"/>
                <a:cs typeface="+mn-lt"/>
              </a:rPr>
              <a:t>, </a:t>
            </a:r>
            <a:r>
              <a:rPr lang="tr-TR" sz="1800" dirty="0" err="1">
                <a:ea typeface="+mn-lt"/>
                <a:cs typeface="+mn-lt"/>
              </a:rPr>
              <a:t>the</a:t>
            </a:r>
            <a:r>
              <a:rPr lang="tr-TR" sz="1800" dirty="0">
                <a:ea typeface="+mn-lt"/>
                <a:cs typeface="+mn-lt"/>
              </a:rPr>
              <a:t> alarm </a:t>
            </a:r>
            <a:r>
              <a:rPr lang="tr-TR" sz="1800" dirty="0" err="1">
                <a:ea typeface="+mn-lt"/>
                <a:cs typeface="+mn-lt"/>
              </a:rPr>
              <a:t>sounds</a:t>
            </a:r>
            <a:r>
              <a:rPr lang="tr-TR" sz="1800" dirty="0">
                <a:ea typeface="+mn-lt"/>
                <a:cs typeface="+mn-lt"/>
              </a:rPr>
              <a:t> </a:t>
            </a:r>
            <a:r>
              <a:rPr lang="tr-TR" sz="1800" dirty="0" err="1">
                <a:ea typeface="+mn-lt"/>
                <a:cs typeface="+mn-lt"/>
              </a:rPr>
              <a:t>and</a:t>
            </a:r>
            <a:r>
              <a:rPr lang="tr-TR" sz="1800" dirty="0">
                <a:ea typeface="+mn-lt"/>
                <a:cs typeface="+mn-lt"/>
              </a:rPr>
              <a:t> </a:t>
            </a:r>
            <a:r>
              <a:rPr lang="tr-TR" sz="1800" dirty="0" err="1">
                <a:ea typeface="+mn-lt"/>
                <a:cs typeface="+mn-lt"/>
              </a:rPr>
              <a:t>the</a:t>
            </a:r>
            <a:r>
              <a:rPr lang="tr-TR" sz="1800" dirty="0">
                <a:ea typeface="+mn-lt"/>
                <a:cs typeface="+mn-lt"/>
              </a:rPr>
              <a:t> </a:t>
            </a:r>
            <a:r>
              <a:rPr lang="tr-TR" sz="1800" dirty="0" err="1">
                <a:ea typeface="+mn-lt"/>
                <a:cs typeface="+mn-lt"/>
              </a:rPr>
              <a:t>elevator</a:t>
            </a:r>
            <a:r>
              <a:rPr lang="tr-TR" sz="1800" dirty="0">
                <a:ea typeface="+mn-lt"/>
                <a:cs typeface="+mn-lt"/>
              </a:rPr>
              <a:t> is </a:t>
            </a:r>
            <a:r>
              <a:rPr lang="tr-TR" sz="1800" dirty="0" err="1">
                <a:ea typeface="+mn-lt"/>
                <a:cs typeface="+mn-lt"/>
              </a:rPr>
              <a:t>stopped</a:t>
            </a:r>
            <a:r>
              <a:rPr lang="tr-TR" sz="1800" dirty="0">
                <a:ea typeface="+mn-lt"/>
                <a:cs typeface="+mn-lt"/>
              </a:rPr>
              <a:t>. </a:t>
            </a:r>
            <a:r>
              <a:rPr lang="tr-TR" sz="1800" dirty="0" err="1">
                <a:ea typeface="+mn-lt"/>
                <a:cs typeface="+mn-lt"/>
              </a:rPr>
              <a:t>The</a:t>
            </a:r>
            <a:r>
              <a:rPr lang="tr-TR" sz="1800" dirty="0">
                <a:ea typeface="+mn-lt"/>
                <a:cs typeface="+mn-lt"/>
              </a:rPr>
              <a:t> </a:t>
            </a:r>
            <a:r>
              <a:rPr lang="tr-TR" sz="1800" dirty="0" err="1">
                <a:ea typeface="+mn-lt"/>
                <a:cs typeface="+mn-lt"/>
              </a:rPr>
              <a:t>elevator</a:t>
            </a:r>
            <a:r>
              <a:rPr lang="tr-TR" sz="1800" dirty="0">
                <a:ea typeface="+mn-lt"/>
                <a:cs typeface="+mn-lt"/>
              </a:rPr>
              <a:t> can be </a:t>
            </a:r>
            <a:r>
              <a:rPr lang="tr-TR" sz="1800" dirty="0" err="1">
                <a:ea typeface="+mn-lt"/>
                <a:cs typeface="+mn-lt"/>
              </a:rPr>
              <a:t>accessed</a:t>
            </a:r>
            <a:r>
              <a:rPr lang="tr-TR" sz="1800" dirty="0">
                <a:ea typeface="+mn-lt"/>
                <a:cs typeface="+mn-lt"/>
              </a:rPr>
              <a:t> </a:t>
            </a:r>
            <a:r>
              <a:rPr lang="tr-TR" sz="1800" dirty="0" err="1">
                <a:ea typeface="+mn-lt"/>
                <a:cs typeface="+mn-lt"/>
              </a:rPr>
              <a:t>and</a:t>
            </a:r>
            <a:r>
              <a:rPr lang="tr-TR" sz="1800" dirty="0">
                <a:ea typeface="+mn-lt"/>
                <a:cs typeface="+mn-lt"/>
              </a:rPr>
              <a:t> </a:t>
            </a:r>
            <a:r>
              <a:rPr lang="tr-TR" sz="1800" dirty="0" err="1">
                <a:ea typeface="+mn-lt"/>
                <a:cs typeface="+mn-lt"/>
              </a:rPr>
              <a:t>controlled</a:t>
            </a:r>
            <a:r>
              <a:rPr lang="tr-TR" sz="1800" dirty="0">
                <a:ea typeface="+mn-lt"/>
                <a:cs typeface="+mn-lt"/>
              </a:rPr>
              <a:t> </a:t>
            </a:r>
            <a:r>
              <a:rPr lang="tr-TR" sz="1800" dirty="0" err="1">
                <a:ea typeface="+mn-lt"/>
                <a:cs typeface="+mn-lt"/>
              </a:rPr>
              <a:t>remotely</a:t>
            </a:r>
            <a:r>
              <a:rPr lang="tr-TR" sz="1800" dirty="0">
                <a:ea typeface="+mn-lt"/>
                <a:cs typeface="+mn-lt"/>
              </a:rPr>
              <a:t> </a:t>
            </a:r>
            <a:r>
              <a:rPr lang="tr-TR" sz="1800" dirty="0" err="1">
                <a:ea typeface="+mn-lt"/>
                <a:cs typeface="+mn-lt"/>
              </a:rPr>
              <a:t>via</a:t>
            </a:r>
            <a:r>
              <a:rPr lang="tr-TR" sz="1800" dirty="0">
                <a:ea typeface="+mn-lt"/>
                <a:cs typeface="+mn-lt"/>
              </a:rPr>
              <a:t> </a:t>
            </a:r>
            <a:r>
              <a:rPr lang="tr-TR" sz="1800" dirty="0" err="1">
                <a:ea typeface="+mn-lt"/>
                <a:cs typeface="+mn-lt"/>
              </a:rPr>
              <a:t>the</a:t>
            </a:r>
            <a:r>
              <a:rPr lang="tr-TR" sz="1800" dirty="0">
                <a:ea typeface="+mn-lt"/>
                <a:cs typeface="+mn-lt"/>
              </a:rPr>
              <a:t> mobile </a:t>
            </a:r>
            <a:r>
              <a:rPr lang="tr-TR" sz="1800" dirty="0" err="1">
                <a:ea typeface="+mn-lt"/>
                <a:cs typeface="+mn-lt"/>
              </a:rPr>
              <a:t>application</a:t>
            </a:r>
            <a:r>
              <a:rPr lang="tr-TR" sz="1800" dirty="0">
                <a:ea typeface="+mn-lt"/>
                <a:cs typeface="+mn-lt"/>
              </a:rPr>
              <a:t>.</a:t>
            </a:r>
          </a:p>
        </p:txBody>
      </p:sp>
    </p:spTree>
    <p:extLst>
      <p:ext uri="{BB962C8B-B14F-4D97-AF65-F5344CB8AC3E}">
        <p14:creationId xmlns:p14="http://schemas.microsoft.com/office/powerpoint/2010/main" val="228500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Picture 4" descr="metin, iç mekan, duvar, mutfak aleti içeren bir resim&#10;&#10;Açıklama otomatik olarak oluşturuldu">
            <a:extLst>
              <a:ext uri="{FF2B5EF4-FFF2-40B4-BE49-F238E27FC236}">
                <a16:creationId xmlns:a16="http://schemas.microsoft.com/office/drawing/2014/main" id="{2B382A9E-469E-B5D8-836A-5E7E9C5E5FDF}"/>
              </a:ext>
            </a:extLst>
          </p:cNvPr>
          <p:cNvPicPr>
            <a:picLocks noChangeAspect="1"/>
          </p:cNvPicPr>
          <p:nvPr/>
        </p:nvPicPr>
        <p:blipFill rotWithShape="1">
          <a:blip r:embed="rId2"/>
          <a:srcRect l="177" r="177"/>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23" name="Freeform: Shape 22">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1745C1C-8895-80ED-E91A-ED92F08A64EF}"/>
              </a:ext>
            </a:extLst>
          </p:cNvPr>
          <p:cNvSpPr>
            <a:spLocks noGrp="1"/>
          </p:cNvSpPr>
          <p:nvPr>
            <p:ph type="title"/>
          </p:nvPr>
        </p:nvSpPr>
        <p:spPr>
          <a:xfrm>
            <a:off x="1143001" y="1203866"/>
            <a:ext cx="3813888" cy="1958340"/>
          </a:xfrm>
        </p:spPr>
        <p:txBody>
          <a:bodyPr anchor="t">
            <a:normAutofit/>
          </a:bodyPr>
          <a:lstStyle/>
          <a:p>
            <a:r>
              <a:rPr lang="tr-TR">
                <a:solidFill>
                  <a:srgbClr val="FFFFFF"/>
                </a:solidFill>
              </a:rPr>
              <a:t>Introduction</a:t>
            </a:r>
          </a:p>
        </p:txBody>
      </p:sp>
      <p:sp>
        <p:nvSpPr>
          <p:cNvPr id="3" name="İçerik Yer Tutucusu 2">
            <a:extLst>
              <a:ext uri="{FF2B5EF4-FFF2-40B4-BE49-F238E27FC236}">
                <a16:creationId xmlns:a16="http://schemas.microsoft.com/office/drawing/2014/main" id="{116260C3-68E4-4E02-0A09-334D7F568D6C}"/>
              </a:ext>
            </a:extLst>
          </p:cNvPr>
          <p:cNvSpPr>
            <a:spLocks noGrp="1"/>
          </p:cNvSpPr>
          <p:nvPr>
            <p:ph idx="1"/>
          </p:nvPr>
        </p:nvSpPr>
        <p:spPr>
          <a:xfrm>
            <a:off x="7376950" y="1487754"/>
            <a:ext cx="4713092" cy="4624345"/>
          </a:xfrm>
        </p:spPr>
        <p:txBody>
          <a:bodyPr vert="horz" lIns="91440" tIns="45720" rIns="91440" bIns="45720" rtlCol="0" anchor="b">
            <a:noAutofit/>
          </a:bodyPr>
          <a:lstStyle/>
          <a:p>
            <a:pPr algn="just">
              <a:lnSpc>
                <a:spcPct val="110000"/>
              </a:lnSpc>
            </a:pPr>
            <a:r>
              <a:rPr lang="tr-TR" sz="1800" dirty="0">
                <a:ea typeface="+mn-lt"/>
                <a:cs typeface="+mn-lt"/>
              </a:rPr>
              <a:t>First of </a:t>
            </a:r>
            <a:r>
              <a:rPr lang="tr-TR" sz="1800" err="1">
                <a:ea typeface="+mn-lt"/>
                <a:cs typeface="+mn-lt"/>
              </a:rPr>
              <a:t>all</a:t>
            </a:r>
            <a:r>
              <a:rPr lang="tr-TR" sz="1800" dirty="0">
                <a:ea typeface="+mn-lt"/>
                <a:cs typeface="+mn-lt"/>
              </a:rPr>
              <a:t>, </a:t>
            </a:r>
            <a:r>
              <a:rPr lang="tr-TR" sz="1800" err="1">
                <a:ea typeface="+mn-lt"/>
                <a:cs typeface="+mn-lt"/>
              </a:rPr>
              <a:t>let's</a:t>
            </a:r>
            <a:r>
              <a:rPr lang="tr-TR" sz="1800" dirty="0">
                <a:ea typeface="+mn-lt"/>
                <a:cs typeface="+mn-lt"/>
              </a:rPr>
              <a:t> </a:t>
            </a:r>
            <a:r>
              <a:rPr lang="tr-TR" sz="1800" err="1">
                <a:ea typeface="+mn-lt"/>
                <a:cs typeface="+mn-lt"/>
              </a:rPr>
              <a:t>get</a:t>
            </a:r>
            <a:r>
              <a:rPr lang="tr-TR" sz="1800" dirty="0">
                <a:ea typeface="+mn-lt"/>
                <a:cs typeface="+mn-lt"/>
              </a:rPr>
              <a:t> </a:t>
            </a:r>
            <a:r>
              <a:rPr lang="tr-TR" sz="1800" err="1">
                <a:ea typeface="+mn-lt"/>
                <a:cs typeface="+mn-lt"/>
              </a:rPr>
              <a:t>to</a:t>
            </a:r>
            <a:r>
              <a:rPr lang="tr-TR" sz="1800" dirty="0">
                <a:ea typeface="+mn-lt"/>
                <a:cs typeface="+mn-lt"/>
              </a:rPr>
              <a:t> </a:t>
            </a:r>
            <a:r>
              <a:rPr lang="tr-TR" sz="1800" err="1">
                <a:ea typeface="+mn-lt"/>
                <a:cs typeface="+mn-lt"/>
              </a:rPr>
              <a:t>know</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elevator</a:t>
            </a:r>
            <a:r>
              <a:rPr lang="tr-TR" sz="1800" dirty="0">
                <a:ea typeface="+mn-lt"/>
                <a:cs typeface="+mn-lt"/>
              </a:rPr>
              <a:t> I </a:t>
            </a:r>
            <a:r>
              <a:rPr lang="tr-TR" sz="1800" err="1">
                <a:ea typeface="+mn-lt"/>
                <a:cs typeface="+mn-lt"/>
              </a:rPr>
              <a:t>made</a:t>
            </a:r>
            <a:r>
              <a:rPr lang="tr-TR" sz="1800" dirty="0">
                <a:ea typeface="+mn-lt"/>
                <a:cs typeface="+mn-lt"/>
              </a:rPr>
              <a:t>. </a:t>
            </a:r>
            <a:r>
              <a:rPr lang="tr-TR" sz="1800" err="1">
                <a:ea typeface="+mn-lt"/>
                <a:cs typeface="+mn-lt"/>
              </a:rPr>
              <a:t>Our</a:t>
            </a:r>
            <a:r>
              <a:rPr lang="tr-TR" sz="1800" dirty="0">
                <a:ea typeface="+mn-lt"/>
                <a:cs typeface="+mn-lt"/>
              </a:rPr>
              <a:t> </a:t>
            </a:r>
            <a:r>
              <a:rPr lang="tr-TR" sz="1800" err="1">
                <a:ea typeface="+mn-lt"/>
                <a:cs typeface="+mn-lt"/>
              </a:rPr>
              <a:t>company</a:t>
            </a:r>
            <a:r>
              <a:rPr lang="tr-TR" sz="1800" dirty="0">
                <a:ea typeface="+mn-lt"/>
                <a:cs typeface="+mn-lt"/>
              </a:rPr>
              <a:t> </a:t>
            </a:r>
            <a:r>
              <a:rPr lang="tr-TR" sz="1800" err="1">
                <a:ea typeface="+mn-lt"/>
                <a:cs typeface="+mn-lt"/>
              </a:rPr>
              <a:t>consists</a:t>
            </a:r>
            <a:r>
              <a:rPr lang="tr-TR" sz="1800" dirty="0">
                <a:ea typeface="+mn-lt"/>
                <a:cs typeface="+mn-lt"/>
              </a:rPr>
              <a:t> of 6 </a:t>
            </a:r>
            <a:r>
              <a:rPr lang="tr-TR" sz="1800" err="1">
                <a:ea typeface="+mn-lt"/>
                <a:cs typeface="+mn-lt"/>
              </a:rPr>
              <a:t>floors</a:t>
            </a:r>
            <a:r>
              <a:rPr lang="tr-TR" sz="1800" dirty="0">
                <a:ea typeface="+mn-lt"/>
                <a:cs typeface="+mn-lt"/>
              </a:rPr>
              <a:t>, </a:t>
            </a:r>
            <a:r>
              <a:rPr lang="tr-TR" sz="1800" err="1">
                <a:ea typeface="+mn-lt"/>
                <a:cs typeface="+mn-lt"/>
              </a:rPr>
              <a:t>including</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ground</a:t>
            </a:r>
            <a:r>
              <a:rPr lang="tr-TR" sz="1800" dirty="0">
                <a:ea typeface="+mn-lt"/>
                <a:cs typeface="+mn-lt"/>
              </a:rPr>
              <a:t> </a:t>
            </a:r>
            <a:r>
              <a:rPr lang="tr-TR" sz="1800" err="1">
                <a:ea typeface="+mn-lt"/>
                <a:cs typeface="+mn-lt"/>
              </a:rPr>
              <a:t>floor</a:t>
            </a:r>
            <a:r>
              <a:rPr lang="tr-TR" sz="1800" dirty="0">
                <a:ea typeface="+mn-lt"/>
                <a:cs typeface="+mn-lt"/>
              </a:rPr>
              <a:t>, </a:t>
            </a:r>
            <a:r>
              <a:rPr lang="tr-TR" sz="1800" err="1">
                <a:ea typeface="+mn-lt"/>
                <a:cs typeface="+mn-lt"/>
              </a:rPr>
              <a:t>and</a:t>
            </a:r>
            <a:r>
              <a:rPr lang="tr-TR" sz="1800" dirty="0">
                <a:ea typeface="+mn-lt"/>
                <a:cs typeface="+mn-lt"/>
              </a:rPr>
              <a:t> </a:t>
            </a:r>
            <a:r>
              <a:rPr lang="tr-TR" sz="1800" err="1">
                <a:ea typeface="+mn-lt"/>
                <a:cs typeface="+mn-lt"/>
              </a:rPr>
              <a:t>our</a:t>
            </a:r>
            <a:r>
              <a:rPr lang="tr-TR" sz="1800" dirty="0">
                <a:ea typeface="+mn-lt"/>
                <a:cs typeface="+mn-lt"/>
              </a:rPr>
              <a:t> </a:t>
            </a:r>
            <a:r>
              <a:rPr lang="tr-TR" sz="1800" err="1">
                <a:ea typeface="+mn-lt"/>
                <a:cs typeface="+mn-lt"/>
              </a:rPr>
              <a:t>elevator</a:t>
            </a:r>
            <a:r>
              <a:rPr lang="tr-TR" sz="1800" dirty="0">
                <a:ea typeface="+mn-lt"/>
                <a:cs typeface="+mn-lt"/>
              </a:rPr>
              <a:t> </a:t>
            </a:r>
            <a:r>
              <a:rPr lang="tr-TR" sz="1800" err="1">
                <a:ea typeface="+mn-lt"/>
                <a:cs typeface="+mn-lt"/>
              </a:rPr>
              <a:t>was</a:t>
            </a:r>
            <a:r>
              <a:rPr lang="tr-TR" sz="1800" dirty="0">
                <a:ea typeface="+mn-lt"/>
                <a:cs typeface="+mn-lt"/>
              </a:rPr>
              <a:t> </a:t>
            </a:r>
            <a:r>
              <a:rPr lang="tr-TR" sz="1800" err="1">
                <a:ea typeface="+mn-lt"/>
                <a:cs typeface="+mn-lt"/>
              </a:rPr>
              <a:t>designed</a:t>
            </a:r>
            <a:r>
              <a:rPr lang="tr-TR" sz="1800" dirty="0">
                <a:ea typeface="+mn-lt"/>
                <a:cs typeface="+mn-lt"/>
              </a:rPr>
              <a:t> </a:t>
            </a:r>
            <a:r>
              <a:rPr lang="tr-TR" sz="1800" err="1">
                <a:ea typeface="+mn-lt"/>
                <a:cs typeface="+mn-lt"/>
              </a:rPr>
              <a:t>for</a:t>
            </a:r>
            <a:r>
              <a:rPr lang="tr-TR" sz="1800" dirty="0">
                <a:ea typeface="+mn-lt"/>
                <a:cs typeface="+mn-lt"/>
              </a:rPr>
              <a:t> </a:t>
            </a:r>
            <a:r>
              <a:rPr lang="tr-TR" sz="1800" err="1">
                <a:ea typeface="+mn-lt"/>
                <a:cs typeface="+mn-lt"/>
              </a:rPr>
              <a:t>this</a:t>
            </a:r>
            <a:r>
              <a:rPr lang="tr-TR" sz="1800" dirty="0">
                <a:ea typeface="+mn-lt"/>
                <a:cs typeface="+mn-lt"/>
              </a:rPr>
              <a:t> </a:t>
            </a:r>
            <a:r>
              <a:rPr lang="tr-TR" sz="1800" err="1">
                <a:ea typeface="+mn-lt"/>
                <a:cs typeface="+mn-lt"/>
              </a:rPr>
              <a:t>company</a:t>
            </a:r>
            <a:r>
              <a:rPr lang="tr-TR" sz="1800" dirty="0">
                <a:ea typeface="+mn-lt"/>
                <a:cs typeface="+mn-lt"/>
              </a:rPr>
              <a:t>. </a:t>
            </a:r>
            <a:r>
              <a:rPr lang="tr-TR" sz="1800" err="1">
                <a:ea typeface="+mn-lt"/>
                <a:cs typeface="+mn-lt"/>
              </a:rPr>
              <a:t>The</a:t>
            </a:r>
            <a:r>
              <a:rPr lang="tr-TR" sz="1800" dirty="0">
                <a:ea typeface="+mn-lt"/>
                <a:cs typeface="+mn-lt"/>
              </a:rPr>
              <a:t> data </a:t>
            </a:r>
            <a:r>
              <a:rPr lang="tr-TR" sz="1800" err="1">
                <a:ea typeface="+mn-lt"/>
                <a:cs typeface="+mn-lt"/>
              </a:rPr>
              <a:t>we</a:t>
            </a:r>
            <a:r>
              <a:rPr lang="tr-TR" sz="1800" dirty="0">
                <a:ea typeface="+mn-lt"/>
                <a:cs typeface="+mn-lt"/>
              </a:rPr>
              <a:t> </a:t>
            </a:r>
            <a:r>
              <a:rPr lang="tr-TR" sz="1800" err="1">
                <a:ea typeface="+mn-lt"/>
                <a:cs typeface="+mn-lt"/>
              </a:rPr>
              <a:t>receive</a:t>
            </a:r>
            <a:r>
              <a:rPr lang="tr-TR" sz="1800" dirty="0">
                <a:ea typeface="+mn-lt"/>
                <a:cs typeface="+mn-lt"/>
              </a:rPr>
              <a:t> </a:t>
            </a:r>
            <a:r>
              <a:rPr lang="tr-TR" sz="1800" err="1">
                <a:ea typeface="+mn-lt"/>
                <a:cs typeface="+mn-lt"/>
              </a:rPr>
              <a:t>from</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sensors</a:t>
            </a:r>
            <a:r>
              <a:rPr lang="tr-TR" sz="1800" dirty="0">
                <a:ea typeface="+mn-lt"/>
                <a:cs typeface="+mn-lt"/>
              </a:rPr>
              <a:t> inside </a:t>
            </a:r>
            <a:r>
              <a:rPr lang="tr-TR" sz="1800" err="1">
                <a:ea typeface="+mn-lt"/>
                <a:cs typeface="+mn-lt"/>
              </a:rPr>
              <a:t>our</a:t>
            </a:r>
            <a:r>
              <a:rPr lang="tr-TR" sz="1800" dirty="0">
                <a:ea typeface="+mn-lt"/>
                <a:cs typeface="+mn-lt"/>
              </a:rPr>
              <a:t> </a:t>
            </a:r>
            <a:r>
              <a:rPr lang="tr-TR" sz="1800" err="1">
                <a:ea typeface="+mn-lt"/>
                <a:cs typeface="+mn-lt"/>
              </a:rPr>
              <a:t>elevator</a:t>
            </a:r>
            <a:r>
              <a:rPr lang="tr-TR" sz="1800" dirty="0">
                <a:ea typeface="+mn-lt"/>
                <a:cs typeface="+mn-lt"/>
              </a:rPr>
              <a:t> </a:t>
            </a:r>
            <a:r>
              <a:rPr lang="tr-TR" sz="1800" err="1">
                <a:ea typeface="+mn-lt"/>
                <a:cs typeface="+mn-lt"/>
              </a:rPr>
              <a:t>cabin</a:t>
            </a:r>
            <a:r>
              <a:rPr lang="tr-TR" sz="1800" dirty="0">
                <a:ea typeface="+mn-lt"/>
                <a:cs typeface="+mn-lt"/>
              </a:rPr>
              <a:t> is </a:t>
            </a:r>
            <a:r>
              <a:rPr lang="tr-TR" sz="1800" err="1">
                <a:ea typeface="+mn-lt"/>
                <a:cs typeface="+mn-lt"/>
              </a:rPr>
              <a:t>shown</a:t>
            </a:r>
            <a:r>
              <a:rPr lang="tr-TR" sz="1800" dirty="0">
                <a:ea typeface="+mn-lt"/>
                <a:cs typeface="+mn-lt"/>
              </a:rPr>
              <a:t> </a:t>
            </a:r>
            <a:r>
              <a:rPr lang="tr-TR" sz="1800" err="1">
                <a:ea typeface="+mn-lt"/>
                <a:cs typeface="+mn-lt"/>
              </a:rPr>
              <a:t>to</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user</a:t>
            </a:r>
            <a:r>
              <a:rPr lang="tr-TR" sz="1800" dirty="0">
                <a:ea typeface="+mn-lt"/>
                <a:cs typeface="+mn-lt"/>
              </a:rPr>
              <a:t>. </a:t>
            </a:r>
            <a:r>
              <a:rPr lang="tr-TR" sz="1800" err="1">
                <a:ea typeface="+mn-lt"/>
                <a:cs typeface="+mn-lt"/>
              </a:rPr>
              <a:t>When</a:t>
            </a:r>
            <a:r>
              <a:rPr lang="tr-TR" sz="1800" dirty="0">
                <a:ea typeface="+mn-lt"/>
                <a:cs typeface="+mn-lt"/>
              </a:rPr>
              <a:t> a </a:t>
            </a:r>
            <a:r>
              <a:rPr lang="tr-TR" sz="1800" err="1">
                <a:ea typeface="+mn-lt"/>
                <a:cs typeface="+mn-lt"/>
              </a:rPr>
              <a:t>negative</a:t>
            </a:r>
            <a:r>
              <a:rPr lang="tr-TR" sz="1800" dirty="0">
                <a:ea typeface="+mn-lt"/>
                <a:cs typeface="+mn-lt"/>
              </a:rPr>
              <a:t> </a:t>
            </a:r>
            <a:r>
              <a:rPr lang="tr-TR" sz="1800" err="1">
                <a:ea typeface="+mn-lt"/>
                <a:cs typeface="+mn-lt"/>
              </a:rPr>
              <a:t>situation</a:t>
            </a:r>
            <a:r>
              <a:rPr lang="tr-TR" sz="1800" dirty="0">
                <a:ea typeface="+mn-lt"/>
                <a:cs typeface="+mn-lt"/>
              </a:rPr>
              <a:t> </a:t>
            </a:r>
            <a:r>
              <a:rPr lang="tr-TR" sz="1800" err="1">
                <a:ea typeface="+mn-lt"/>
                <a:cs typeface="+mn-lt"/>
              </a:rPr>
              <a:t>occurs</a:t>
            </a:r>
            <a:r>
              <a:rPr lang="tr-TR" sz="1800" dirty="0">
                <a:ea typeface="+mn-lt"/>
                <a:cs typeface="+mn-lt"/>
              </a:rPr>
              <a:t>, </a:t>
            </a:r>
            <a:r>
              <a:rPr lang="tr-TR" sz="1800" err="1">
                <a:ea typeface="+mn-lt"/>
                <a:cs typeface="+mn-lt"/>
              </a:rPr>
              <a:t>the</a:t>
            </a:r>
            <a:r>
              <a:rPr lang="tr-TR" sz="1800" dirty="0">
                <a:ea typeface="+mn-lt"/>
                <a:cs typeface="+mn-lt"/>
              </a:rPr>
              <a:t> alarm </a:t>
            </a:r>
            <a:r>
              <a:rPr lang="tr-TR" sz="1800" err="1">
                <a:ea typeface="+mn-lt"/>
                <a:cs typeface="+mn-lt"/>
              </a:rPr>
              <a:t>sounds</a:t>
            </a:r>
            <a:r>
              <a:rPr lang="tr-TR" sz="1800" dirty="0">
                <a:ea typeface="+mn-lt"/>
                <a:cs typeface="+mn-lt"/>
              </a:rPr>
              <a:t> </a:t>
            </a:r>
            <a:r>
              <a:rPr lang="tr-TR" sz="1800" err="1">
                <a:ea typeface="+mn-lt"/>
                <a:cs typeface="+mn-lt"/>
              </a:rPr>
              <a:t>and</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elevator</a:t>
            </a:r>
            <a:r>
              <a:rPr lang="tr-TR" sz="1800" dirty="0">
                <a:ea typeface="+mn-lt"/>
                <a:cs typeface="+mn-lt"/>
              </a:rPr>
              <a:t> is </a:t>
            </a:r>
            <a:r>
              <a:rPr lang="tr-TR" sz="1800" err="1">
                <a:ea typeface="+mn-lt"/>
                <a:cs typeface="+mn-lt"/>
              </a:rPr>
              <a:t>stopped</a:t>
            </a:r>
            <a:r>
              <a:rPr lang="tr-TR" sz="1800" dirty="0">
                <a:ea typeface="+mn-lt"/>
                <a:cs typeface="+mn-lt"/>
              </a:rPr>
              <a:t> </a:t>
            </a:r>
            <a:r>
              <a:rPr lang="tr-TR" sz="1800" err="1">
                <a:ea typeface="+mn-lt"/>
                <a:cs typeface="+mn-lt"/>
              </a:rPr>
              <a:t>according</a:t>
            </a:r>
            <a:r>
              <a:rPr lang="tr-TR" sz="1800" dirty="0">
                <a:ea typeface="+mn-lt"/>
                <a:cs typeface="+mn-lt"/>
              </a:rPr>
              <a:t> </a:t>
            </a:r>
            <a:r>
              <a:rPr lang="tr-TR" sz="1800" err="1">
                <a:ea typeface="+mn-lt"/>
                <a:cs typeface="+mn-lt"/>
              </a:rPr>
              <a:t>to</a:t>
            </a:r>
            <a:r>
              <a:rPr lang="tr-TR" sz="1800" dirty="0">
                <a:ea typeface="+mn-lt"/>
                <a:cs typeface="+mn-lt"/>
              </a:rPr>
              <a:t> </a:t>
            </a:r>
            <a:r>
              <a:rPr lang="tr-TR" sz="1800" err="1">
                <a:ea typeface="+mn-lt"/>
                <a:cs typeface="+mn-lt"/>
              </a:rPr>
              <a:t>the</a:t>
            </a:r>
            <a:r>
              <a:rPr lang="tr-TR" sz="1800" dirty="0">
                <a:ea typeface="+mn-lt"/>
                <a:cs typeface="+mn-lt"/>
              </a:rPr>
              <a:t> data </a:t>
            </a:r>
            <a:r>
              <a:rPr lang="tr-TR" sz="1800" err="1">
                <a:ea typeface="+mn-lt"/>
                <a:cs typeface="+mn-lt"/>
              </a:rPr>
              <a:t>received</a:t>
            </a:r>
            <a:r>
              <a:rPr lang="tr-TR" sz="1800" dirty="0">
                <a:ea typeface="+mn-lt"/>
                <a:cs typeface="+mn-lt"/>
              </a:rPr>
              <a:t> </a:t>
            </a:r>
            <a:r>
              <a:rPr lang="tr-TR" sz="1800" err="1">
                <a:ea typeface="+mn-lt"/>
                <a:cs typeface="+mn-lt"/>
              </a:rPr>
              <a:t>from</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sensors</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motors</a:t>
            </a:r>
            <a:r>
              <a:rPr lang="tr-TR" sz="1800" dirty="0">
                <a:ea typeface="+mn-lt"/>
                <a:cs typeface="+mn-lt"/>
              </a:rPr>
              <a:t> </a:t>
            </a:r>
            <a:r>
              <a:rPr lang="tr-TR" sz="1800" err="1">
                <a:ea typeface="+mn-lt"/>
                <a:cs typeface="+mn-lt"/>
              </a:rPr>
              <a:t>move</a:t>
            </a:r>
            <a:r>
              <a:rPr lang="tr-TR" sz="1800" dirty="0">
                <a:ea typeface="+mn-lt"/>
                <a:cs typeface="+mn-lt"/>
              </a:rPr>
              <a:t> </a:t>
            </a:r>
            <a:r>
              <a:rPr lang="tr-TR" sz="1800" err="1">
                <a:ea typeface="+mn-lt"/>
                <a:cs typeface="+mn-lt"/>
              </a:rPr>
              <a:t>according</a:t>
            </a:r>
            <a:r>
              <a:rPr lang="tr-TR" sz="1800" dirty="0">
                <a:ea typeface="+mn-lt"/>
                <a:cs typeface="+mn-lt"/>
              </a:rPr>
              <a:t> </a:t>
            </a:r>
            <a:r>
              <a:rPr lang="tr-TR" sz="1800" err="1">
                <a:ea typeface="+mn-lt"/>
                <a:cs typeface="+mn-lt"/>
              </a:rPr>
              <a:t>to</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direction</a:t>
            </a:r>
            <a:r>
              <a:rPr lang="tr-TR" sz="1800" dirty="0">
                <a:ea typeface="+mn-lt"/>
                <a:cs typeface="+mn-lt"/>
              </a:rPr>
              <a:t> of </a:t>
            </a:r>
            <a:r>
              <a:rPr lang="tr-TR" sz="1800" err="1">
                <a:ea typeface="+mn-lt"/>
                <a:cs typeface="+mn-lt"/>
              </a:rPr>
              <a:t>the</a:t>
            </a:r>
            <a:r>
              <a:rPr lang="tr-TR" sz="1800" dirty="0">
                <a:ea typeface="+mn-lt"/>
                <a:cs typeface="+mn-lt"/>
              </a:rPr>
              <a:t> </a:t>
            </a:r>
            <a:r>
              <a:rPr lang="tr-TR" sz="1800" err="1">
                <a:ea typeface="+mn-lt"/>
                <a:cs typeface="+mn-lt"/>
              </a:rPr>
              <a:t>elevator</a:t>
            </a:r>
            <a:r>
              <a:rPr lang="tr-TR" sz="1800" dirty="0">
                <a:ea typeface="+mn-lt"/>
                <a:cs typeface="+mn-lt"/>
              </a:rPr>
              <a:t>. </a:t>
            </a:r>
            <a:r>
              <a:rPr lang="tr-TR" sz="1800" err="1">
                <a:ea typeface="+mn-lt"/>
                <a:cs typeface="+mn-lt"/>
              </a:rPr>
              <a:t>Depending</a:t>
            </a:r>
            <a:r>
              <a:rPr lang="tr-TR" sz="1800" dirty="0">
                <a:ea typeface="+mn-lt"/>
                <a:cs typeface="+mn-lt"/>
              </a:rPr>
              <a:t> on </a:t>
            </a:r>
            <a:r>
              <a:rPr lang="tr-TR" sz="1800" err="1">
                <a:ea typeface="+mn-lt"/>
                <a:cs typeface="+mn-lt"/>
              </a:rPr>
              <a:t>the</a:t>
            </a:r>
            <a:r>
              <a:rPr lang="tr-TR" sz="1800" dirty="0">
                <a:ea typeface="+mn-lt"/>
                <a:cs typeface="+mn-lt"/>
              </a:rPr>
              <a:t> </a:t>
            </a:r>
            <a:r>
              <a:rPr lang="tr-TR" sz="1800" err="1">
                <a:ea typeface="+mn-lt"/>
                <a:cs typeface="+mn-lt"/>
              </a:rPr>
              <a:t>temperature</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heater</a:t>
            </a:r>
            <a:r>
              <a:rPr lang="tr-TR" sz="1800" dirty="0">
                <a:ea typeface="+mn-lt"/>
                <a:cs typeface="+mn-lt"/>
              </a:rPr>
              <a:t> </a:t>
            </a:r>
            <a:r>
              <a:rPr lang="tr-TR" sz="1800" err="1">
                <a:ea typeface="+mn-lt"/>
                <a:cs typeface="+mn-lt"/>
              </a:rPr>
              <a:t>or</a:t>
            </a:r>
            <a:r>
              <a:rPr lang="tr-TR" sz="1800" dirty="0">
                <a:ea typeface="+mn-lt"/>
                <a:cs typeface="+mn-lt"/>
              </a:rPr>
              <a:t> </a:t>
            </a:r>
            <a:r>
              <a:rPr lang="tr-TR" sz="1800" err="1">
                <a:ea typeface="+mn-lt"/>
                <a:cs typeface="+mn-lt"/>
              </a:rPr>
              <a:t>cooler</a:t>
            </a:r>
            <a:r>
              <a:rPr lang="tr-TR" sz="1800" dirty="0">
                <a:ea typeface="+mn-lt"/>
                <a:cs typeface="+mn-lt"/>
              </a:rPr>
              <a:t> </a:t>
            </a:r>
            <a:r>
              <a:rPr lang="tr-TR" sz="1800" err="1">
                <a:ea typeface="+mn-lt"/>
                <a:cs typeface="+mn-lt"/>
              </a:rPr>
              <a:t>works</a:t>
            </a:r>
            <a:r>
              <a:rPr lang="tr-TR" sz="1800" dirty="0">
                <a:ea typeface="+mn-lt"/>
                <a:cs typeface="+mn-lt"/>
              </a:rPr>
              <a:t> </a:t>
            </a:r>
            <a:r>
              <a:rPr lang="tr-TR" sz="1800" err="1">
                <a:ea typeface="+mn-lt"/>
                <a:cs typeface="+mn-lt"/>
              </a:rPr>
              <a:t>and</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movement</a:t>
            </a:r>
            <a:r>
              <a:rPr lang="tr-TR" sz="1800" dirty="0">
                <a:ea typeface="+mn-lt"/>
                <a:cs typeface="+mn-lt"/>
              </a:rPr>
              <a:t> of </a:t>
            </a:r>
            <a:r>
              <a:rPr lang="tr-TR" sz="1800" err="1">
                <a:ea typeface="+mn-lt"/>
                <a:cs typeface="+mn-lt"/>
              </a:rPr>
              <a:t>the</a:t>
            </a:r>
            <a:r>
              <a:rPr lang="tr-TR" sz="1800" dirty="0">
                <a:ea typeface="+mn-lt"/>
                <a:cs typeface="+mn-lt"/>
              </a:rPr>
              <a:t> </a:t>
            </a:r>
            <a:r>
              <a:rPr lang="tr-TR" sz="1800" err="1">
                <a:ea typeface="+mn-lt"/>
                <a:cs typeface="+mn-lt"/>
              </a:rPr>
              <a:t>motors</a:t>
            </a:r>
            <a:r>
              <a:rPr lang="tr-TR" sz="1800" dirty="0">
                <a:ea typeface="+mn-lt"/>
                <a:cs typeface="+mn-lt"/>
              </a:rPr>
              <a:t> can be </a:t>
            </a:r>
            <a:r>
              <a:rPr lang="tr-TR" sz="1800" err="1">
                <a:ea typeface="+mn-lt"/>
                <a:cs typeface="+mn-lt"/>
              </a:rPr>
              <a:t>observed</a:t>
            </a:r>
            <a:r>
              <a:rPr lang="tr-TR" sz="1800" dirty="0">
                <a:ea typeface="+mn-lt"/>
                <a:cs typeface="+mn-lt"/>
              </a:rPr>
              <a:t>. </a:t>
            </a:r>
            <a:r>
              <a:rPr lang="tr-TR" sz="1800" err="1">
                <a:ea typeface="+mn-lt"/>
                <a:cs typeface="+mn-lt"/>
              </a:rPr>
              <a:t>The</a:t>
            </a:r>
            <a:r>
              <a:rPr lang="tr-TR" sz="1800" dirty="0">
                <a:ea typeface="+mn-lt"/>
                <a:cs typeface="+mn-lt"/>
              </a:rPr>
              <a:t> </a:t>
            </a:r>
            <a:r>
              <a:rPr lang="tr-TR" sz="1800" err="1">
                <a:ea typeface="+mn-lt"/>
                <a:cs typeface="+mn-lt"/>
              </a:rPr>
              <a:t>control</a:t>
            </a:r>
            <a:r>
              <a:rPr lang="tr-TR" sz="1800" dirty="0">
                <a:ea typeface="+mn-lt"/>
                <a:cs typeface="+mn-lt"/>
              </a:rPr>
              <a:t> of </a:t>
            </a:r>
            <a:r>
              <a:rPr lang="tr-TR" sz="1800" err="1">
                <a:ea typeface="+mn-lt"/>
                <a:cs typeface="+mn-lt"/>
              </a:rPr>
              <a:t>the</a:t>
            </a:r>
            <a:r>
              <a:rPr lang="tr-TR" sz="1800" dirty="0">
                <a:ea typeface="+mn-lt"/>
                <a:cs typeface="+mn-lt"/>
              </a:rPr>
              <a:t> </a:t>
            </a:r>
            <a:r>
              <a:rPr lang="tr-TR" sz="1800" err="1">
                <a:ea typeface="+mn-lt"/>
                <a:cs typeface="+mn-lt"/>
              </a:rPr>
              <a:t>entire</a:t>
            </a:r>
            <a:r>
              <a:rPr lang="tr-TR" sz="1800" dirty="0">
                <a:ea typeface="+mn-lt"/>
                <a:cs typeface="+mn-lt"/>
              </a:rPr>
              <a:t> </a:t>
            </a:r>
            <a:r>
              <a:rPr lang="tr-TR" sz="1800" err="1">
                <a:ea typeface="+mn-lt"/>
                <a:cs typeface="+mn-lt"/>
              </a:rPr>
              <a:t>elevator</a:t>
            </a:r>
            <a:r>
              <a:rPr lang="tr-TR" sz="1800" dirty="0">
                <a:ea typeface="+mn-lt"/>
                <a:cs typeface="+mn-lt"/>
              </a:rPr>
              <a:t> can be </a:t>
            </a:r>
            <a:r>
              <a:rPr lang="tr-TR" sz="1800" err="1">
                <a:ea typeface="+mn-lt"/>
                <a:cs typeface="+mn-lt"/>
              </a:rPr>
              <a:t>accessed</a:t>
            </a:r>
            <a:r>
              <a:rPr lang="tr-TR" sz="1800" dirty="0">
                <a:ea typeface="+mn-lt"/>
                <a:cs typeface="+mn-lt"/>
              </a:rPr>
              <a:t> </a:t>
            </a:r>
            <a:r>
              <a:rPr lang="tr-TR" sz="1800" err="1">
                <a:ea typeface="+mn-lt"/>
                <a:cs typeface="+mn-lt"/>
              </a:rPr>
              <a:t>via</a:t>
            </a:r>
            <a:r>
              <a:rPr lang="tr-TR" sz="1800" dirty="0">
                <a:ea typeface="+mn-lt"/>
                <a:cs typeface="+mn-lt"/>
              </a:rPr>
              <a:t> </a:t>
            </a:r>
            <a:r>
              <a:rPr lang="tr-TR" sz="1800" err="1">
                <a:ea typeface="+mn-lt"/>
                <a:cs typeface="+mn-lt"/>
              </a:rPr>
              <a:t>the</a:t>
            </a:r>
            <a:r>
              <a:rPr lang="tr-TR" sz="1800" dirty="0">
                <a:ea typeface="+mn-lt"/>
                <a:cs typeface="+mn-lt"/>
              </a:rPr>
              <a:t> mobile </a:t>
            </a:r>
            <a:r>
              <a:rPr lang="tr-TR" sz="1800" err="1">
                <a:ea typeface="+mn-lt"/>
                <a:cs typeface="+mn-lt"/>
              </a:rPr>
              <a:t>application</a:t>
            </a:r>
            <a:r>
              <a:rPr lang="tr-TR" sz="1800" dirty="0">
                <a:ea typeface="+mn-lt"/>
                <a:cs typeface="+mn-lt"/>
              </a:rPr>
              <a:t>.</a:t>
            </a:r>
            <a:endParaRPr lang="tr-TR" sz="1800" dirty="0"/>
          </a:p>
        </p:txBody>
      </p:sp>
      <p:cxnSp>
        <p:nvCxnSpPr>
          <p:cNvPr id="25" name="Straight Connector 24">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98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8">
            <a:extLst>
              <a:ext uri="{FF2B5EF4-FFF2-40B4-BE49-F238E27FC236}">
                <a16:creationId xmlns:a16="http://schemas.microsoft.com/office/drawing/2014/main" id="{26624E2A-881B-15DE-B6B9-B57339ACD3CD}"/>
              </a:ext>
            </a:extLst>
          </p:cNvPr>
          <p:cNvPicPr>
            <a:picLocks noGrp="1" noChangeAspect="1"/>
          </p:cNvPicPr>
          <p:nvPr>
            <p:ph idx="1"/>
          </p:nvPr>
        </p:nvPicPr>
        <p:blipFill rotWithShape="1">
          <a:blip r:embed="rId2"/>
          <a:srcRect l="4386" r="17669"/>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47" name="Freeform: Shape 4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670CC3-385B-E7A5-478D-86A25D1CBAB4}"/>
              </a:ext>
            </a:extLst>
          </p:cNvPr>
          <p:cNvSpPr>
            <a:spLocks noGrp="1"/>
          </p:cNvSpPr>
          <p:nvPr>
            <p:ph type="title"/>
          </p:nvPr>
        </p:nvSpPr>
        <p:spPr>
          <a:xfrm>
            <a:off x="1143001" y="872937"/>
            <a:ext cx="5920740" cy="1360898"/>
          </a:xfrm>
        </p:spPr>
        <p:txBody>
          <a:bodyPr vert="horz" lIns="91440" tIns="45720" rIns="91440" bIns="45720" rtlCol="0" anchor="ctr">
            <a:normAutofit/>
          </a:bodyPr>
          <a:lstStyle/>
          <a:p>
            <a:r>
              <a:rPr lang="en-US" kern="1200">
                <a:solidFill>
                  <a:schemeClr val="tx1"/>
                </a:solidFill>
                <a:latin typeface="+mj-lt"/>
                <a:ea typeface="+mj-ea"/>
                <a:cs typeface="+mj-cs"/>
              </a:rPr>
              <a:t>How the system works?</a:t>
            </a:r>
          </a:p>
        </p:txBody>
      </p:sp>
      <p:sp>
        <p:nvSpPr>
          <p:cNvPr id="5" name="Metin kutusu 4">
            <a:extLst>
              <a:ext uri="{FF2B5EF4-FFF2-40B4-BE49-F238E27FC236}">
                <a16:creationId xmlns:a16="http://schemas.microsoft.com/office/drawing/2014/main" id="{F67FAB1C-1577-A601-0F31-D40A539731AA}"/>
              </a:ext>
            </a:extLst>
          </p:cNvPr>
          <p:cNvSpPr txBox="1"/>
          <p:nvPr/>
        </p:nvSpPr>
        <p:spPr>
          <a:xfrm>
            <a:off x="1143002" y="2332029"/>
            <a:ext cx="4118906" cy="38401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0000"/>
              </a:lnSpc>
              <a:spcAft>
                <a:spcPts val="600"/>
              </a:spcAft>
            </a:pPr>
            <a:r>
              <a:rPr lang="en-US" dirty="0"/>
              <a:t>I used logic state buttons for floor buttons, fan buttons and alarm button.</a:t>
            </a:r>
          </a:p>
        </p:txBody>
      </p:sp>
    </p:spTree>
    <p:extLst>
      <p:ext uri="{BB962C8B-B14F-4D97-AF65-F5344CB8AC3E}">
        <p14:creationId xmlns:p14="http://schemas.microsoft.com/office/powerpoint/2010/main" val="57404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yagram içeren bir resim&#10;&#10;Açıklama otomatik olarak oluşturuldu">
            <a:extLst>
              <a:ext uri="{FF2B5EF4-FFF2-40B4-BE49-F238E27FC236}">
                <a16:creationId xmlns:a16="http://schemas.microsoft.com/office/drawing/2014/main" id="{031AC9E0-F066-6AE3-AF76-DC425FBDD10D}"/>
              </a:ext>
            </a:extLst>
          </p:cNvPr>
          <p:cNvPicPr>
            <a:picLocks noChangeAspect="1"/>
          </p:cNvPicPr>
          <p:nvPr/>
        </p:nvPicPr>
        <p:blipFill rotWithShape="1">
          <a:blip r:embed="rId2"/>
          <a:srcRect t="3226" b="3226"/>
          <a:stretch/>
        </p:blipFill>
        <p:spPr>
          <a:xfrm>
            <a:off x="20" y="10"/>
            <a:ext cx="12191979" cy="6857989"/>
          </a:xfrm>
          <a:prstGeom prst="rect">
            <a:avLst/>
          </a:prstGeom>
        </p:spPr>
      </p:pic>
      <p:sp>
        <p:nvSpPr>
          <p:cNvPr id="15" name="Freeform: Shape 14">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4CE87EF-88E0-6958-0794-0903ED316C45}"/>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solidFill>
                  <a:srgbClr val="FFFFFF"/>
                </a:solidFill>
              </a:rPr>
              <a:t>MICROPROCESSORS</a:t>
            </a:r>
          </a:p>
        </p:txBody>
      </p:sp>
      <p:sp>
        <p:nvSpPr>
          <p:cNvPr id="19" name="Freeform: Shape 1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20">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13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59980B-6E05-0BDE-FBE1-ACD7AEDCC9BD}"/>
              </a:ext>
            </a:extLst>
          </p:cNvPr>
          <p:cNvSpPr>
            <a:spLocks noGrp="1"/>
          </p:cNvSpPr>
          <p:nvPr>
            <p:ph type="title"/>
          </p:nvPr>
        </p:nvSpPr>
        <p:spPr>
          <a:xfrm>
            <a:off x="5819690" y="1033921"/>
            <a:ext cx="4939535" cy="1360898"/>
          </a:xfrm>
        </p:spPr>
        <p:txBody>
          <a:bodyPr vert="horz" lIns="91440" tIns="45720" rIns="91440" bIns="45720" rtlCol="0" anchor="ctr">
            <a:normAutofit/>
          </a:bodyPr>
          <a:lstStyle/>
          <a:p>
            <a:r>
              <a:rPr lang="en-US" kern="1200">
                <a:solidFill>
                  <a:schemeClr val="tx1"/>
                </a:solidFill>
                <a:latin typeface="+mj-lt"/>
                <a:ea typeface="+mj-ea"/>
                <a:cs typeface="+mj-cs"/>
              </a:rPr>
              <a:t>Elevator Information Area</a:t>
            </a:r>
          </a:p>
        </p:txBody>
      </p:sp>
      <p:pic>
        <p:nvPicPr>
          <p:cNvPr id="4" name="Resim 4" descr="diyagram, şematik içeren bir resim&#10;&#10;Açıklama otomatik olarak oluşturuldu">
            <a:extLst>
              <a:ext uri="{FF2B5EF4-FFF2-40B4-BE49-F238E27FC236}">
                <a16:creationId xmlns:a16="http://schemas.microsoft.com/office/drawing/2014/main" id="{B042F758-94B8-00D8-39A2-77DD0CB57CFF}"/>
              </a:ext>
            </a:extLst>
          </p:cNvPr>
          <p:cNvPicPr>
            <a:picLocks noGrp="1" noChangeAspect="1"/>
          </p:cNvPicPr>
          <p:nvPr>
            <p:ph idx="1"/>
          </p:nvPr>
        </p:nvPicPr>
        <p:blipFill>
          <a:blip r:embed="rId2"/>
          <a:stretch>
            <a:fillRect/>
          </a:stretch>
        </p:blipFill>
        <p:spPr>
          <a:xfrm>
            <a:off x="432371" y="876554"/>
            <a:ext cx="4864163" cy="4787336"/>
          </a:xfrm>
          <a:prstGeom prst="rect">
            <a:avLst/>
          </a:prstGeom>
        </p:spPr>
      </p:pic>
      <p:sp>
        <p:nvSpPr>
          <p:cNvPr id="5" name="Metin kutusu 4">
            <a:extLst>
              <a:ext uri="{FF2B5EF4-FFF2-40B4-BE49-F238E27FC236}">
                <a16:creationId xmlns:a16="http://schemas.microsoft.com/office/drawing/2014/main" id="{8D319690-AC90-549E-31B9-07D2DB50EDE0}"/>
              </a:ext>
            </a:extLst>
          </p:cNvPr>
          <p:cNvSpPr txBox="1"/>
          <p:nvPr/>
        </p:nvSpPr>
        <p:spPr>
          <a:xfrm>
            <a:off x="5819690" y="3265744"/>
            <a:ext cx="5798126" cy="19083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0000"/>
              </a:lnSpc>
              <a:spcAft>
                <a:spcPts val="600"/>
              </a:spcAft>
            </a:pPr>
            <a:r>
              <a:rPr lang="en-US" dirty="0"/>
              <a:t>In the elevator information system, one LCD, one GLCD and one seven-segment-display are used. Various information such as information about the elevator, information received from sensors, floor status, date information are displayed here.</a:t>
            </a:r>
          </a:p>
        </p:txBody>
      </p:sp>
    </p:spTree>
    <p:extLst>
      <p:ext uri="{BB962C8B-B14F-4D97-AF65-F5344CB8AC3E}">
        <p14:creationId xmlns:p14="http://schemas.microsoft.com/office/powerpoint/2010/main" val="257895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4C17522-8A52-1505-45D0-E36C81A007DF}"/>
              </a:ext>
            </a:extLst>
          </p:cNvPr>
          <p:cNvSpPr>
            <a:spLocks noGrp="1"/>
          </p:cNvSpPr>
          <p:nvPr>
            <p:ph type="title"/>
          </p:nvPr>
        </p:nvSpPr>
        <p:spPr>
          <a:xfrm>
            <a:off x="1143001" y="1181100"/>
            <a:ext cx="3894412" cy="1916773"/>
          </a:xfrm>
        </p:spPr>
        <p:txBody>
          <a:bodyPr vert="horz" lIns="91440" tIns="45720" rIns="91440" bIns="45720" rtlCol="0" anchor="t">
            <a:normAutofit/>
          </a:bodyPr>
          <a:lstStyle/>
          <a:p>
            <a:r>
              <a:rPr lang="en-US" kern="1200">
                <a:solidFill>
                  <a:schemeClr val="tx1"/>
                </a:solidFill>
                <a:latin typeface="+mj-lt"/>
                <a:ea typeface="+mj-ea"/>
                <a:cs typeface="+mj-cs"/>
              </a:rPr>
              <a:t>Elevator Motors</a:t>
            </a:r>
          </a:p>
        </p:txBody>
      </p:sp>
      <p:pic>
        <p:nvPicPr>
          <p:cNvPr id="4" name="Resim 4" descr="diyagram, şematik içeren bir resim&#10;&#10;Açıklama otomatik olarak oluşturuldu">
            <a:extLst>
              <a:ext uri="{FF2B5EF4-FFF2-40B4-BE49-F238E27FC236}">
                <a16:creationId xmlns:a16="http://schemas.microsoft.com/office/drawing/2014/main" id="{7AC28359-1B18-F698-3878-D967EB40274D}"/>
              </a:ext>
            </a:extLst>
          </p:cNvPr>
          <p:cNvPicPr>
            <a:picLocks noGrp="1" noChangeAspect="1"/>
          </p:cNvPicPr>
          <p:nvPr>
            <p:ph idx="1"/>
          </p:nvPr>
        </p:nvPicPr>
        <p:blipFill>
          <a:blip r:embed="rId2"/>
          <a:stretch>
            <a:fillRect/>
          </a:stretch>
        </p:blipFill>
        <p:spPr>
          <a:xfrm>
            <a:off x="6175467" y="1185795"/>
            <a:ext cx="5373615" cy="2958707"/>
          </a:xfrm>
          <a:prstGeom prst="rect">
            <a:avLst/>
          </a:prstGeom>
        </p:spPr>
      </p:pic>
      <p:sp>
        <p:nvSpPr>
          <p:cNvPr id="5" name="Metin kutusu 4">
            <a:extLst>
              <a:ext uri="{FF2B5EF4-FFF2-40B4-BE49-F238E27FC236}">
                <a16:creationId xmlns:a16="http://schemas.microsoft.com/office/drawing/2014/main" id="{080E77EA-1FBC-D6CA-FD3A-6A4AFF4FCEC6}"/>
              </a:ext>
            </a:extLst>
          </p:cNvPr>
          <p:cNvSpPr txBox="1"/>
          <p:nvPr/>
        </p:nvSpPr>
        <p:spPr>
          <a:xfrm>
            <a:off x="5453548" y="3362266"/>
            <a:ext cx="5595452" cy="235273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120000"/>
              </a:lnSpc>
              <a:spcAft>
                <a:spcPts val="600"/>
              </a:spcAft>
            </a:pPr>
            <a:r>
              <a:rPr lang="en-US" dirty="0"/>
              <a:t>I made a system that moves the motors of the elevator according to the current position and the user's choice. I needed a motor driver board for the movement of these motors.</a:t>
            </a:r>
          </a:p>
        </p:txBody>
      </p:sp>
      <p:cxnSp>
        <p:nvCxnSpPr>
          <p:cNvPr id="14" name="Straight Connector 1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2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208EC58-3CCF-A987-0285-E75C31D8CA22}"/>
              </a:ext>
            </a:extLst>
          </p:cNvPr>
          <p:cNvSpPr>
            <a:spLocks noGrp="1"/>
          </p:cNvSpPr>
          <p:nvPr>
            <p:ph type="title"/>
          </p:nvPr>
        </p:nvSpPr>
        <p:spPr>
          <a:xfrm>
            <a:off x="1143001" y="1181100"/>
            <a:ext cx="3894412" cy="1916773"/>
          </a:xfrm>
        </p:spPr>
        <p:txBody>
          <a:bodyPr anchor="t">
            <a:normAutofit/>
          </a:bodyPr>
          <a:lstStyle/>
          <a:p>
            <a:r>
              <a:rPr lang="tr-TR" dirty="0" err="1"/>
              <a:t>Cooler</a:t>
            </a:r>
            <a:r>
              <a:rPr lang="tr-TR" dirty="0"/>
              <a:t> </a:t>
            </a:r>
            <a:r>
              <a:rPr lang="tr-TR" dirty="0" err="1"/>
              <a:t>and</a:t>
            </a:r>
            <a:r>
              <a:rPr lang="tr-TR" dirty="0"/>
              <a:t> </a:t>
            </a:r>
            <a:r>
              <a:rPr lang="tr-TR" dirty="0" err="1"/>
              <a:t>Heater</a:t>
            </a:r>
            <a:r>
              <a:rPr lang="tr-TR" dirty="0"/>
              <a:t> </a:t>
            </a:r>
            <a:r>
              <a:rPr lang="tr-TR" dirty="0" err="1"/>
              <a:t>System</a:t>
            </a:r>
          </a:p>
        </p:txBody>
      </p:sp>
      <p:pic>
        <p:nvPicPr>
          <p:cNvPr id="4" name="Resim 4" descr="diyagram içeren bir resim&#10;&#10;Açıklama otomatik olarak oluşturuldu">
            <a:extLst>
              <a:ext uri="{FF2B5EF4-FFF2-40B4-BE49-F238E27FC236}">
                <a16:creationId xmlns:a16="http://schemas.microsoft.com/office/drawing/2014/main" id="{57042038-1C1B-14E4-F438-5B01C22622F9}"/>
              </a:ext>
            </a:extLst>
          </p:cNvPr>
          <p:cNvPicPr>
            <a:picLocks noChangeAspect="1"/>
          </p:cNvPicPr>
          <p:nvPr/>
        </p:nvPicPr>
        <p:blipFill>
          <a:blip r:embed="rId2"/>
          <a:stretch>
            <a:fillRect/>
          </a:stretch>
        </p:blipFill>
        <p:spPr>
          <a:xfrm>
            <a:off x="5998333" y="1132133"/>
            <a:ext cx="5717150" cy="2293299"/>
          </a:xfrm>
          <a:prstGeom prst="rect">
            <a:avLst/>
          </a:prstGeom>
        </p:spPr>
      </p:pic>
      <p:sp>
        <p:nvSpPr>
          <p:cNvPr id="8" name="Content Placeholder 7">
            <a:extLst>
              <a:ext uri="{FF2B5EF4-FFF2-40B4-BE49-F238E27FC236}">
                <a16:creationId xmlns:a16="http://schemas.microsoft.com/office/drawing/2014/main" id="{586C3B3A-CB4F-8779-A5F6-264AB74F0B8D}"/>
              </a:ext>
            </a:extLst>
          </p:cNvPr>
          <p:cNvSpPr>
            <a:spLocks noGrp="1"/>
          </p:cNvSpPr>
          <p:nvPr>
            <p:ph idx="1"/>
          </p:nvPr>
        </p:nvSpPr>
        <p:spPr>
          <a:xfrm>
            <a:off x="5453548" y="3362266"/>
            <a:ext cx="6529170" cy="2342001"/>
          </a:xfrm>
        </p:spPr>
        <p:txBody>
          <a:bodyPr anchor="b">
            <a:normAutofit/>
          </a:bodyPr>
          <a:lstStyle/>
          <a:p>
            <a:pPr algn="just">
              <a:lnSpc>
                <a:spcPct val="110000"/>
              </a:lnSpc>
            </a:pPr>
            <a:r>
              <a:rPr lang="en-US" sz="1900" dirty="0">
                <a:ea typeface="+mn-lt"/>
                <a:cs typeface="+mn-lt"/>
              </a:rPr>
              <a:t>The elevator heating and cooling system is automatically activated according to the temperature of the elevator. According to the determined reference value, the elevator's heater or cooler works. At the same time, it can be accessed from the buttons inside the cabin or via the mobile application.</a:t>
            </a:r>
            <a:endParaRPr lang="en-US" sz="1900" dirty="0"/>
          </a:p>
        </p:txBody>
      </p:sp>
      <p:cxnSp>
        <p:nvCxnSpPr>
          <p:cNvPr id="24" name="Straight Connector 2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2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2B2D4-46F5-F794-71A1-9D259480301A}"/>
              </a:ext>
            </a:extLst>
          </p:cNvPr>
          <p:cNvSpPr>
            <a:spLocks noGrp="1"/>
          </p:cNvSpPr>
          <p:nvPr>
            <p:ph type="title"/>
          </p:nvPr>
        </p:nvSpPr>
        <p:spPr>
          <a:xfrm>
            <a:off x="4319788" y="282653"/>
            <a:ext cx="3563154" cy="674025"/>
          </a:xfrm>
        </p:spPr>
        <p:txBody>
          <a:bodyPr>
            <a:normAutofit fontScale="90000"/>
          </a:bodyPr>
          <a:lstStyle/>
          <a:p>
            <a:r>
              <a:rPr lang="tr-TR" dirty="0">
                <a:ea typeface="+mj-lt"/>
                <a:cs typeface="+mj-lt"/>
              </a:rPr>
              <a:t>Sensor </a:t>
            </a:r>
            <a:r>
              <a:rPr lang="tr-TR" dirty="0" err="1">
                <a:ea typeface="+mj-lt"/>
                <a:cs typeface="+mj-lt"/>
              </a:rPr>
              <a:t>System</a:t>
            </a:r>
            <a:endParaRPr lang="tr-TR" dirty="0" err="1"/>
          </a:p>
        </p:txBody>
      </p:sp>
      <p:pic>
        <p:nvPicPr>
          <p:cNvPr id="4" name="Resim 4" descr="diyagram içeren bir resim&#10;&#10;Açıklama otomatik olarak oluşturuldu">
            <a:extLst>
              <a:ext uri="{FF2B5EF4-FFF2-40B4-BE49-F238E27FC236}">
                <a16:creationId xmlns:a16="http://schemas.microsoft.com/office/drawing/2014/main" id="{F5F8ADE1-EFDE-2E8F-9304-BD6255363ADE}"/>
              </a:ext>
            </a:extLst>
          </p:cNvPr>
          <p:cNvPicPr>
            <a:picLocks noGrp="1" noChangeAspect="1"/>
          </p:cNvPicPr>
          <p:nvPr>
            <p:ph idx="1"/>
          </p:nvPr>
        </p:nvPicPr>
        <p:blipFill>
          <a:blip r:embed="rId2"/>
          <a:stretch>
            <a:fillRect/>
          </a:stretch>
        </p:blipFill>
        <p:spPr>
          <a:xfrm>
            <a:off x="1143000" y="2959229"/>
            <a:ext cx="9905999" cy="3063979"/>
          </a:xfrm>
        </p:spPr>
      </p:pic>
      <p:sp>
        <p:nvSpPr>
          <p:cNvPr id="5" name="Metin kutusu 4">
            <a:extLst>
              <a:ext uri="{FF2B5EF4-FFF2-40B4-BE49-F238E27FC236}">
                <a16:creationId xmlns:a16="http://schemas.microsoft.com/office/drawing/2014/main" id="{1C5E2172-3728-AA7E-F493-B974995726E4}"/>
              </a:ext>
            </a:extLst>
          </p:cNvPr>
          <p:cNvSpPr txBox="1"/>
          <p:nvPr/>
        </p:nvSpPr>
        <p:spPr>
          <a:xfrm>
            <a:off x="3541690" y="1266422"/>
            <a:ext cx="511505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tr-TR" err="1">
                <a:ea typeface="+mn-lt"/>
                <a:cs typeface="+mn-lt"/>
              </a:rPr>
              <a:t>The</a:t>
            </a:r>
            <a:r>
              <a:rPr lang="tr-TR" dirty="0">
                <a:ea typeface="+mn-lt"/>
                <a:cs typeface="+mn-lt"/>
              </a:rPr>
              <a:t> </a:t>
            </a:r>
            <a:r>
              <a:rPr lang="tr-TR" err="1">
                <a:ea typeface="+mn-lt"/>
                <a:cs typeface="+mn-lt"/>
              </a:rPr>
              <a:t>sensors</a:t>
            </a:r>
            <a:r>
              <a:rPr lang="tr-TR" dirty="0">
                <a:ea typeface="+mn-lt"/>
                <a:cs typeface="+mn-lt"/>
              </a:rPr>
              <a:t> </a:t>
            </a:r>
            <a:r>
              <a:rPr lang="tr-TR" err="1">
                <a:ea typeface="+mn-lt"/>
                <a:cs typeface="+mn-lt"/>
              </a:rPr>
              <a:t>used</a:t>
            </a:r>
            <a:r>
              <a:rPr lang="tr-TR" dirty="0">
                <a:ea typeface="+mn-lt"/>
                <a:cs typeface="+mn-lt"/>
              </a:rPr>
              <a:t> </a:t>
            </a:r>
            <a:r>
              <a:rPr lang="tr-TR" err="1">
                <a:ea typeface="+mn-lt"/>
                <a:cs typeface="+mn-lt"/>
              </a:rPr>
              <a:t>are</a:t>
            </a:r>
            <a:r>
              <a:rPr lang="tr-TR" dirty="0">
                <a:ea typeface="+mn-lt"/>
                <a:cs typeface="+mn-lt"/>
              </a:rPr>
              <a:t> </a:t>
            </a:r>
            <a:r>
              <a:rPr lang="tr-TR" err="1">
                <a:ea typeface="+mn-lt"/>
                <a:cs typeface="+mn-lt"/>
              </a:rPr>
              <a:t>shown</a:t>
            </a:r>
            <a:r>
              <a:rPr lang="tr-TR" dirty="0">
                <a:ea typeface="+mn-lt"/>
                <a:cs typeface="+mn-lt"/>
              </a:rPr>
              <a:t> here. Information </a:t>
            </a:r>
            <a:r>
              <a:rPr lang="tr-TR" err="1">
                <a:ea typeface="+mn-lt"/>
                <a:cs typeface="+mn-lt"/>
              </a:rPr>
              <a:t>from</a:t>
            </a:r>
            <a:r>
              <a:rPr lang="tr-TR" dirty="0">
                <a:ea typeface="+mn-lt"/>
                <a:cs typeface="+mn-lt"/>
              </a:rPr>
              <a:t> </a:t>
            </a:r>
            <a:r>
              <a:rPr lang="tr-TR" err="1">
                <a:ea typeface="+mn-lt"/>
                <a:cs typeface="+mn-lt"/>
              </a:rPr>
              <a:t>some</a:t>
            </a:r>
            <a:r>
              <a:rPr lang="tr-TR" dirty="0">
                <a:ea typeface="+mn-lt"/>
                <a:cs typeface="+mn-lt"/>
              </a:rPr>
              <a:t> </a:t>
            </a:r>
            <a:r>
              <a:rPr lang="tr-TR" err="1">
                <a:ea typeface="+mn-lt"/>
                <a:cs typeface="+mn-lt"/>
              </a:rPr>
              <a:t>sensors</a:t>
            </a:r>
            <a:r>
              <a:rPr lang="tr-TR" dirty="0">
                <a:ea typeface="+mn-lt"/>
                <a:cs typeface="+mn-lt"/>
              </a:rPr>
              <a:t> is </a:t>
            </a:r>
            <a:r>
              <a:rPr lang="tr-TR" err="1">
                <a:ea typeface="+mn-lt"/>
                <a:cs typeface="+mn-lt"/>
              </a:rPr>
              <a:t>shown</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user</a:t>
            </a:r>
            <a:r>
              <a:rPr lang="tr-TR" dirty="0">
                <a:ea typeface="+mn-lt"/>
                <a:cs typeface="+mn-lt"/>
              </a:rPr>
              <a:t> inside </a:t>
            </a:r>
            <a:r>
              <a:rPr lang="tr-TR" err="1">
                <a:ea typeface="+mn-lt"/>
                <a:cs typeface="+mn-lt"/>
              </a:rPr>
              <a:t>the</a:t>
            </a:r>
            <a:r>
              <a:rPr lang="tr-TR" dirty="0">
                <a:ea typeface="+mn-lt"/>
                <a:cs typeface="+mn-lt"/>
              </a:rPr>
              <a:t> </a:t>
            </a:r>
            <a:r>
              <a:rPr lang="tr-TR" err="1">
                <a:ea typeface="+mn-lt"/>
                <a:cs typeface="+mn-lt"/>
              </a:rPr>
              <a:t>elevator</a:t>
            </a:r>
            <a:r>
              <a:rPr lang="tr-TR" dirty="0">
                <a:ea typeface="+mn-lt"/>
                <a:cs typeface="+mn-lt"/>
              </a:rPr>
              <a:t> </a:t>
            </a:r>
            <a:r>
              <a:rPr lang="tr-TR" err="1">
                <a:ea typeface="+mn-lt"/>
                <a:cs typeface="+mn-lt"/>
              </a:rPr>
              <a:t>cabin</a:t>
            </a:r>
            <a:r>
              <a:rPr lang="tr-TR" dirty="0">
                <a:ea typeface="+mn-lt"/>
                <a:cs typeface="+mn-lt"/>
              </a:rPr>
              <a:t>. </a:t>
            </a:r>
            <a:r>
              <a:rPr lang="tr-TR" err="1">
                <a:ea typeface="+mn-lt"/>
                <a:cs typeface="+mn-lt"/>
              </a:rPr>
              <a:t>When</a:t>
            </a:r>
            <a:r>
              <a:rPr lang="tr-TR" dirty="0">
                <a:ea typeface="+mn-lt"/>
                <a:cs typeface="+mn-lt"/>
              </a:rPr>
              <a:t> data </a:t>
            </a:r>
            <a:r>
              <a:rPr lang="tr-TR" err="1">
                <a:ea typeface="+mn-lt"/>
                <a:cs typeface="+mn-lt"/>
              </a:rPr>
              <a:t>comes</a:t>
            </a:r>
            <a:r>
              <a:rPr lang="tr-TR" dirty="0">
                <a:ea typeface="+mn-lt"/>
                <a:cs typeface="+mn-lt"/>
              </a:rPr>
              <a:t> </a:t>
            </a:r>
            <a:r>
              <a:rPr lang="tr-TR" err="1">
                <a:ea typeface="+mn-lt"/>
                <a:cs typeface="+mn-lt"/>
              </a:rPr>
              <a:t>from</a:t>
            </a:r>
            <a:r>
              <a:rPr lang="tr-TR" dirty="0">
                <a:ea typeface="+mn-lt"/>
                <a:cs typeface="+mn-lt"/>
              </a:rPr>
              <a:t> </a:t>
            </a:r>
            <a:r>
              <a:rPr lang="tr-TR" err="1">
                <a:ea typeface="+mn-lt"/>
                <a:cs typeface="+mn-lt"/>
              </a:rPr>
              <a:t>sensors</a:t>
            </a:r>
            <a:r>
              <a:rPr lang="tr-TR" dirty="0">
                <a:ea typeface="+mn-lt"/>
                <a:cs typeface="+mn-lt"/>
              </a:rPr>
              <a:t> </a:t>
            </a:r>
            <a:r>
              <a:rPr lang="tr-TR" err="1">
                <a:ea typeface="+mn-lt"/>
                <a:cs typeface="+mn-lt"/>
              </a:rPr>
              <a:t>such</a:t>
            </a:r>
            <a:r>
              <a:rPr lang="tr-TR" dirty="0">
                <a:ea typeface="+mn-lt"/>
                <a:cs typeface="+mn-lt"/>
              </a:rPr>
              <a:t> as fire </a:t>
            </a:r>
            <a:r>
              <a:rPr lang="tr-TR" err="1">
                <a:ea typeface="+mn-lt"/>
                <a:cs typeface="+mn-lt"/>
              </a:rPr>
              <a:t>and</a:t>
            </a:r>
            <a:r>
              <a:rPr lang="tr-TR" dirty="0">
                <a:ea typeface="+mn-lt"/>
                <a:cs typeface="+mn-lt"/>
              </a:rPr>
              <a:t> </a:t>
            </a:r>
            <a:r>
              <a:rPr lang="tr-TR" err="1">
                <a:ea typeface="+mn-lt"/>
                <a:cs typeface="+mn-lt"/>
              </a:rPr>
              <a:t>gas</a:t>
            </a:r>
            <a:r>
              <a:rPr lang="tr-TR" dirty="0">
                <a:ea typeface="+mn-lt"/>
                <a:cs typeface="+mn-lt"/>
              </a:rPr>
              <a:t> </a:t>
            </a:r>
            <a:r>
              <a:rPr lang="tr-TR" err="1">
                <a:ea typeface="+mn-lt"/>
                <a:cs typeface="+mn-lt"/>
              </a:rPr>
              <a:t>sensors</a:t>
            </a:r>
            <a:r>
              <a:rPr lang="tr-TR" dirty="0">
                <a:ea typeface="+mn-lt"/>
                <a:cs typeface="+mn-lt"/>
              </a:rPr>
              <a:t>, </a:t>
            </a:r>
            <a:r>
              <a:rPr lang="tr-TR" err="1">
                <a:ea typeface="+mn-lt"/>
                <a:cs typeface="+mn-lt"/>
              </a:rPr>
              <a:t>the</a:t>
            </a:r>
            <a:r>
              <a:rPr lang="tr-TR" dirty="0">
                <a:ea typeface="+mn-lt"/>
                <a:cs typeface="+mn-lt"/>
              </a:rPr>
              <a:t> alarm </a:t>
            </a:r>
            <a:r>
              <a:rPr lang="tr-TR" err="1">
                <a:ea typeface="+mn-lt"/>
                <a:cs typeface="+mn-lt"/>
              </a:rPr>
              <a:t>sounds</a:t>
            </a:r>
            <a:r>
              <a:rPr lang="tr-TR" dirty="0">
                <a:ea typeface="+mn-lt"/>
                <a:cs typeface="+mn-lt"/>
              </a:rPr>
              <a:t> </a:t>
            </a:r>
            <a:r>
              <a:rPr lang="tr-TR" err="1">
                <a:ea typeface="+mn-lt"/>
                <a:cs typeface="+mn-lt"/>
              </a:rPr>
              <a:t>and</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elevator</a:t>
            </a:r>
            <a:r>
              <a:rPr lang="tr-TR" dirty="0">
                <a:ea typeface="+mn-lt"/>
                <a:cs typeface="+mn-lt"/>
              </a:rPr>
              <a:t> is </a:t>
            </a:r>
            <a:r>
              <a:rPr lang="tr-TR" err="1">
                <a:ea typeface="+mn-lt"/>
                <a:cs typeface="+mn-lt"/>
              </a:rPr>
              <a:t>stopped</a:t>
            </a:r>
            <a:r>
              <a:rPr lang="tr-TR" dirty="0">
                <a:ea typeface="+mn-lt"/>
                <a:cs typeface="+mn-lt"/>
              </a:rPr>
              <a:t>.</a:t>
            </a:r>
            <a:endParaRPr lang="tr-TR" dirty="0"/>
          </a:p>
        </p:txBody>
      </p:sp>
    </p:spTree>
    <p:extLst>
      <p:ext uri="{BB962C8B-B14F-4D97-AF65-F5344CB8AC3E}">
        <p14:creationId xmlns:p14="http://schemas.microsoft.com/office/powerpoint/2010/main" val="228557135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9</TotalTime>
  <Words>596</Words>
  <Application>Microsoft Office PowerPoint</Application>
  <PresentationFormat>Geniş ekran</PresentationFormat>
  <Paragraphs>27</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Walbaum Display</vt:lpstr>
      <vt:lpstr>RegattaVTI</vt:lpstr>
      <vt:lpstr>  SMART ELEVATOR CONTROL SYSTEM  </vt:lpstr>
      <vt:lpstr>Abstract</vt:lpstr>
      <vt:lpstr>Introduction</vt:lpstr>
      <vt:lpstr>How the system works?</vt:lpstr>
      <vt:lpstr>MICROPROCESSORS</vt:lpstr>
      <vt:lpstr>Elevator Information Area</vt:lpstr>
      <vt:lpstr>Elevator Motors</vt:lpstr>
      <vt:lpstr>Cooler and Heater System</vt:lpstr>
      <vt:lpstr>Sensor System</vt:lpstr>
      <vt:lpstr>GLCD Animation Sytem</vt:lpstr>
      <vt:lpstr>LCD Screen</vt:lpstr>
      <vt:lpstr>Connectors Power and Ground</vt:lpstr>
      <vt:lpstr>Androıd app AND BLUETOOTH CONNECTION</vt:lpstr>
      <vt:lpstr>ANDROID APP</vt:lpstr>
      <vt:lpstr>Bluetooth Connection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Ali Töz</cp:lastModifiedBy>
  <cp:revision>261</cp:revision>
  <dcterms:created xsi:type="dcterms:W3CDTF">2023-05-29T18:03:28Z</dcterms:created>
  <dcterms:modified xsi:type="dcterms:W3CDTF">2024-10-26T10:08:12Z</dcterms:modified>
</cp:coreProperties>
</file>