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5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77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435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3563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27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904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250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285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587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384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05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161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371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410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338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872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B3AA6-0218-4658-B218-3FD178628813}" type="datetimeFigureOut">
              <a:rPr lang="en-MY" smtClean="0"/>
              <a:t>13/4/2018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4281B4-EC04-40CA-83F1-1F06CF22B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487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EF2C-392C-4312-84D7-D40A17F90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31" y="2404534"/>
            <a:ext cx="8280472" cy="1646302"/>
          </a:xfrm>
        </p:spPr>
        <p:txBody>
          <a:bodyPr/>
          <a:lstStyle/>
          <a:p>
            <a:r>
              <a:rPr lang="en-MY" dirty="0"/>
              <a:t>MAERSK LINE</a:t>
            </a:r>
            <a:br>
              <a:rPr lang="en-MY" dirty="0"/>
            </a:br>
            <a:r>
              <a:rPr lang="en-MY" dirty="0"/>
              <a:t>container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B5111-0FBB-481C-B893-F84ECA9EA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Raymond Loi Ming Yang</a:t>
            </a:r>
          </a:p>
          <a:p>
            <a:r>
              <a:rPr lang="en-MY" dirty="0"/>
              <a:t>TP038460</a:t>
            </a:r>
          </a:p>
        </p:txBody>
      </p:sp>
    </p:spTree>
    <p:extLst>
      <p:ext uri="{BB962C8B-B14F-4D97-AF65-F5344CB8AC3E}">
        <p14:creationId xmlns:p14="http://schemas.microsoft.com/office/powerpoint/2010/main" val="186059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7929-C7DE-4834-A1EF-B7C30890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EAF0-3260-4B47-AB7E-B0E5A6A2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Maersk Line is looking at designing and developing a Container Management System (CMS) to cater to manage the containers, a solution that reduces overall supply chain costs and an efficient way to manage logistics.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7835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EA84-72DA-423C-8AAF-1568E38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small" dirty="0"/>
              <a:t>Objective &amp; Scope</a:t>
            </a:r>
            <a:br>
              <a:rPr lang="en-MY" b="1" cap="small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3509-B748-42C3-86DB-0E93CFA3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Demonstrate the understanding of application in cloud computing in its various forms and how Microsoft Azure fits within the cloud computing space.</a:t>
            </a:r>
            <a:endParaRPr lang="en-MY" dirty="0"/>
          </a:p>
          <a:p>
            <a:pPr lvl="0"/>
            <a:r>
              <a:rPr lang="en-GB" dirty="0"/>
              <a:t>Explore the Microsoft Azure development environment.</a:t>
            </a:r>
            <a:endParaRPr lang="en-MY" dirty="0"/>
          </a:p>
          <a:p>
            <a:pPr lvl="0"/>
            <a:r>
              <a:rPr lang="en-GB" dirty="0"/>
              <a:t>Design, implement, and deploy MAERSK Management Web Application on Azure.</a:t>
            </a:r>
            <a:endParaRPr lang="en-MY" dirty="0"/>
          </a:p>
          <a:p>
            <a:pPr lvl="0"/>
            <a:r>
              <a:rPr lang="en-GB" dirty="0"/>
              <a:t>To architect and design an efficient MAERSK Management Web Application that utilizes Microsoft Azure as the public cloud platform.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3196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1062-B242-43CF-91D0-CA4C8235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Functional Requirement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E5CA3-91B9-42D6-8F92-CB1DE448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The system must allow admin to login and logout from the system.</a:t>
            </a:r>
            <a:endParaRPr lang="en-MY" dirty="0"/>
          </a:p>
          <a:p>
            <a:pPr lvl="0"/>
            <a:r>
              <a:rPr lang="en-GB" dirty="0"/>
              <a:t>The system must allow admin to register, edit, and delete agent.</a:t>
            </a:r>
            <a:endParaRPr lang="en-MY" dirty="0"/>
          </a:p>
          <a:p>
            <a:pPr lvl="0"/>
            <a:r>
              <a:rPr lang="en-GB" dirty="0"/>
              <a:t>The system must allow admin views the schedule.</a:t>
            </a:r>
            <a:endParaRPr lang="en-MY" dirty="0"/>
          </a:p>
          <a:p>
            <a:pPr lvl="0"/>
            <a:r>
              <a:rPr lang="en-GB" dirty="0"/>
              <a:t>The system must allow admin to register new schedule.</a:t>
            </a:r>
            <a:endParaRPr lang="en-MY" dirty="0"/>
          </a:p>
          <a:p>
            <a:pPr lvl="0"/>
            <a:r>
              <a:rPr lang="en-GB" dirty="0"/>
              <a:t>The system must allow admin to register, edit, and delete ship.</a:t>
            </a:r>
            <a:endParaRPr lang="en-MY" dirty="0"/>
          </a:p>
          <a:p>
            <a:pPr lvl="0"/>
            <a:r>
              <a:rPr lang="en-GB" dirty="0"/>
              <a:t>The system must allow admin to approve and reject schedule booking.</a:t>
            </a:r>
            <a:endParaRPr lang="en-MY" dirty="0"/>
          </a:p>
          <a:p>
            <a:pPr lvl="0"/>
            <a:r>
              <a:rPr lang="en-GB" dirty="0"/>
              <a:t>The system must allow agent to login and logout from the system.</a:t>
            </a:r>
            <a:endParaRPr lang="en-MY" dirty="0"/>
          </a:p>
          <a:p>
            <a:pPr lvl="0"/>
            <a:r>
              <a:rPr lang="en-GB" dirty="0"/>
              <a:t>The system must allow agent register and delete customer.</a:t>
            </a:r>
            <a:endParaRPr lang="en-MY" dirty="0"/>
          </a:p>
          <a:p>
            <a:pPr lvl="0"/>
            <a:r>
              <a:rPr lang="en-GB" dirty="0"/>
              <a:t>The system must allow agent to issue delivery invoice for customer.</a:t>
            </a:r>
            <a:endParaRPr lang="en-MY" dirty="0"/>
          </a:p>
          <a:p>
            <a:pPr lvl="0"/>
            <a:r>
              <a:rPr lang="en-US" dirty="0"/>
              <a:t>The system must allow agent to view and book schedule.</a:t>
            </a:r>
            <a:endParaRPr lang="en-MY" dirty="0"/>
          </a:p>
          <a:p>
            <a:pPr lvl="0"/>
            <a:r>
              <a:rPr lang="en-GB" dirty="0"/>
              <a:t>The system must allow agent to add and delete item.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9969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F007-1D3D-4FDD-BB8E-E5F67C6E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Usecase</a:t>
            </a:r>
            <a:r>
              <a:rPr lang="en-MY" dirty="0"/>
              <a:t> (Admin)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5133D07-A467-4FAE-B831-5F8B260F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293" y="2378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32AB16B-D92F-4F78-A1D6-D17E6177B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633905"/>
              </p:ext>
            </p:extLst>
          </p:nvPr>
        </p:nvGraphicFramePr>
        <p:xfrm>
          <a:off x="1723293" y="2378075"/>
          <a:ext cx="5943600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8778240" imgH="5714906" progId="Visio.Drawing.15">
                  <p:embed/>
                </p:oleObj>
              </mc:Choice>
              <mc:Fallback>
                <p:oleObj name="Visio" r:id="rId3" imgW="8778240" imgH="5714906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293" y="2378075"/>
                        <a:ext cx="5943600" cy="387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25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6E92-B954-4C88-B6CE-8332BB34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Usecase</a:t>
            </a:r>
            <a:r>
              <a:rPr lang="en-MY" dirty="0"/>
              <a:t> (Agent)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FB94E2-5DB1-4E0D-8E83-C90F76BB5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654" y="193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EE5817B-61D3-4FF7-B936-63CEAAADF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555567"/>
              </p:ext>
            </p:extLst>
          </p:nvPr>
        </p:nvGraphicFramePr>
        <p:xfrm>
          <a:off x="1538654" y="1930400"/>
          <a:ext cx="5943600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8534542" imgH="5714906" progId="Visio.Drawing.15">
                  <p:embed/>
                </p:oleObj>
              </mc:Choice>
              <mc:Fallback>
                <p:oleObj name="Visio" r:id="rId3" imgW="8534542" imgH="571490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654" y="1930400"/>
                        <a:ext cx="5943600" cy="397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92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61D2-93C0-4C77-B0D7-71A48333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Cloud Architectural Diagram</a:t>
            </a:r>
            <a:br>
              <a:rPr lang="en-MY" b="1" dirty="0"/>
            </a:br>
            <a:endParaRPr lang="en-MY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4C1BF0-F6A4-462E-B6C1-8C5541079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77" y="2497016"/>
            <a:ext cx="2259926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C570557-2527-4205-8F06-6988F4477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909130"/>
              </p:ext>
            </p:extLst>
          </p:nvPr>
        </p:nvGraphicFramePr>
        <p:xfrm>
          <a:off x="940777" y="2497016"/>
          <a:ext cx="8009792" cy="391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4320646" imgH="3276569" progId="Visio.Drawing.15">
                  <p:embed/>
                </p:oleObj>
              </mc:Choice>
              <mc:Fallback>
                <p:oleObj name="Visio" r:id="rId3" imgW="4320646" imgH="327656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777" y="2497016"/>
                        <a:ext cx="8009792" cy="3912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40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6479-1990-4913-9ED5-8D8EB074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Performance Test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4964C0-4A06-4B94-B1CB-4B4E1B4C4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02764"/>
              </p:ext>
            </p:extLst>
          </p:nvPr>
        </p:nvGraphicFramePr>
        <p:xfrm>
          <a:off x="914400" y="2255245"/>
          <a:ext cx="7666892" cy="3574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6297">
                  <a:extLst>
                    <a:ext uri="{9D8B030D-6E8A-4147-A177-3AD203B41FA5}">
                      <a16:colId xmlns:a16="http://schemas.microsoft.com/office/drawing/2014/main" val="2692706302"/>
                    </a:ext>
                  </a:extLst>
                </a:gridCol>
                <a:gridCol w="1916297">
                  <a:extLst>
                    <a:ext uri="{9D8B030D-6E8A-4147-A177-3AD203B41FA5}">
                      <a16:colId xmlns:a16="http://schemas.microsoft.com/office/drawing/2014/main" val="1781850177"/>
                    </a:ext>
                  </a:extLst>
                </a:gridCol>
                <a:gridCol w="1917149">
                  <a:extLst>
                    <a:ext uri="{9D8B030D-6E8A-4147-A177-3AD203B41FA5}">
                      <a16:colId xmlns:a16="http://schemas.microsoft.com/office/drawing/2014/main" val="2126266128"/>
                    </a:ext>
                  </a:extLst>
                </a:gridCol>
                <a:gridCol w="1917149">
                  <a:extLst>
                    <a:ext uri="{9D8B030D-6E8A-4147-A177-3AD203B41FA5}">
                      <a16:colId xmlns:a16="http://schemas.microsoft.com/office/drawing/2014/main" val="427498248"/>
                    </a:ext>
                  </a:extLst>
                </a:gridCol>
              </a:tblGrid>
              <a:tr h="9080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500 Concurrent User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1000 Concurrent User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1500 Concurrent User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803756"/>
                  </a:ext>
                </a:extLst>
              </a:tr>
              <a:tr h="9080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Successful Request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28191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44435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68378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789324"/>
                  </a:ext>
                </a:extLst>
              </a:tr>
              <a:tr h="4249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Failed Request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346041"/>
                  </a:ext>
                </a:extLst>
              </a:tr>
              <a:tr h="9080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Average Response Time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5.13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6.98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6.93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6599590"/>
                  </a:ext>
                </a:extLst>
              </a:tr>
              <a:tr h="4249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Request/second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93.97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148.12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217.07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32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56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DC1A-111A-4651-B3DA-1E67B77F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demonstration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E350-58DE-4F87-AF37-7CED3A10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Source Code: https://github.com/tp038460/raymond.github.io</a:t>
            </a:r>
          </a:p>
        </p:txBody>
      </p:sp>
    </p:spTree>
    <p:extLst>
      <p:ext uri="{BB962C8B-B14F-4D97-AF65-F5344CB8AC3E}">
        <p14:creationId xmlns:p14="http://schemas.microsoft.com/office/powerpoint/2010/main" val="18469455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305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DengXian</vt:lpstr>
      <vt:lpstr>Arial</vt:lpstr>
      <vt:lpstr>Times New Roman</vt:lpstr>
      <vt:lpstr>Trebuchet MS</vt:lpstr>
      <vt:lpstr>Wingdings 3</vt:lpstr>
      <vt:lpstr>Facet</vt:lpstr>
      <vt:lpstr>Microsoft Visio Drawing</vt:lpstr>
      <vt:lpstr>MAERSK LINE container management system </vt:lpstr>
      <vt:lpstr>Introduction</vt:lpstr>
      <vt:lpstr>Objective &amp; Scope </vt:lpstr>
      <vt:lpstr>Functional Requirement </vt:lpstr>
      <vt:lpstr>Usecase (Admin)</vt:lpstr>
      <vt:lpstr>Usecase (Agent)</vt:lpstr>
      <vt:lpstr>Cloud Architectural Diagram </vt:lpstr>
      <vt:lpstr>Performance Test</vt:lpstr>
      <vt:lpstr>System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MAERSK LINE container management system</dc:title>
  <dc:creator>Raymond Loi</dc:creator>
  <cp:lastModifiedBy>Raymond Loi</cp:lastModifiedBy>
  <cp:revision>3</cp:revision>
  <dcterms:created xsi:type="dcterms:W3CDTF">2018-04-13T02:18:17Z</dcterms:created>
  <dcterms:modified xsi:type="dcterms:W3CDTF">2018-04-13T03:00:17Z</dcterms:modified>
</cp:coreProperties>
</file>