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93" r:id="rId4"/>
    <p:sldId id="261" r:id="rId5"/>
    <p:sldId id="258" r:id="rId6"/>
    <p:sldId id="259" r:id="rId7"/>
    <p:sldId id="305" r:id="rId8"/>
    <p:sldId id="306" r:id="rId9"/>
    <p:sldId id="289" r:id="rId10"/>
    <p:sldId id="270" r:id="rId11"/>
    <p:sldId id="269" r:id="rId12"/>
    <p:sldId id="304" r:id="rId13"/>
    <p:sldId id="296" r:id="rId14"/>
    <p:sldId id="292" r:id="rId15"/>
    <p:sldId id="290" r:id="rId16"/>
    <p:sldId id="303" r:id="rId17"/>
    <p:sldId id="288" r:id="rId18"/>
    <p:sldId id="287" r:id="rId19"/>
    <p:sldId id="271" r:id="rId20"/>
    <p:sldId id="260" r:id="rId21"/>
    <p:sldId id="286" r:id="rId22"/>
    <p:sldId id="265" r:id="rId23"/>
    <p:sldId id="267" r:id="rId24"/>
    <p:sldId id="299" r:id="rId25"/>
    <p:sldId id="291" r:id="rId26"/>
    <p:sldId id="281" r:id="rId27"/>
    <p:sldId id="282" r:id="rId28"/>
    <p:sldId id="285" r:id="rId29"/>
    <p:sldId id="280" r:id="rId30"/>
    <p:sldId id="268" r:id="rId31"/>
    <p:sldId id="272" r:id="rId32"/>
    <p:sldId id="297" r:id="rId33"/>
    <p:sldId id="298" r:id="rId34"/>
    <p:sldId id="294" r:id="rId35"/>
    <p:sldId id="279" r:id="rId36"/>
    <p:sldId id="300" r:id="rId37"/>
    <p:sldId id="302" r:id="rId38"/>
    <p:sldId id="284" r:id="rId39"/>
    <p:sldId id="301" r:id="rId40"/>
    <p:sldId id="273" r:id="rId41"/>
    <p:sldId id="278" r:id="rId42"/>
    <p:sldId id="277" r:id="rId43"/>
    <p:sldId id="274" r:id="rId44"/>
    <p:sldId id="275" r:id="rId45"/>
    <p:sldId id="276" r:id="rId46"/>
    <p:sldId id="262" r:id="rId47"/>
    <p:sldId id="263" r:id="rId48"/>
    <p:sldId id="264" r:id="rId49"/>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F92F0-0618-4CFE-8377-BC0328BA3D7C}" v="198" dt="2018-10-15T15:07:25.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4" autoAdjust="0"/>
    <p:restoredTop sz="94660"/>
  </p:normalViewPr>
  <p:slideViewPr>
    <p:cSldViewPr snapToGrid="0">
      <p:cViewPr varScale="1">
        <p:scale>
          <a:sx n="77" d="100"/>
          <a:sy n="77" d="100"/>
        </p:scale>
        <p:origin x="3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Powell" userId="a80b5f4adac804e6" providerId="LiveId" clId="{32ED9550-CA8F-0B41-A9FF-7F9991C96CC6}"/>
  </pc:docChgLst>
  <pc:docChgLst>
    <pc:chgData name="Tim Powell" userId="a80b5f4adac804e6" providerId="LiveId" clId="{6BCBA082-778C-4A6E-AC43-906E7DBC33A1}"/>
  </pc:docChgLst>
  <pc:docChgLst>
    <pc:chgData name="Tim Powell" userId="a80b5f4adac804e6" providerId="LiveId" clId="{2B7EC10F-837A-5742-A18D-73F1124F614E}"/>
  </pc:docChgLst>
  <pc:docChgLst>
    <pc:chgData name="Tim Powell" userId="a80b5f4adac804e6" providerId="LiveId" clId="{23E499E5-C119-E841-A7D9-4B82B3F2A738}"/>
  </pc:docChgLst>
  <pc:docChgLst>
    <pc:chgData name="Tim Powell" userId="a80b5f4adac804e6" providerId="LiveId" clId="{9CC116CF-9870-DF44-9070-37859BD77C32}"/>
  </pc:docChgLst>
  <pc:docChgLst>
    <pc:chgData name="Tim Powell" userId="a80b5f4adac804e6" providerId="LiveId" clId="{FE3F92F0-0618-4CFE-8377-BC0328BA3D7C}"/>
    <pc:docChg chg="undo custSel addSld delSld modSld sldOrd">
      <pc:chgData name="Tim Powell" userId="a80b5f4adac804e6" providerId="LiveId" clId="{FE3F92F0-0618-4CFE-8377-BC0328BA3D7C}" dt="2018-11-08T15:04:39.212" v="2282" actId="20577"/>
      <pc:docMkLst>
        <pc:docMk/>
      </pc:docMkLst>
      <pc:sldChg chg="modSp">
        <pc:chgData name="Tim Powell" userId="a80b5f4adac804e6" providerId="LiveId" clId="{FE3F92F0-0618-4CFE-8377-BC0328BA3D7C}" dt="2018-10-11T15:27:49.143" v="516" actId="20577"/>
        <pc:sldMkLst>
          <pc:docMk/>
          <pc:sldMk cId="337982048" sldId="258"/>
        </pc:sldMkLst>
        <pc:spChg chg="mod">
          <ac:chgData name="Tim Powell" userId="a80b5f4adac804e6" providerId="LiveId" clId="{FE3F92F0-0618-4CFE-8377-BC0328BA3D7C}" dt="2018-10-11T15:27:49.143" v="516" actId="20577"/>
          <ac:spMkLst>
            <pc:docMk/>
            <pc:sldMk cId="337982048" sldId="258"/>
            <ac:spMk id="3" creationId="{00000000-0000-0000-0000-000000000000}"/>
          </ac:spMkLst>
        </pc:spChg>
      </pc:sldChg>
      <pc:sldChg chg="modSp">
        <pc:chgData name="Tim Powell" userId="a80b5f4adac804e6" providerId="LiveId" clId="{FE3F92F0-0618-4CFE-8377-BC0328BA3D7C}" dt="2018-10-11T15:28:15.615" v="522" actId="20577"/>
        <pc:sldMkLst>
          <pc:docMk/>
          <pc:sldMk cId="2785740787" sldId="259"/>
        </pc:sldMkLst>
        <pc:spChg chg="mod">
          <ac:chgData name="Tim Powell" userId="a80b5f4adac804e6" providerId="LiveId" clId="{FE3F92F0-0618-4CFE-8377-BC0328BA3D7C}" dt="2018-10-11T15:28:15.615" v="522" actId="20577"/>
          <ac:spMkLst>
            <pc:docMk/>
            <pc:sldMk cId="2785740787" sldId="259"/>
            <ac:spMk id="3" creationId="{00000000-0000-0000-0000-000000000000}"/>
          </ac:spMkLst>
        </pc:spChg>
      </pc:sldChg>
      <pc:sldChg chg="addSp delSp modSp">
        <pc:chgData name="Tim Powell" userId="a80b5f4adac804e6" providerId="LiveId" clId="{FE3F92F0-0618-4CFE-8377-BC0328BA3D7C}" dt="2018-10-11T16:03:52.239" v="933" actId="1076"/>
        <pc:sldMkLst>
          <pc:docMk/>
          <pc:sldMk cId="95025202" sldId="260"/>
        </pc:sldMkLst>
        <pc:spChg chg="mod">
          <ac:chgData name="Tim Powell" userId="a80b5f4adac804e6" providerId="LiveId" clId="{FE3F92F0-0618-4CFE-8377-BC0328BA3D7C}" dt="2018-10-11T16:03:26.192" v="924" actId="20577"/>
          <ac:spMkLst>
            <pc:docMk/>
            <pc:sldMk cId="95025202" sldId="260"/>
            <ac:spMk id="2" creationId="{00000000-0000-0000-0000-000000000000}"/>
          </ac:spMkLst>
        </pc:spChg>
        <pc:spChg chg="add del">
          <ac:chgData name="Tim Powell" userId="a80b5f4adac804e6" providerId="LiveId" clId="{FE3F92F0-0618-4CFE-8377-BC0328BA3D7C}" dt="2018-10-11T16:03:15.235" v="909" actId="478"/>
          <ac:spMkLst>
            <pc:docMk/>
            <pc:sldMk cId="95025202" sldId="260"/>
            <ac:spMk id="8" creationId="{00000000-0000-0000-0000-000000000000}"/>
          </ac:spMkLst>
        </pc:spChg>
        <pc:spChg chg="del">
          <ac:chgData name="Tim Powell" userId="a80b5f4adac804e6" providerId="LiveId" clId="{FE3F92F0-0618-4CFE-8377-BC0328BA3D7C}" dt="2018-10-11T16:03:20.076" v="914" actId="478"/>
          <ac:spMkLst>
            <pc:docMk/>
            <pc:sldMk cId="95025202" sldId="260"/>
            <ac:spMk id="16" creationId="{00000000-0000-0000-0000-000000000000}"/>
          </ac:spMkLst>
        </pc:spChg>
        <pc:spChg chg="add del">
          <ac:chgData name="Tim Powell" userId="a80b5f4adac804e6" providerId="LiveId" clId="{FE3F92F0-0618-4CFE-8377-BC0328BA3D7C}" dt="2018-10-11T16:03:17.856" v="912" actId="478"/>
          <ac:spMkLst>
            <pc:docMk/>
            <pc:sldMk cId="95025202" sldId="260"/>
            <ac:spMk id="17" creationId="{00000000-0000-0000-0000-000000000000}"/>
          </ac:spMkLst>
        </pc:spChg>
        <pc:spChg chg="add del mod">
          <ac:chgData name="Tim Powell" userId="a80b5f4adac804e6" providerId="LiveId" clId="{FE3F92F0-0618-4CFE-8377-BC0328BA3D7C}" dt="2018-10-11T16:03:19.232" v="913" actId="478"/>
          <ac:spMkLst>
            <pc:docMk/>
            <pc:sldMk cId="95025202" sldId="260"/>
            <ac:spMk id="18" creationId="{00000000-0000-0000-0000-000000000000}"/>
          </ac:spMkLst>
        </pc:spChg>
        <pc:spChg chg="add del">
          <ac:chgData name="Tim Powell" userId="a80b5f4adac804e6" providerId="LiveId" clId="{FE3F92F0-0618-4CFE-8377-BC0328BA3D7C}" dt="2018-10-11T16:03:16.965" v="911" actId="478"/>
          <ac:spMkLst>
            <pc:docMk/>
            <pc:sldMk cId="95025202" sldId="260"/>
            <ac:spMk id="21" creationId="{00000000-0000-0000-0000-000000000000}"/>
          </ac:spMkLst>
        </pc:spChg>
        <pc:spChg chg="del">
          <ac:chgData name="Tim Powell" userId="a80b5f4adac804e6" providerId="LiveId" clId="{FE3F92F0-0618-4CFE-8377-BC0328BA3D7C}" dt="2018-10-11T16:03:40.381" v="926" actId="478"/>
          <ac:spMkLst>
            <pc:docMk/>
            <pc:sldMk cId="95025202" sldId="260"/>
            <ac:spMk id="23" creationId="{00000000-0000-0000-0000-000000000000}"/>
          </ac:spMkLst>
        </pc:spChg>
        <pc:spChg chg="del">
          <ac:chgData name="Tim Powell" userId="a80b5f4adac804e6" providerId="LiveId" clId="{FE3F92F0-0618-4CFE-8377-BC0328BA3D7C}" dt="2018-10-11T16:03:42.319" v="927" actId="478"/>
          <ac:spMkLst>
            <pc:docMk/>
            <pc:sldMk cId="95025202" sldId="260"/>
            <ac:spMk id="24" creationId="{00000000-0000-0000-0000-000000000000}"/>
          </ac:spMkLst>
        </pc:spChg>
        <pc:spChg chg="add del">
          <ac:chgData name="Tim Powell" userId="a80b5f4adac804e6" providerId="LiveId" clId="{FE3F92F0-0618-4CFE-8377-BC0328BA3D7C}" dt="2018-10-11T16:03:21.139" v="915" actId="478"/>
          <ac:spMkLst>
            <pc:docMk/>
            <pc:sldMk cId="95025202" sldId="260"/>
            <ac:spMk id="25" creationId="{FA2AA11D-C6AC-854D-B636-218B68015D69}"/>
          </ac:spMkLst>
        </pc:spChg>
        <pc:spChg chg="add del">
          <ac:chgData name="Tim Powell" userId="a80b5f4adac804e6" providerId="LiveId" clId="{FE3F92F0-0618-4CFE-8377-BC0328BA3D7C}" dt="2018-10-11T16:03:43.288" v="928" actId="478"/>
          <ac:spMkLst>
            <pc:docMk/>
            <pc:sldMk cId="95025202" sldId="260"/>
            <ac:spMk id="27" creationId="{D00C83C1-EAA1-7948-A77B-3C624122D999}"/>
          </ac:spMkLst>
        </pc:spChg>
        <pc:picChg chg="add del">
          <ac:chgData name="Tim Powell" userId="a80b5f4adac804e6" providerId="LiveId" clId="{FE3F92F0-0618-4CFE-8377-BC0328BA3D7C}" dt="2018-10-11T16:03:16.121" v="910" actId="478"/>
          <ac:picMkLst>
            <pc:docMk/>
            <pc:sldMk cId="95025202" sldId="260"/>
            <ac:picMk id="7" creationId="{00000000-0000-0000-0000-000000000000}"/>
          </ac:picMkLst>
        </pc:picChg>
        <pc:picChg chg="add del">
          <ac:chgData name="Tim Powell" userId="a80b5f4adac804e6" providerId="LiveId" clId="{FE3F92F0-0618-4CFE-8377-BC0328BA3D7C}" dt="2018-10-11T16:03:21.748" v="916" actId="478"/>
          <ac:picMkLst>
            <pc:docMk/>
            <pc:sldMk cId="95025202" sldId="260"/>
            <ac:picMk id="13" creationId="{00000000-0000-0000-0000-000000000000}"/>
          </ac:picMkLst>
        </pc:picChg>
        <pc:picChg chg="mod">
          <ac:chgData name="Tim Powell" userId="a80b5f4adac804e6" providerId="LiveId" clId="{FE3F92F0-0618-4CFE-8377-BC0328BA3D7C}" dt="2018-10-11T16:03:47.695" v="930" actId="14100"/>
          <ac:picMkLst>
            <pc:docMk/>
            <pc:sldMk cId="95025202" sldId="260"/>
            <ac:picMk id="19" creationId="{00000000-0000-0000-0000-000000000000}"/>
          </ac:picMkLst>
        </pc:picChg>
        <pc:picChg chg="add del">
          <ac:chgData name="Tim Powell" userId="a80b5f4adac804e6" providerId="LiveId" clId="{FE3F92F0-0618-4CFE-8377-BC0328BA3D7C}" dt="2018-10-11T16:03:39.600" v="925" actId="478"/>
          <ac:picMkLst>
            <pc:docMk/>
            <pc:sldMk cId="95025202" sldId="260"/>
            <ac:picMk id="20" creationId="{00000000-0000-0000-0000-000000000000}"/>
          </ac:picMkLst>
        </pc:picChg>
        <pc:picChg chg="mod">
          <ac:chgData name="Tim Powell" userId="a80b5f4adac804e6" providerId="LiveId" clId="{FE3F92F0-0618-4CFE-8377-BC0328BA3D7C}" dt="2018-10-11T16:03:52.239" v="933" actId="1076"/>
          <ac:picMkLst>
            <pc:docMk/>
            <pc:sldMk cId="95025202" sldId="260"/>
            <ac:picMk id="22" creationId="{00000000-0000-0000-0000-000000000000}"/>
          </ac:picMkLst>
        </pc:picChg>
      </pc:sldChg>
      <pc:sldChg chg="modSp">
        <pc:chgData name="Tim Powell" userId="a80b5f4adac804e6" providerId="LiveId" clId="{FE3F92F0-0618-4CFE-8377-BC0328BA3D7C}" dt="2018-10-11T15:26:50.259" v="451" actId="1076"/>
        <pc:sldMkLst>
          <pc:docMk/>
          <pc:sldMk cId="1013194814" sldId="261"/>
        </pc:sldMkLst>
        <pc:spChg chg="mod">
          <ac:chgData name="Tim Powell" userId="a80b5f4adac804e6" providerId="LiveId" clId="{FE3F92F0-0618-4CFE-8377-BC0328BA3D7C}" dt="2018-10-11T15:26:44.529" v="449" actId="20577"/>
          <ac:spMkLst>
            <pc:docMk/>
            <pc:sldMk cId="1013194814" sldId="261"/>
            <ac:spMk id="3" creationId="{00000000-0000-0000-0000-000000000000}"/>
          </ac:spMkLst>
        </pc:spChg>
        <pc:spChg chg="mod">
          <ac:chgData name="Tim Powell" userId="a80b5f4adac804e6" providerId="LiveId" clId="{FE3F92F0-0618-4CFE-8377-BC0328BA3D7C}" dt="2018-10-11T15:26:50.259" v="451" actId="1076"/>
          <ac:spMkLst>
            <pc:docMk/>
            <pc:sldMk cId="1013194814" sldId="261"/>
            <ac:spMk id="11" creationId="{EB0731EC-981C-4530-9C0A-E7E0DA378AB1}"/>
          </ac:spMkLst>
        </pc:spChg>
        <pc:graphicFrameChg chg="mod">
          <ac:chgData name="Tim Powell" userId="a80b5f4adac804e6" providerId="LiveId" clId="{FE3F92F0-0618-4CFE-8377-BC0328BA3D7C}" dt="2018-10-11T15:26:47.497" v="450" actId="1076"/>
          <ac:graphicFrameMkLst>
            <pc:docMk/>
            <pc:sldMk cId="1013194814" sldId="261"/>
            <ac:graphicFrameMk id="15" creationId="{00000000-0000-0000-0000-000000000000}"/>
          </ac:graphicFrameMkLst>
        </pc:graphicFrameChg>
        <pc:cxnChg chg="mod">
          <ac:chgData name="Tim Powell" userId="a80b5f4adac804e6" providerId="LiveId" clId="{FE3F92F0-0618-4CFE-8377-BC0328BA3D7C}" dt="2018-10-11T15:25:54.587" v="441" actId="14100"/>
          <ac:cxnSpMkLst>
            <pc:docMk/>
            <pc:sldMk cId="1013194814" sldId="261"/>
            <ac:cxnSpMk id="12" creationId="{00000000-0000-0000-0000-000000000000}"/>
          </ac:cxnSpMkLst>
        </pc:cxnChg>
      </pc:sldChg>
      <pc:sldChg chg="modSp">
        <pc:chgData name="Tim Powell" userId="a80b5f4adac804e6" providerId="LiveId" clId="{FE3F92F0-0618-4CFE-8377-BC0328BA3D7C}" dt="2018-10-11T16:05:28.372" v="944" actId="1076"/>
        <pc:sldMkLst>
          <pc:docMk/>
          <pc:sldMk cId="2232008930" sldId="265"/>
        </pc:sldMkLst>
        <pc:spChg chg="mod">
          <ac:chgData name="Tim Powell" userId="a80b5f4adac804e6" providerId="LiveId" clId="{FE3F92F0-0618-4CFE-8377-BC0328BA3D7C}" dt="2018-10-11T16:05:19.467" v="943" actId="1076"/>
          <ac:spMkLst>
            <pc:docMk/>
            <pc:sldMk cId="2232008930" sldId="265"/>
            <ac:spMk id="8" creationId="{0734C4BA-0012-BB4E-9F73-64398C128922}"/>
          </ac:spMkLst>
        </pc:spChg>
        <pc:spChg chg="mod">
          <ac:chgData name="Tim Powell" userId="a80b5f4adac804e6" providerId="LiveId" clId="{FE3F92F0-0618-4CFE-8377-BC0328BA3D7C}" dt="2018-10-11T16:05:28.372" v="944" actId="1076"/>
          <ac:spMkLst>
            <pc:docMk/>
            <pc:sldMk cId="2232008930" sldId="265"/>
            <ac:spMk id="9" creationId="{42EC96C9-95BB-004E-9E4A-9DBF7ECC3A21}"/>
          </ac:spMkLst>
        </pc:spChg>
      </pc:sldChg>
      <pc:sldChg chg="addSp modSp">
        <pc:chgData name="Tim Powell" userId="a80b5f4adac804e6" providerId="LiveId" clId="{FE3F92F0-0618-4CFE-8377-BC0328BA3D7C}" dt="2018-10-11T15:38:05.903" v="548" actId="1076"/>
        <pc:sldMkLst>
          <pc:docMk/>
          <pc:sldMk cId="167917540" sldId="269"/>
        </pc:sldMkLst>
        <pc:spChg chg="mod">
          <ac:chgData name="Tim Powell" userId="a80b5f4adac804e6" providerId="LiveId" clId="{FE3F92F0-0618-4CFE-8377-BC0328BA3D7C}" dt="2018-10-11T15:37:58.120" v="547" actId="1076"/>
          <ac:spMkLst>
            <pc:docMk/>
            <pc:sldMk cId="167917540" sldId="269"/>
            <ac:spMk id="3" creationId="{00000000-0000-0000-0000-000000000000}"/>
          </ac:spMkLst>
        </pc:spChg>
        <pc:picChg chg="add mod">
          <ac:chgData name="Tim Powell" userId="a80b5f4adac804e6" providerId="LiveId" clId="{FE3F92F0-0618-4CFE-8377-BC0328BA3D7C}" dt="2018-10-11T15:38:05.903" v="548" actId="1076"/>
          <ac:picMkLst>
            <pc:docMk/>
            <pc:sldMk cId="167917540" sldId="269"/>
            <ac:picMk id="4" creationId="{A8776409-1701-4F73-9B8E-B7314077530D}"/>
          </ac:picMkLst>
        </pc:picChg>
      </pc:sldChg>
      <pc:sldChg chg="modSp">
        <pc:chgData name="Tim Powell" userId="a80b5f4adac804e6" providerId="LiveId" clId="{FE3F92F0-0618-4CFE-8377-BC0328BA3D7C}" dt="2018-10-11T16:09:40.266" v="964" actId="207"/>
        <pc:sldMkLst>
          <pc:docMk/>
          <pc:sldMk cId="3925791442" sldId="277"/>
        </pc:sldMkLst>
        <pc:spChg chg="mod">
          <ac:chgData name="Tim Powell" userId="a80b5f4adac804e6" providerId="LiveId" clId="{FE3F92F0-0618-4CFE-8377-BC0328BA3D7C}" dt="2018-10-11T16:09:40.266" v="964" actId="207"/>
          <ac:spMkLst>
            <pc:docMk/>
            <pc:sldMk cId="3925791442" sldId="277"/>
            <ac:spMk id="3" creationId="{00000000-0000-0000-0000-000000000000}"/>
          </ac:spMkLst>
        </pc:spChg>
      </pc:sldChg>
      <pc:sldChg chg="addSp modSp">
        <pc:chgData name="Tim Powell" userId="a80b5f4adac804e6" providerId="LiveId" clId="{FE3F92F0-0618-4CFE-8377-BC0328BA3D7C}" dt="2018-10-15T15:03:38.288" v="2236" actId="27636"/>
        <pc:sldMkLst>
          <pc:docMk/>
          <pc:sldMk cId="2770190544" sldId="279"/>
        </pc:sldMkLst>
        <pc:spChg chg="mod">
          <ac:chgData name="Tim Powell" userId="a80b5f4adac804e6" providerId="LiveId" clId="{FE3F92F0-0618-4CFE-8377-BC0328BA3D7C}" dt="2018-10-15T15:03:38.288" v="2236" actId="27636"/>
          <ac:spMkLst>
            <pc:docMk/>
            <pc:sldMk cId="2770190544" sldId="279"/>
            <ac:spMk id="3" creationId="{00000000-0000-0000-0000-000000000000}"/>
          </ac:spMkLst>
        </pc:spChg>
        <pc:picChg chg="add mod">
          <ac:chgData name="Tim Powell" userId="a80b5f4adac804e6" providerId="LiveId" clId="{FE3F92F0-0618-4CFE-8377-BC0328BA3D7C}" dt="2018-10-15T15:03:33.858" v="2234" actId="1076"/>
          <ac:picMkLst>
            <pc:docMk/>
            <pc:sldMk cId="2770190544" sldId="279"/>
            <ac:picMk id="4" creationId="{80BEA5E1-1CBD-45A8-A999-0CB5041661B5}"/>
          </ac:picMkLst>
        </pc:picChg>
      </pc:sldChg>
      <pc:sldChg chg="modSp">
        <pc:chgData name="Tim Powell" userId="a80b5f4adac804e6" providerId="LiveId" clId="{FE3F92F0-0618-4CFE-8377-BC0328BA3D7C}" dt="2018-10-15T14:45:05.520" v="2206" actId="20577"/>
        <pc:sldMkLst>
          <pc:docMk/>
          <pc:sldMk cId="760731727" sldId="282"/>
        </pc:sldMkLst>
        <pc:spChg chg="mod">
          <ac:chgData name="Tim Powell" userId="a80b5f4adac804e6" providerId="LiveId" clId="{FE3F92F0-0618-4CFE-8377-BC0328BA3D7C}" dt="2018-10-15T14:45:05.520" v="2206" actId="20577"/>
          <ac:spMkLst>
            <pc:docMk/>
            <pc:sldMk cId="760731727" sldId="282"/>
            <ac:spMk id="5" creationId="{00000000-0000-0000-0000-000000000000}"/>
          </ac:spMkLst>
        </pc:spChg>
        <pc:picChg chg="mod">
          <ac:chgData name="Tim Powell" userId="a80b5f4adac804e6" providerId="LiveId" clId="{FE3F92F0-0618-4CFE-8377-BC0328BA3D7C}" dt="2018-10-15T14:43:59.925" v="2008" actId="1076"/>
          <ac:picMkLst>
            <pc:docMk/>
            <pc:sldMk cId="760731727" sldId="282"/>
            <ac:picMk id="2" creationId="{C78BB08F-02CE-4940-82A6-F237C56DC935}"/>
          </ac:picMkLst>
        </pc:picChg>
        <pc:picChg chg="mod">
          <ac:chgData name="Tim Powell" userId="a80b5f4adac804e6" providerId="LiveId" clId="{FE3F92F0-0618-4CFE-8377-BC0328BA3D7C}" dt="2018-10-15T14:44:03.373" v="2009" actId="1076"/>
          <ac:picMkLst>
            <pc:docMk/>
            <pc:sldMk cId="760731727" sldId="282"/>
            <ac:picMk id="3" creationId="{FDCE6A71-3A0E-A14B-8E8D-C3DBB78B026E}"/>
          </ac:picMkLst>
        </pc:picChg>
      </pc:sldChg>
      <pc:sldChg chg="addSp delSp modSp">
        <pc:chgData name="Tim Powell" userId="a80b5f4adac804e6" providerId="LiveId" clId="{FE3F92F0-0618-4CFE-8377-BC0328BA3D7C}" dt="2018-10-15T15:07:40.769" v="2248" actId="1076"/>
        <pc:sldMkLst>
          <pc:docMk/>
          <pc:sldMk cId="440913273" sldId="284"/>
        </pc:sldMkLst>
        <pc:spChg chg="del mod">
          <ac:chgData name="Tim Powell" userId="a80b5f4adac804e6" providerId="LiveId" clId="{FE3F92F0-0618-4CFE-8377-BC0328BA3D7C}" dt="2018-10-15T15:07:19.830" v="2239" actId="478"/>
          <ac:spMkLst>
            <pc:docMk/>
            <pc:sldMk cId="440913273" sldId="284"/>
            <ac:spMk id="3" creationId="{00000000-0000-0000-0000-000000000000}"/>
          </ac:spMkLst>
        </pc:spChg>
        <pc:spChg chg="mod">
          <ac:chgData name="Tim Powell" userId="a80b5f4adac804e6" providerId="LiveId" clId="{FE3F92F0-0618-4CFE-8377-BC0328BA3D7C}" dt="2018-10-15T15:07:35.585" v="2246" actId="403"/>
          <ac:spMkLst>
            <pc:docMk/>
            <pc:sldMk cId="440913273" sldId="284"/>
            <ac:spMk id="5" creationId="{3B249C2F-808C-F44C-9C6F-F1207BE51C5B}"/>
          </ac:spMkLst>
        </pc:spChg>
        <pc:spChg chg="add del mod">
          <ac:chgData name="Tim Powell" userId="a80b5f4adac804e6" providerId="LiveId" clId="{FE3F92F0-0618-4CFE-8377-BC0328BA3D7C}" dt="2018-10-15T15:07:22.684" v="2240" actId="478"/>
          <ac:spMkLst>
            <pc:docMk/>
            <pc:sldMk cId="440913273" sldId="284"/>
            <ac:spMk id="7" creationId="{BE58BDBF-AA03-47B1-938B-CA57800725C2}"/>
          </ac:spMkLst>
        </pc:spChg>
        <pc:picChg chg="del mod">
          <ac:chgData name="Tim Powell" userId="a80b5f4adac804e6" providerId="LiveId" clId="{FE3F92F0-0618-4CFE-8377-BC0328BA3D7C}" dt="2018-10-15T15:07:23.728" v="2241" actId="478"/>
          <ac:picMkLst>
            <pc:docMk/>
            <pc:sldMk cId="440913273" sldId="284"/>
            <ac:picMk id="4" creationId="{BD378160-122F-6D42-9CA9-9DEC9E65D05E}"/>
          </ac:picMkLst>
        </pc:picChg>
        <pc:picChg chg="add mod">
          <ac:chgData name="Tim Powell" userId="a80b5f4adac804e6" providerId="LiveId" clId="{FE3F92F0-0618-4CFE-8377-BC0328BA3D7C}" dt="2018-10-15T15:07:40.769" v="2248" actId="1076"/>
          <ac:picMkLst>
            <pc:docMk/>
            <pc:sldMk cId="440913273" sldId="284"/>
            <ac:picMk id="8" creationId="{35CC275B-CBB9-4B26-AD66-6E881EBAFCC8}"/>
          </ac:picMkLst>
        </pc:picChg>
      </pc:sldChg>
      <pc:sldChg chg="modSp">
        <pc:chgData name="Tim Powell" userId="a80b5f4adac804e6" providerId="LiveId" clId="{FE3F92F0-0618-4CFE-8377-BC0328BA3D7C}" dt="2018-10-15T14:28:57.208" v="1835" actId="1076"/>
        <pc:sldMkLst>
          <pc:docMk/>
          <pc:sldMk cId="2968971445" sldId="286"/>
        </pc:sldMkLst>
        <pc:spChg chg="mod">
          <ac:chgData name="Tim Powell" userId="a80b5f4adac804e6" providerId="LiveId" clId="{FE3F92F0-0618-4CFE-8377-BC0328BA3D7C}" dt="2018-10-11T16:04:46.180" v="942" actId="27636"/>
          <ac:spMkLst>
            <pc:docMk/>
            <pc:sldMk cId="2968971445" sldId="286"/>
            <ac:spMk id="3" creationId="{300D09DD-4C45-481D-B45B-745CA4CB861F}"/>
          </ac:spMkLst>
        </pc:spChg>
        <pc:picChg chg="mod">
          <ac:chgData name="Tim Powell" userId="a80b5f4adac804e6" providerId="LiveId" clId="{FE3F92F0-0618-4CFE-8377-BC0328BA3D7C}" dt="2018-10-15T14:28:57.208" v="1835" actId="1076"/>
          <ac:picMkLst>
            <pc:docMk/>
            <pc:sldMk cId="2968971445" sldId="286"/>
            <ac:picMk id="5" creationId="{694F7A6E-B0A4-4FEB-B532-AAEC8EE80AF0}"/>
          </ac:picMkLst>
        </pc:picChg>
      </pc:sldChg>
      <pc:sldChg chg="delSp modSp">
        <pc:chgData name="Tim Powell" userId="a80b5f4adac804e6" providerId="LiveId" clId="{FE3F92F0-0618-4CFE-8377-BC0328BA3D7C}" dt="2018-10-15T14:16:39.343" v="1834" actId="20577"/>
        <pc:sldMkLst>
          <pc:docMk/>
          <pc:sldMk cId="1939026708" sldId="287"/>
        </pc:sldMkLst>
        <pc:spChg chg="mod">
          <ac:chgData name="Tim Powell" userId="a80b5f4adac804e6" providerId="LiveId" clId="{FE3F92F0-0618-4CFE-8377-BC0328BA3D7C}" dt="2018-10-15T14:16:39.343" v="1834" actId="20577"/>
          <ac:spMkLst>
            <pc:docMk/>
            <pc:sldMk cId="1939026708" sldId="287"/>
            <ac:spMk id="3" creationId="{66498B1E-1AD6-4376-BA50-8FA7341B4C0B}"/>
          </ac:spMkLst>
        </pc:spChg>
        <pc:graphicFrameChg chg="del">
          <ac:chgData name="Tim Powell" userId="a80b5f4adac804e6" providerId="LiveId" clId="{FE3F92F0-0618-4CFE-8377-BC0328BA3D7C}" dt="2018-10-11T15:57:45.524" v="826" actId="478"/>
          <ac:graphicFrameMkLst>
            <pc:docMk/>
            <pc:sldMk cId="1939026708" sldId="287"/>
            <ac:graphicFrameMk id="5" creationId="{6BC7FF9A-A141-4744-99ED-90D4EB8832D8}"/>
          </ac:graphicFrameMkLst>
        </pc:graphicFrameChg>
      </pc:sldChg>
      <pc:sldChg chg="addSp modSp">
        <pc:chgData name="Tim Powell" userId="a80b5f4adac804e6" providerId="LiveId" clId="{FE3F92F0-0618-4CFE-8377-BC0328BA3D7C}" dt="2018-10-11T15:57:20.637" v="825" actId="1582"/>
        <pc:sldMkLst>
          <pc:docMk/>
          <pc:sldMk cId="2658786957" sldId="288"/>
        </pc:sldMkLst>
        <pc:spChg chg="add mod">
          <ac:chgData name="Tim Powell" userId="a80b5f4adac804e6" providerId="LiveId" clId="{FE3F92F0-0618-4CFE-8377-BC0328BA3D7C}" dt="2018-10-11T15:57:08.594" v="823" actId="207"/>
          <ac:spMkLst>
            <pc:docMk/>
            <pc:sldMk cId="2658786957" sldId="288"/>
            <ac:spMk id="5" creationId="{E697E25A-A73A-4CAD-9983-8B8300D2331D}"/>
          </ac:spMkLst>
        </pc:spChg>
        <pc:spChg chg="mod">
          <ac:chgData name="Tim Powell" userId="a80b5f4adac804e6" providerId="LiveId" clId="{FE3F92F0-0618-4CFE-8377-BC0328BA3D7C}" dt="2018-10-11T15:56:30.159" v="764" actId="207"/>
          <ac:spMkLst>
            <pc:docMk/>
            <pc:sldMk cId="2658786957" sldId="288"/>
            <ac:spMk id="6" creationId="{6A15AAA8-8C44-034D-8C24-23A60C679158}"/>
          </ac:spMkLst>
        </pc:spChg>
        <pc:picChg chg="mod">
          <ac:chgData name="Tim Powell" userId="a80b5f4adac804e6" providerId="LiveId" clId="{FE3F92F0-0618-4CFE-8377-BC0328BA3D7C}" dt="2018-10-11T15:55:25.352" v="677" actId="14100"/>
          <ac:picMkLst>
            <pc:docMk/>
            <pc:sldMk cId="2658786957" sldId="288"/>
            <ac:picMk id="4" creationId="{CDFB99C8-EF84-43E3-9379-51BF8698F7C8}"/>
          </ac:picMkLst>
        </pc:picChg>
        <pc:cxnChg chg="add mod">
          <ac:chgData name="Tim Powell" userId="a80b5f4adac804e6" providerId="LiveId" clId="{FE3F92F0-0618-4CFE-8377-BC0328BA3D7C}" dt="2018-10-11T15:57:20.637" v="825" actId="1582"/>
          <ac:cxnSpMkLst>
            <pc:docMk/>
            <pc:sldMk cId="2658786957" sldId="288"/>
            <ac:cxnSpMk id="8" creationId="{66674226-C7FD-4790-A438-E848E5F692C9}"/>
          </ac:cxnSpMkLst>
        </pc:cxnChg>
      </pc:sldChg>
      <pc:sldChg chg="addSp modSp modAnim">
        <pc:chgData name="Tim Powell" userId="a80b5f4adac804e6" providerId="LiveId" clId="{FE3F92F0-0618-4CFE-8377-BC0328BA3D7C}" dt="2018-10-15T14:42:37.857" v="1990" actId="1076"/>
        <pc:sldMkLst>
          <pc:docMk/>
          <pc:sldMk cId="1768401968" sldId="291"/>
        </pc:sldMkLst>
        <pc:spChg chg="mod">
          <ac:chgData name="Tim Powell" userId="a80b5f4adac804e6" providerId="LiveId" clId="{FE3F92F0-0618-4CFE-8377-BC0328BA3D7C}" dt="2018-10-15T14:42:30.890" v="1989" actId="20577"/>
          <ac:spMkLst>
            <pc:docMk/>
            <pc:sldMk cId="1768401968" sldId="291"/>
            <ac:spMk id="3" creationId="{941A24C7-64B2-1A4E-A611-C8C9CDFBEA28}"/>
          </ac:spMkLst>
        </pc:spChg>
        <pc:spChg chg="mod">
          <ac:chgData name="Tim Powell" userId="a80b5f4adac804e6" providerId="LiveId" clId="{FE3F92F0-0618-4CFE-8377-BC0328BA3D7C}" dt="2018-10-15T14:42:37.857" v="1990" actId="1076"/>
          <ac:spMkLst>
            <pc:docMk/>
            <pc:sldMk cId="1768401968" sldId="291"/>
            <ac:spMk id="4" creationId="{49DDC2EB-62E9-1F4F-9819-64F3F4F5E950}"/>
          </ac:spMkLst>
        </pc:spChg>
        <pc:spChg chg="add mod">
          <ac:chgData name="Tim Powell" userId="a80b5f4adac804e6" providerId="LiveId" clId="{FE3F92F0-0618-4CFE-8377-BC0328BA3D7C}" dt="2018-10-15T14:41:41.861" v="1854" actId="1076"/>
          <ac:spMkLst>
            <pc:docMk/>
            <pc:sldMk cId="1768401968" sldId="291"/>
            <ac:spMk id="6" creationId="{1338ED28-8DF5-4D35-8A90-38FD48E85B6A}"/>
          </ac:spMkLst>
        </pc:spChg>
        <pc:picChg chg="mod">
          <ac:chgData name="Tim Powell" userId="a80b5f4adac804e6" providerId="LiveId" clId="{FE3F92F0-0618-4CFE-8377-BC0328BA3D7C}" dt="2018-10-11T16:07:04.217" v="950" actId="1076"/>
          <ac:picMkLst>
            <pc:docMk/>
            <pc:sldMk cId="1768401968" sldId="291"/>
            <ac:picMk id="5" creationId="{1A1EA602-6CFD-E046-9F46-37FF8A6EF7F3}"/>
          </ac:picMkLst>
        </pc:picChg>
      </pc:sldChg>
      <pc:sldChg chg="modSp">
        <pc:chgData name="Tim Powell" userId="a80b5f4adac804e6" providerId="LiveId" clId="{FE3F92F0-0618-4CFE-8377-BC0328BA3D7C}" dt="2018-10-11T14:41:10.760" v="132" actId="20577"/>
        <pc:sldMkLst>
          <pc:docMk/>
          <pc:sldMk cId="717368397" sldId="292"/>
        </pc:sldMkLst>
        <pc:spChg chg="mod">
          <ac:chgData name="Tim Powell" userId="a80b5f4adac804e6" providerId="LiveId" clId="{FE3F92F0-0618-4CFE-8377-BC0328BA3D7C}" dt="2018-10-11T14:41:10.760" v="132" actId="20577"/>
          <ac:spMkLst>
            <pc:docMk/>
            <pc:sldMk cId="717368397" sldId="292"/>
            <ac:spMk id="2" creationId="{931EC1AD-70A7-5D40-BB98-25A14FB9C23C}"/>
          </ac:spMkLst>
        </pc:spChg>
      </pc:sldChg>
      <pc:sldChg chg="modSp">
        <pc:chgData name="Tim Powell" userId="a80b5f4adac804e6" providerId="LiveId" clId="{FE3F92F0-0618-4CFE-8377-BC0328BA3D7C}" dt="2018-10-15T14:58:13.591" v="2217" actId="14100"/>
        <pc:sldMkLst>
          <pc:docMk/>
          <pc:sldMk cId="2775324432" sldId="294"/>
        </pc:sldMkLst>
        <pc:picChg chg="mod">
          <ac:chgData name="Tim Powell" userId="a80b5f4adac804e6" providerId="LiveId" clId="{FE3F92F0-0618-4CFE-8377-BC0328BA3D7C}" dt="2018-10-15T14:58:13.591" v="2217" actId="14100"/>
          <ac:picMkLst>
            <pc:docMk/>
            <pc:sldMk cId="2775324432" sldId="294"/>
            <ac:picMk id="4" creationId="{DDD441E7-F22D-3841-8E56-75009FC410AC}"/>
          </ac:picMkLst>
        </pc:picChg>
      </pc:sldChg>
      <pc:sldChg chg="addSp delSp modSp">
        <pc:chgData name="Tim Powell" userId="a80b5f4adac804e6" providerId="LiveId" clId="{FE3F92F0-0618-4CFE-8377-BC0328BA3D7C}" dt="2018-10-15T14:48:59.693" v="2212" actId="478"/>
        <pc:sldMkLst>
          <pc:docMk/>
          <pc:sldMk cId="3403619094" sldId="297"/>
        </pc:sldMkLst>
        <pc:picChg chg="add del">
          <ac:chgData name="Tim Powell" userId="a80b5f4adac804e6" providerId="LiveId" clId="{FE3F92F0-0618-4CFE-8377-BC0328BA3D7C}" dt="2018-10-15T14:48:59.693" v="2212" actId="478"/>
          <ac:picMkLst>
            <pc:docMk/>
            <pc:sldMk cId="3403619094" sldId="297"/>
            <ac:picMk id="4" creationId="{91B04FAB-2B37-4F88-B220-F12FBE4A4070}"/>
          </ac:picMkLst>
        </pc:picChg>
        <pc:picChg chg="add del mod">
          <ac:chgData name="Tim Powell" userId="a80b5f4adac804e6" providerId="LiveId" clId="{FE3F92F0-0618-4CFE-8377-BC0328BA3D7C}" dt="2018-10-15T14:48:59.079" v="2211"/>
          <ac:picMkLst>
            <pc:docMk/>
            <pc:sldMk cId="3403619094" sldId="297"/>
            <ac:picMk id="5" creationId="{D9C69089-6967-40D2-87BE-576C49EFDB4A}"/>
          </ac:picMkLst>
        </pc:picChg>
      </pc:sldChg>
      <pc:sldChg chg="addSp delSp modSp">
        <pc:chgData name="Tim Powell" userId="a80b5f4adac804e6" providerId="LiveId" clId="{FE3F92F0-0618-4CFE-8377-BC0328BA3D7C}" dt="2018-10-15T14:57:27.432" v="2216" actId="14100"/>
        <pc:sldMkLst>
          <pc:docMk/>
          <pc:sldMk cId="3319719816" sldId="298"/>
        </pc:sldMkLst>
        <pc:picChg chg="add mod">
          <ac:chgData name="Tim Powell" userId="a80b5f4adac804e6" providerId="LiveId" clId="{FE3F92F0-0618-4CFE-8377-BC0328BA3D7C}" dt="2018-10-15T14:57:27.432" v="2216" actId="14100"/>
          <ac:picMkLst>
            <pc:docMk/>
            <pc:sldMk cId="3319719816" sldId="298"/>
            <ac:picMk id="3" creationId="{3DEBE7C8-158D-4529-940F-A4CCE03ADBC2}"/>
          </ac:picMkLst>
        </pc:picChg>
        <pc:picChg chg="del">
          <ac:chgData name="Tim Powell" userId="a80b5f4adac804e6" providerId="LiveId" clId="{FE3F92F0-0618-4CFE-8377-BC0328BA3D7C}" dt="2018-10-15T14:57:22.380" v="2214" actId="478"/>
          <ac:picMkLst>
            <pc:docMk/>
            <pc:sldMk cId="3319719816" sldId="298"/>
            <ac:picMk id="4" creationId="{C1537100-3C4A-42C7-BE18-C21E4A85F649}"/>
          </ac:picMkLst>
        </pc:picChg>
      </pc:sldChg>
      <pc:sldChg chg="modSp">
        <pc:chgData name="Tim Powell" userId="a80b5f4adac804e6" providerId="LiveId" clId="{FE3F92F0-0618-4CFE-8377-BC0328BA3D7C}" dt="2018-10-11T16:06:03.057" v="949" actId="403"/>
        <pc:sldMkLst>
          <pc:docMk/>
          <pc:sldMk cId="1911319125" sldId="299"/>
        </pc:sldMkLst>
        <pc:spChg chg="mod">
          <ac:chgData name="Tim Powell" userId="a80b5f4adac804e6" providerId="LiveId" clId="{FE3F92F0-0618-4CFE-8377-BC0328BA3D7C}" dt="2018-10-11T16:05:58.954" v="948" actId="403"/>
          <ac:spMkLst>
            <pc:docMk/>
            <pc:sldMk cId="1911319125" sldId="299"/>
            <ac:spMk id="3" creationId="{47523B43-12AD-734F-B79B-9B95DF7E3F9F}"/>
          </ac:spMkLst>
        </pc:spChg>
        <pc:spChg chg="mod">
          <ac:chgData name="Tim Powell" userId="a80b5f4adac804e6" providerId="LiveId" clId="{FE3F92F0-0618-4CFE-8377-BC0328BA3D7C}" dt="2018-10-11T16:06:03.057" v="949" actId="403"/>
          <ac:spMkLst>
            <pc:docMk/>
            <pc:sldMk cId="1911319125" sldId="299"/>
            <ac:spMk id="8" creationId="{6D1136F0-F236-A94B-9651-23ED2F0A779B}"/>
          </ac:spMkLst>
        </pc:spChg>
      </pc:sldChg>
      <pc:sldChg chg="modSp">
        <pc:chgData name="Tim Powell" userId="a80b5f4adac804e6" providerId="LiveId" clId="{FE3F92F0-0618-4CFE-8377-BC0328BA3D7C}" dt="2018-11-08T15:04:39.212" v="2282" actId="20577"/>
        <pc:sldMkLst>
          <pc:docMk/>
          <pc:sldMk cId="4192440875" sldId="301"/>
        </pc:sldMkLst>
        <pc:spChg chg="mod">
          <ac:chgData name="Tim Powell" userId="a80b5f4adac804e6" providerId="LiveId" clId="{FE3F92F0-0618-4CFE-8377-BC0328BA3D7C}" dt="2018-11-08T15:04:39.212" v="2282" actId="20577"/>
          <ac:spMkLst>
            <pc:docMk/>
            <pc:sldMk cId="4192440875" sldId="301"/>
            <ac:spMk id="3" creationId="{757804ED-0FCF-424F-8805-362AF43AA87A}"/>
          </ac:spMkLst>
        </pc:spChg>
        <pc:picChg chg="mod">
          <ac:chgData name="Tim Powell" userId="a80b5f4adac804e6" providerId="LiveId" clId="{FE3F92F0-0618-4CFE-8377-BC0328BA3D7C}" dt="2018-10-15T15:08:14.857" v="2251" actId="14100"/>
          <ac:picMkLst>
            <pc:docMk/>
            <pc:sldMk cId="4192440875" sldId="301"/>
            <ac:picMk id="4" creationId="{8F38EB19-FD08-1F48-B852-F890942B696D}"/>
          </ac:picMkLst>
        </pc:picChg>
        <pc:picChg chg="mod">
          <ac:chgData name="Tim Powell" userId="a80b5f4adac804e6" providerId="LiveId" clId="{FE3F92F0-0618-4CFE-8377-BC0328BA3D7C}" dt="2018-10-15T15:08:19.496" v="2253" actId="1076"/>
          <ac:picMkLst>
            <pc:docMk/>
            <pc:sldMk cId="4192440875" sldId="301"/>
            <ac:picMk id="5" creationId="{A9AA3AE6-2FE1-4C42-80CC-8888FAA99768}"/>
          </ac:picMkLst>
        </pc:picChg>
      </pc:sldChg>
      <pc:sldChg chg="addSp modSp add ord">
        <pc:chgData name="Tim Powell" userId="a80b5f4adac804e6" providerId="LiveId" clId="{FE3F92F0-0618-4CFE-8377-BC0328BA3D7C}" dt="2018-10-11T15:55:07.754" v="675" actId="20577"/>
        <pc:sldMkLst>
          <pc:docMk/>
          <pc:sldMk cId="2505817945" sldId="303"/>
        </pc:sldMkLst>
        <pc:spChg chg="mod">
          <ac:chgData name="Tim Powell" userId="a80b5f4adac804e6" providerId="LiveId" clId="{FE3F92F0-0618-4CFE-8377-BC0328BA3D7C}" dt="2018-10-11T15:55:07.754" v="675" actId="20577"/>
          <ac:spMkLst>
            <pc:docMk/>
            <pc:sldMk cId="2505817945" sldId="303"/>
            <ac:spMk id="2" creationId="{64433011-1216-4B43-B5A1-EE82648BDF6F}"/>
          </ac:spMkLst>
        </pc:spChg>
        <pc:spChg chg="mod">
          <ac:chgData name="Tim Powell" userId="a80b5f4adac804e6" providerId="LiveId" clId="{FE3F92F0-0618-4CFE-8377-BC0328BA3D7C}" dt="2018-10-11T15:39:21.837" v="550" actId="1076"/>
          <ac:spMkLst>
            <pc:docMk/>
            <pc:sldMk cId="2505817945" sldId="303"/>
            <ac:spMk id="3" creationId="{7391F2D4-8F95-4783-A868-6B0F9287CDF3}"/>
          </ac:spMkLst>
        </pc:spChg>
        <pc:spChg chg="add mod">
          <ac:chgData name="Tim Powell" userId="a80b5f4adac804e6" providerId="LiveId" clId="{FE3F92F0-0618-4CFE-8377-BC0328BA3D7C}" dt="2018-10-11T15:54:25.337" v="669" actId="207"/>
          <ac:spMkLst>
            <pc:docMk/>
            <pc:sldMk cId="2505817945" sldId="303"/>
            <ac:spMk id="6" creationId="{413BF90B-291D-40C6-AD88-0EEFE8CD9FAD}"/>
          </ac:spMkLst>
        </pc:spChg>
        <pc:picChg chg="add mod">
          <ac:chgData name="Tim Powell" userId="a80b5f4adac804e6" providerId="LiveId" clId="{FE3F92F0-0618-4CFE-8377-BC0328BA3D7C}" dt="2018-10-11T15:39:23.364" v="551" actId="1076"/>
          <ac:picMkLst>
            <pc:docMk/>
            <pc:sldMk cId="2505817945" sldId="303"/>
            <ac:picMk id="4" creationId="{59B203B7-AE8C-45DC-A9E6-56C2A22DAAC3}"/>
          </ac:picMkLst>
        </pc:picChg>
        <pc:picChg chg="add mod">
          <ac:chgData name="Tim Powell" userId="a80b5f4adac804e6" providerId="LiveId" clId="{FE3F92F0-0618-4CFE-8377-BC0328BA3D7C}" dt="2018-10-11T15:39:29.153" v="553" actId="14100"/>
          <ac:picMkLst>
            <pc:docMk/>
            <pc:sldMk cId="2505817945" sldId="303"/>
            <ac:picMk id="5" creationId="{E2EF1A68-8960-4A01-85C6-AF6CA1706D9B}"/>
          </ac:picMkLst>
        </pc:picChg>
      </pc:sldChg>
      <pc:sldChg chg="addSp delSp modSp add">
        <pc:chgData name="Tim Powell" userId="a80b5f4adac804e6" providerId="LiveId" clId="{FE3F92F0-0618-4CFE-8377-BC0328BA3D7C}" dt="2018-10-11T15:12:09.803" v="440" actId="1076"/>
        <pc:sldMkLst>
          <pc:docMk/>
          <pc:sldMk cId="2517476786" sldId="304"/>
        </pc:sldMkLst>
        <pc:spChg chg="mod">
          <ac:chgData name="Tim Powell" userId="a80b5f4adac804e6" providerId="LiveId" clId="{FE3F92F0-0618-4CFE-8377-BC0328BA3D7C}" dt="2018-10-11T14:55:55.170" v="198" actId="20577"/>
          <ac:spMkLst>
            <pc:docMk/>
            <pc:sldMk cId="2517476786" sldId="304"/>
            <ac:spMk id="2" creationId="{EA2AADA1-B025-4F69-80A1-DFD98049B34D}"/>
          </ac:spMkLst>
        </pc:spChg>
        <pc:spChg chg="add mod">
          <ac:chgData name="Tim Powell" userId="a80b5f4adac804e6" providerId="LiveId" clId="{FE3F92F0-0618-4CFE-8377-BC0328BA3D7C}" dt="2018-10-11T15:09:05.544" v="429" actId="14100"/>
          <ac:spMkLst>
            <pc:docMk/>
            <pc:sldMk cId="2517476786" sldId="304"/>
            <ac:spMk id="3" creationId="{1844DA5A-CEB8-46D5-84D3-B8CDE5B3A1C2}"/>
          </ac:spMkLst>
        </pc:spChg>
        <pc:picChg chg="add del mod">
          <ac:chgData name="Tim Powell" userId="a80b5f4adac804e6" providerId="LiveId" clId="{FE3F92F0-0618-4CFE-8377-BC0328BA3D7C}" dt="2018-10-11T15:10:16.633" v="434" actId="478"/>
          <ac:picMkLst>
            <pc:docMk/>
            <pc:sldMk cId="2517476786" sldId="304"/>
            <ac:picMk id="4" creationId="{0B3698CE-4D8E-42B0-9E72-2DF18F0570FB}"/>
          </ac:picMkLst>
        </pc:picChg>
        <pc:picChg chg="add mod">
          <ac:chgData name="Tim Powell" userId="a80b5f4adac804e6" providerId="LiveId" clId="{FE3F92F0-0618-4CFE-8377-BC0328BA3D7C}" dt="2018-10-11T15:10:22.462" v="436" actId="14100"/>
          <ac:picMkLst>
            <pc:docMk/>
            <pc:sldMk cId="2517476786" sldId="304"/>
            <ac:picMk id="5" creationId="{8CF71DD7-BCB2-4C1C-AAF1-B353FB100E4D}"/>
          </ac:picMkLst>
        </pc:picChg>
        <pc:picChg chg="add mod">
          <ac:chgData name="Tim Powell" userId="a80b5f4adac804e6" providerId="LiveId" clId="{FE3F92F0-0618-4CFE-8377-BC0328BA3D7C}" dt="2018-10-11T15:12:09.803" v="440" actId="1076"/>
          <ac:picMkLst>
            <pc:docMk/>
            <pc:sldMk cId="2517476786" sldId="304"/>
            <ac:picMk id="6" creationId="{1EE882F2-0E97-46C6-BBC9-90D6CA02DC36}"/>
          </ac:picMkLst>
        </pc:picChg>
      </pc:sldChg>
      <pc:sldChg chg="addSp delSp modSp add">
        <pc:chgData name="Tim Powell" userId="a80b5f4adac804e6" providerId="LiveId" clId="{FE3F92F0-0618-4CFE-8377-BC0328BA3D7C}" dt="2018-10-11T15:59:55.498" v="854" actId="478"/>
        <pc:sldMkLst>
          <pc:docMk/>
          <pc:sldMk cId="635400143" sldId="305"/>
        </pc:sldMkLst>
        <pc:spChg chg="mod">
          <ac:chgData name="Tim Powell" userId="a80b5f4adac804e6" providerId="LiveId" clId="{FE3F92F0-0618-4CFE-8377-BC0328BA3D7C}" dt="2018-10-11T15:36:18.753" v="539" actId="20577"/>
          <ac:spMkLst>
            <pc:docMk/>
            <pc:sldMk cId="635400143" sldId="305"/>
            <ac:spMk id="2" creationId="{E338F072-4D2D-4660-B3B1-EAC12DA308D5}"/>
          </ac:spMkLst>
        </pc:spChg>
        <pc:spChg chg="del">
          <ac:chgData name="Tim Powell" userId="a80b5f4adac804e6" providerId="LiveId" clId="{FE3F92F0-0618-4CFE-8377-BC0328BA3D7C}" dt="2018-10-11T15:36:21.724" v="540" actId="478"/>
          <ac:spMkLst>
            <pc:docMk/>
            <pc:sldMk cId="635400143" sldId="305"/>
            <ac:spMk id="3" creationId="{711D1D06-BE61-443D-9AC4-6670683583DC}"/>
          </ac:spMkLst>
        </pc:spChg>
        <pc:spChg chg="add del">
          <ac:chgData name="Tim Powell" userId="a80b5f4adac804e6" providerId="LiveId" clId="{FE3F92F0-0618-4CFE-8377-BC0328BA3D7C}" dt="2018-10-11T15:59:32.547" v="851"/>
          <ac:spMkLst>
            <pc:docMk/>
            <pc:sldMk cId="635400143" sldId="305"/>
            <ac:spMk id="5" creationId="{9FE7480A-3BF6-47BA-A6CC-0DB26D1E2F61}"/>
          </ac:spMkLst>
        </pc:spChg>
        <pc:spChg chg="add del">
          <ac:chgData name="Tim Powell" userId="a80b5f4adac804e6" providerId="LiveId" clId="{FE3F92F0-0618-4CFE-8377-BC0328BA3D7C}" dt="2018-10-11T15:59:55.498" v="854" actId="478"/>
          <ac:spMkLst>
            <pc:docMk/>
            <pc:sldMk cId="635400143" sldId="305"/>
            <ac:spMk id="6" creationId="{F83395C4-6E42-4905-99AB-3564AABBA859}"/>
          </ac:spMkLst>
        </pc:spChg>
        <pc:picChg chg="add mod">
          <ac:chgData name="Tim Powell" userId="a80b5f4adac804e6" providerId="LiveId" clId="{FE3F92F0-0618-4CFE-8377-BC0328BA3D7C}" dt="2018-10-11T15:36:28.280" v="543" actId="14100"/>
          <ac:picMkLst>
            <pc:docMk/>
            <pc:sldMk cId="635400143" sldId="305"/>
            <ac:picMk id="4" creationId="{84015694-2C03-4FAA-AAAC-0A1EAD3DD200}"/>
          </ac:picMkLst>
        </pc:picChg>
      </pc:sldChg>
      <pc:sldChg chg="addSp delSp modSp add">
        <pc:chgData name="Tim Powell" userId="a80b5f4adac804e6" providerId="LiveId" clId="{FE3F92F0-0618-4CFE-8377-BC0328BA3D7C}" dt="2018-10-11T16:03:01.550" v="908" actId="1076"/>
        <pc:sldMkLst>
          <pc:docMk/>
          <pc:sldMk cId="1150192267" sldId="306"/>
        </pc:sldMkLst>
        <pc:spChg chg="mod">
          <ac:chgData name="Tim Powell" userId="a80b5f4adac804e6" providerId="LiveId" clId="{FE3F92F0-0618-4CFE-8377-BC0328BA3D7C}" dt="2018-10-11T16:01:12.907" v="874" actId="1076"/>
          <ac:spMkLst>
            <pc:docMk/>
            <pc:sldMk cId="1150192267" sldId="306"/>
            <ac:spMk id="8" creationId="{00000000-0000-0000-0000-000000000000}"/>
          </ac:spMkLst>
        </pc:spChg>
        <pc:spChg chg="mod ord">
          <ac:chgData name="Tim Powell" userId="a80b5f4adac804e6" providerId="LiveId" clId="{FE3F92F0-0618-4CFE-8377-BC0328BA3D7C}" dt="2018-10-11T16:01:05.336" v="872" actId="166"/>
          <ac:spMkLst>
            <pc:docMk/>
            <pc:sldMk cId="1150192267" sldId="306"/>
            <ac:spMk id="16" creationId="{00000000-0000-0000-0000-000000000000}"/>
          </ac:spMkLst>
        </pc:spChg>
        <pc:spChg chg="mod ord">
          <ac:chgData name="Tim Powell" userId="a80b5f4adac804e6" providerId="LiveId" clId="{FE3F92F0-0618-4CFE-8377-BC0328BA3D7C}" dt="2018-10-11T16:02:16.330" v="893" actId="1076"/>
          <ac:spMkLst>
            <pc:docMk/>
            <pc:sldMk cId="1150192267" sldId="306"/>
            <ac:spMk id="17" creationId="{00000000-0000-0000-0000-000000000000}"/>
          </ac:spMkLst>
        </pc:spChg>
        <pc:spChg chg="mod">
          <ac:chgData name="Tim Powell" userId="a80b5f4adac804e6" providerId="LiveId" clId="{FE3F92F0-0618-4CFE-8377-BC0328BA3D7C}" dt="2018-10-11T16:02:18.315" v="894" actId="1076"/>
          <ac:spMkLst>
            <pc:docMk/>
            <pc:sldMk cId="1150192267" sldId="306"/>
            <ac:spMk id="18" creationId="{00000000-0000-0000-0000-000000000000}"/>
          </ac:spMkLst>
        </pc:spChg>
        <pc:spChg chg="del mod">
          <ac:chgData name="Tim Powell" userId="a80b5f4adac804e6" providerId="LiveId" clId="{FE3F92F0-0618-4CFE-8377-BC0328BA3D7C}" dt="2018-10-11T16:02:01.031" v="887" actId="478"/>
          <ac:spMkLst>
            <pc:docMk/>
            <pc:sldMk cId="1150192267" sldId="306"/>
            <ac:spMk id="21" creationId="{00000000-0000-0000-0000-000000000000}"/>
          </ac:spMkLst>
        </pc:spChg>
        <pc:spChg chg="mod">
          <ac:chgData name="Tim Powell" userId="a80b5f4adac804e6" providerId="LiveId" clId="{FE3F92F0-0618-4CFE-8377-BC0328BA3D7C}" dt="2018-10-11T16:02:41.601" v="903" actId="1076"/>
          <ac:spMkLst>
            <pc:docMk/>
            <pc:sldMk cId="1150192267" sldId="306"/>
            <ac:spMk id="23" creationId="{00000000-0000-0000-0000-000000000000}"/>
          </ac:spMkLst>
        </pc:spChg>
        <pc:spChg chg="mod">
          <ac:chgData name="Tim Powell" userId="a80b5f4adac804e6" providerId="LiveId" clId="{FE3F92F0-0618-4CFE-8377-BC0328BA3D7C}" dt="2018-10-11T16:02:43.789" v="904" actId="1076"/>
          <ac:spMkLst>
            <pc:docMk/>
            <pc:sldMk cId="1150192267" sldId="306"/>
            <ac:spMk id="24" creationId="{00000000-0000-0000-0000-000000000000}"/>
          </ac:spMkLst>
        </pc:spChg>
        <pc:spChg chg="del">
          <ac:chgData name="Tim Powell" userId="a80b5f4adac804e6" providerId="LiveId" clId="{FE3F92F0-0618-4CFE-8377-BC0328BA3D7C}" dt="2018-10-11T16:02:25.207" v="897" actId="478"/>
          <ac:spMkLst>
            <pc:docMk/>
            <pc:sldMk cId="1150192267" sldId="306"/>
            <ac:spMk id="25" creationId="{FA2AA11D-C6AC-854D-B636-218B68015D69}"/>
          </ac:spMkLst>
        </pc:spChg>
        <pc:spChg chg="mod">
          <ac:chgData name="Tim Powell" userId="a80b5f4adac804e6" providerId="LiveId" clId="{FE3F92F0-0618-4CFE-8377-BC0328BA3D7C}" dt="2018-10-11T16:02:22.399" v="895" actId="1076"/>
          <ac:spMkLst>
            <pc:docMk/>
            <pc:sldMk cId="1150192267" sldId="306"/>
            <ac:spMk id="27" creationId="{D00C83C1-EAA1-7948-A77B-3C624122D999}"/>
          </ac:spMkLst>
        </pc:spChg>
        <pc:spChg chg="add mod">
          <ac:chgData name="Tim Powell" userId="a80b5f4adac804e6" providerId="LiveId" clId="{FE3F92F0-0618-4CFE-8377-BC0328BA3D7C}" dt="2018-10-11T16:03:01.550" v="908" actId="1076"/>
          <ac:spMkLst>
            <pc:docMk/>
            <pc:sldMk cId="1150192267" sldId="306"/>
            <ac:spMk id="28" creationId="{AE1BE1DA-7A6F-43EC-82E7-EDC50B8306D1}"/>
          </ac:spMkLst>
        </pc:spChg>
        <pc:picChg chg="mod">
          <ac:chgData name="Tim Powell" userId="a80b5f4adac804e6" providerId="LiveId" clId="{FE3F92F0-0618-4CFE-8377-BC0328BA3D7C}" dt="2018-10-11T16:02:55.640" v="907" actId="1076"/>
          <ac:picMkLst>
            <pc:docMk/>
            <pc:sldMk cId="1150192267" sldId="306"/>
            <ac:picMk id="7" creationId="{00000000-0000-0000-0000-000000000000}"/>
          </ac:picMkLst>
        </pc:picChg>
        <pc:picChg chg="mod">
          <ac:chgData name="Tim Powell" userId="a80b5f4adac804e6" providerId="LiveId" clId="{FE3F92F0-0618-4CFE-8377-BC0328BA3D7C}" dt="2018-10-11T16:02:08.253" v="890" actId="1076"/>
          <ac:picMkLst>
            <pc:docMk/>
            <pc:sldMk cId="1150192267" sldId="306"/>
            <ac:picMk id="13" creationId="{00000000-0000-0000-0000-000000000000}"/>
          </ac:picMkLst>
        </pc:picChg>
        <pc:picChg chg="del">
          <ac:chgData name="Tim Powell" userId="a80b5f4adac804e6" providerId="LiveId" clId="{FE3F92F0-0618-4CFE-8377-BC0328BA3D7C}" dt="2018-10-11T15:59:59.882" v="855" actId="478"/>
          <ac:picMkLst>
            <pc:docMk/>
            <pc:sldMk cId="1150192267" sldId="306"/>
            <ac:picMk id="19" creationId="{00000000-0000-0000-0000-000000000000}"/>
          </ac:picMkLst>
        </pc:picChg>
        <pc:picChg chg="mod">
          <ac:chgData name="Tim Powell" userId="a80b5f4adac804e6" providerId="LiveId" clId="{FE3F92F0-0618-4CFE-8377-BC0328BA3D7C}" dt="2018-10-11T16:02:24.355" v="896" actId="1076"/>
          <ac:picMkLst>
            <pc:docMk/>
            <pc:sldMk cId="1150192267" sldId="306"/>
            <ac:picMk id="20" creationId="{00000000-0000-0000-0000-000000000000}"/>
          </ac:picMkLst>
        </pc:picChg>
        <pc:picChg chg="del">
          <ac:chgData name="Tim Powell" userId="a80b5f4adac804e6" providerId="LiveId" clId="{FE3F92F0-0618-4CFE-8377-BC0328BA3D7C}" dt="2018-10-11T16:00:25.898" v="859" actId="478"/>
          <ac:picMkLst>
            <pc:docMk/>
            <pc:sldMk cId="1150192267" sldId="306"/>
            <ac:picMk id="22" creationId="{00000000-0000-0000-0000-000000000000}"/>
          </ac:picMkLst>
        </pc:picChg>
        <pc:picChg chg="add mod">
          <ac:chgData name="Tim Powell" userId="a80b5f4adac804e6" providerId="LiveId" clId="{FE3F92F0-0618-4CFE-8377-BC0328BA3D7C}" dt="2018-10-11T16:00:40.757" v="865" actId="1076"/>
          <ac:picMkLst>
            <pc:docMk/>
            <pc:sldMk cId="1150192267" sldId="306"/>
            <ac:picMk id="26" creationId="{D29E6171-8C75-4027-A949-C8551D3262EC}"/>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2DB997-FD49-48B7-971C-CF2788B7EFB6}"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BFFEF0-84D9-4146-BD17-8C44AEF9500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0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DB997-FD49-48B7-971C-CF2788B7EFB6}"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356692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DB997-FD49-48B7-971C-CF2788B7EFB6}"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BFFEF0-84D9-4146-BD17-8C44AEF9500B}"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93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DB997-FD49-48B7-971C-CF2788B7EFB6}"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298487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2DB997-FD49-48B7-971C-CF2788B7EFB6}"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BFFEF0-84D9-4146-BD17-8C44AEF9500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0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DB997-FD49-48B7-971C-CF2788B7EFB6}"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218083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DB997-FD49-48B7-971C-CF2788B7EFB6}" type="datetimeFigureOut">
              <a:rPr lang="en-GB" smtClean="0"/>
              <a:t>08/11/2018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59432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DB997-FD49-48B7-971C-CF2788B7EFB6}" type="datetimeFigureOut">
              <a:rPr lang="en-GB" smtClean="0"/>
              <a:t>08/11/2018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396363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DB997-FD49-48B7-971C-CF2788B7EFB6}" type="datetimeFigureOut">
              <a:rPr lang="en-GB" smtClean="0"/>
              <a:t>08/11/2018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47038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2DB997-FD49-48B7-971C-CF2788B7EFB6}"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BFFEF0-84D9-4146-BD17-8C44AEF9500B}" type="slidenum">
              <a:rPr lang="en-GB" smtClean="0"/>
              <a:t>‹#›</a:t>
            </a:fld>
            <a:endParaRPr lang="en-GB"/>
          </a:p>
        </p:txBody>
      </p:sp>
    </p:spTree>
    <p:extLst>
      <p:ext uri="{BB962C8B-B14F-4D97-AF65-F5344CB8AC3E}">
        <p14:creationId xmlns:p14="http://schemas.microsoft.com/office/powerpoint/2010/main" val="37336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2DB997-FD49-48B7-971C-CF2788B7EFB6}"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BFFEF0-84D9-4146-BD17-8C44AEF9500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13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2DB997-FD49-48B7-971C-CF2788B7EFB6}" type="datetimeFigureOut">
              <a:rPr lang="en-GB" smtClean="0"/>
              <a:t>08/11/2018</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BFFEF0-84D9-4146-BD17-8C44AEF9500B}"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36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slideLayout" Target="../slideLayouts/slideLayout2.xml"/><Relationship Id="rId7" Type="http://schemas.openxmlformats.org/officeDocument/2006/relationships/image" Target="../media/image25.wmf"/><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6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w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6.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7.xml"/><Relationship Id="rId1" Type="http://schemas.openxmlformats.org/officeDocument/2006/relationships/tags" Target="../tags/tag48.xml"/><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learnyouahaskell.com/introduction"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youtube.com/playlist?list=PLs__YUAXGuHcaA_lstX8yF0jSQLVrV7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Haskell and functional programming</a:t>
            </a:r>
          </a:p>
        </p:txBody>
      </p:sp>
      <p:sp>
        <p:nvSpPr>
          <p:cNvPr id="3" name="Subtitle 2"/>
          <p:cNvSpPr>
            <a:spLocks noGrp="1"/>
          </p:cNvSpPr>
          <p:nvPr>
            <p:ph type="subTitle" idx="1"/>
          </p:nvPr>
        </p:nvSpPr>
        <p:spPr/>
        <p:txBody>
          <a:bodyPr/>
          <a:lstStyle/>
          <a:p>
            <a:r>
              <a:rPr lang="en-GB" dirty="0"/>
              <a:t>What is it and how does it work?</a:t>
            </a:r>
          </a:p>
        </p:txBody>
      </p:sp>
    </p:spTree>
    <p:custDataLst>
      <p:tags r:id="rId1"/>
    </p:custDataLst>
    <p:extLst>
      <p:ext uri="{BB962C8B-B14F-4D97-AF65-F5344CB8AC3E}">
        <p14:creationId xmlns:p14="http://schemas.microsoft.com/office/powerpoint/2010/main" val="45341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Defining your own functions</a:t>
            </a:r>
          </a:p>
        </p:txBody>
      </p:sp>
      <p:sp>
        <p:nvSpPr>
          <p:cNvPr id="3" name="Text Placeholder 2"/>
          <p:cNvSpPr>
            <a:spLocks noGrp="1"/>
          </p:cNvSpPr>
          <p:nvPr>
            <p:ph type="body" idx="1"/>
          </p:nvPr>
        </p:nvSpPr>
        <p:spPr/>
        <p:txBody>
          <a:bodyPr/>
          <a:lstStyle/>
          <a:p>
            <a:r>
              <a:rPr lang="en-GB" dirty="0"/>
              <a:t>What its all about</a:t>
            </a:r>
          </a:p>
        </p:txBody>
      </p:sp>
    </p:spTree>
    <p:custDataLst>
      <p:tags r:id="rId1"/>
    </p:custDataLst>
    <p:extLst>
      <p:ext uri="{BB962C8B-B14F-4D97-AF65-F5344CB8AC3E}">
        <p14:creationId xmlns:p14="http://schemas.microsoft.com/office/powerpoint/2010/main" val="28741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your own functions</a:t>
            </a:r>
          </a:p>
        </p:txBody>
      </p:sp>
      <p:sp>
        <p:nvSpPr>
          <p:cNvPr id="3" name="Content Placeholder 2"/>
          <p:cNvSpPr>
            <a:spLocks noGrp="1"/>
          </p:cNvSpPr>
          <p:nvPr>
            <p:ph idx="1"/>
          </p:nvPr>
        </p:nvSpPr>
        <p:spPr>
          <a:xfrm>
            <a:off x="209936" y="1935569"/>
            <a:ext cx="10143744" cy="4501624"/>
          </a:xfrm>
        </p:spPr>
        <p:txBody>
          <a:bodyPr>
            <a:normAutofit/>
          </a:bodyPr>
          <a:lstStyle/>
          <a:p>
            <a:r>
              <a:rPr lang="en-GB" sz="1800" dirty="0"/>
              <a:t>Haskell is all about functions so we need to know how to define them.</a:t>
            </a:r>
          </a:p>
          <a:p>
            <a:pPr marL="342900" indent="-342900">
              <a:buFont typeface="+mj-lt"/>
              <a:buAutoNum type="arabicPeriod"/>
            </a:pPr>
            <a:r>
              <a:rPr lang="en-GB" sz="1800" dirty="0"/>
              <a:t>Declare the function name and the types it receives and returns</a:t>
            </a:r>
          </a:p>
          <a:p>
            <a:pPr marL="342900" indent="-342900">
              <a:buFont typeface="+mj-lt"/>
              <a:buAutoNum type="arabicPeriod"/>
            </a:pPr>
            <a:r>
              <a:rPr lang="en-GB" sz="1800" dirty="0"/>
              <a:t>Use the name to define the mathematical operations you want</a:t>
            </a:r>
          </a:p>
          <a:p>
            <a:r>
              <a:rPr lang="en-GB" sz="1800" dirty="0"/>
              <a:t>For example, try this code in </a:t>
            </a:r>
            <a:r>
              <a:rPr lang="en-GB" sz="1800" dirty="0" err="1"/>
              <a:t>WinGHCi</a:t>
            </a:r>
            <a:endParaRPr lang="en-GB" sz="1800" dirty="0"/>
          </a:p>
          <a:p>
            <a:endParaRPr lang="en-GB" sz="1800" dirty="0"/>
          </a:p>
          <a:p>
            <a:pPr marL="0" indent="0">
              <a:buNone/>
            </a:pPr>
            <a:r>
              <a:rPr lang="en-GB" sz="1800" dirty="0"/>
              <a:t>This can be read as: “double has type of </a:t>
            </a:r>
            <a:r>
              <a:rPr lang="en-GB" sz="1800" dirty="0" err="1"/>
              <a:t>Int</a:t>
            </a:r>
            <a:r>
              <a:rPr lang="en-GB" sz="1800" dirty="0"/>
              <a:t> -&gt; </a:t>
            </a:r>
            <a:r>
              <a:rPr lang="en-GB" sz="1800" dirty="0" err="1"/>
              <a:t>Int</a:t>
            </a:r>
            <a:r>
              <a:rPr lang="en-GB" sz="1800" dirty="0"/>
              <a:t>” that means it takes an </a:t>
            </a:r>
            <a:r>
              <a:rPr lang="en-GB" sz="1800" dirty="0" err="1"/>
              <a:t>Int</a:t>
            </a:r>
            <a:r>
              <a:rPr lang="en-GB" sz="1800" dirty="0"/>
              <a:t> and returns an </a:t>
            </a:r>
            <a:r>
              <a:rPr lang="en-GB" sz="1800" dirty="0" err="1"/>
              <a:t>Int</a:t>
            </a:r>
            <a:endParaRPr lang="en-GB" sz="1800" dirty="0"/>
          </a:p>
          <a:p>
            <a:pPr marL="0" indent="0">
              <a:buNone/>
            </a:pPr>
            <a:r>
              <a:rPr lang="en-GB" sz="1800" dirty="0"/>
              <a:t>On the other hand hypotenuse has type of (</a:t>
            </a:r>
            <a:r>
              <a:rPr lang="en-GB" sz="1800" dirty="0" err="1"/>
              <a:t>Float,Float</a:t>
            </a:r>
            <a:r>
              <a:rPr lang="en-GB" sz="1800" dirty="0"/>
              <a:t>) -&gt; Float. It takes a tuple of Floats and returns a single float.</a:t>
            </a:r>
          </a:p>
          <a:p>
            <a:pPr marL="0" indent="0">
              <a:buNone/>
            </a:pPr>
            <a:r>
              <a:rPr lang="en-GB" sz="1800" dirty="0"/>
              <a:t>It is tempting to say “double takes an </a:t>
            </a:r>
            <a:r>
              <a:rPr lang="en-GB" sz="1800" dirty="0" err="1"/>
              <a:t>Int</a:t>
            </a:r>
            <a:r>
              <a:rPr lang="en-GB" sz="1800" dirty="0"/>
              <a:t> and returns an </a:t>
            </a:r>
            <a:r>
              <a:rPr lang="en-GB" sz="1800" dirty="0" err="1"/>
              <a:t>Int</a:t>
            </a:r>
            <a:r>
              <a:rPr lang="en-GB" sz="1800" dirty="0"/>
              <a:t>” but that is a little over simplified.</a:t>
            </a:r>
          </a:p>
          <a:p>
            <a:pPr marL="0" indent="0">
              <a:buNone/>
            </a:pPr>
            <a:r>
              <a:rPr lang="en-GB" sz="1800" dirty="0"/>
              <a:t>Strictly we should say to ourselves: “is </a:t>
            </a:r>
            <a:r>
              <a:rPr lang="en-GB" sz="1800" b="1" dirty="0"/>
              <a:t>of a type </a:t>
            </a:r>
            <a:r>
              <a:rPr lang="en-GB" sz="1800" dirty="0"/>
              <a:t>that takes an </a:t>
            </a:r>
            <a:r>
              <a:rPr lang="en-GB" sz="1800" dirty="0" err="1"/>
              <a:t>Int</a:t>
            </a:r>
            <a:r>
              <a:rPr lang="en-GB" sz="1800" dirty="0"/>
              <a:t> and returns an </a:t>
            </a:r>
            <a:r>
              <a:rPr lang="en-GB" sz="1800" dirty="0" err="1"/>
              <a:t>Int</a:t>
            </a:r>
            <a:r>
              <a:rPr lang="en-GB" sz="1800" dirty="0"/>
              <a:t>”</a:t>
            </a:r>
          </a:p>
          <a:p>
            <a:pPr marL="0" indent="0">
              <a:buNone/>
            </a:pPr>
            <a:r>
              <a:rPr lang="en-GB" sz="1800" dirty="0"/>
              <a:t>We’ll see why in the next section on Functions of Functions.</a:t>
            </a:r>
          </a:p>
        </p:txBody>
      </p:sp>
      <p:pic>
        <p:nvPicPr>
          <p:cNvPr id="4" name="Picture 3">
            <a:extLst>
              <a:ext uri="{FF2B5EF4-FFF2-40B4-BE49-F238E27FC236}">
                <a16:creationId xmlns:a16="http://schemas.microsoft.com/office/drawing/2014/main" id="{A8776409-1701-4F73-9B8E-B7314077530D}"/>
              </a:ext>
            </a:extLst>
          </p:cNvPr>
          <p:cNvPicPr>
            <a:picLocks noChangeAspect="1"/>
          </p:cNvPicPr>
          <p:nvPr/>
        </p:nvPicPr>
        <p:blipFill>
          <a:blip r:embed="rId3"/>
          <a:stretch>
            <a:fillRect/>
          </a:stretch>
        </p:blipFill>
        <p:spPr>
          <a:xfrm>
            <a:off x="6641505" y="1655220"/>
            <a:ext cx="5340559" cy="2194750"/>
          </a:xfrm>
          <a:prstGeom prst="rect">
            <a:avLst/>
          </a:prstGeom>
        </p:spPr>
      </p:pic>
    </p:spTree>
    <p:custDataLst>
      <p:tags r:id="rId1"/>
    </p:custDataLst>
    <p:extLst>
      <p:ext uri="{BB962C8B-B14F-4D97-AF65-F5344CB8AC3E}">
        <p14:creationId xmlns:p14="http://schemas.microsoft.com/office/powerpoint/2010/main" val="16791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ADA1-B025-4F69-80A1-DFD98049B34D}"/>
              </a:ext>
            </a:extLst>
          </p:cNvPr>
          <p:cNvSpPr>
            <a:spLocks noGrp="1"/>
          </p:cNvSpPr>
          <p:nvPr>
            <p:ph type="title"/>
          </p:nvPr>
        </p:nvSpPr>
        <p:spPr/>
        <p:txBody>
          <a:bodyPr/>
          <a:lstStyle/>
          <a:p>
            <a:r>
              <a:rPr lang="en-GB" dirty="0" err="1"/>
              <a:t>Lhs</a:t>
            </a:r>
            <a:r>
              <a:rPr lang="en-GB" dirty="0"/>
              <a:t> vs </a:t>
            </a:r>
            <a:r>
              <a:rPr lang="en-GB" dirty="0" err="1"/>
              <a:t>hs</a:t>
            </a:r>
            <a:r>
              <a:rPr lang="en-GB" dirty="0"/>
              <a:t>?</a:t>
            </a:r>
          </a:p>
        </p:txBody>
      </p:sp>
      <p:sp>
        <p:nvSpPr>
          <p:cNvPr id="3" name="Content Placeholder 2">
            <a:extLst>
              <a:ext uri="{FF2B5EF4-FFF2-40B4-BE49-F238E27FC236}">
                <a16:creationId xmlns:a16="http://schemas.microsoft.com/office/drawing/2014/main" id="{1844DA5A-CEB8-46D5-84D3-B8CDE5B3A1C2}"/>
              </a:ext>
            </a:extLst>
          </p:cNvPr>
          <p:cNvSpPr>
            <a:spLocks noGrp="1"/>
          </p:cNvSpPr>
          <p:nvPr>
            <p:ph idx="1"/>
          </p:nvPr>
        </p:nvSpPr>
        <p:spPr>
          <a:xfrm>
            <a:off x="1024128" y="2286000"/>
            <a:ext cx="9720073" cy="1371600"/>
          </a:xfrm>
        </p:spPr>
        <p:txBody>
          <a:bodyPr/>
          <a:lstStyle/>
          <a:p>
            <a:r>
              <a:rPr lang="en-GB" dirty="0"/>
              <a:t>If you want to write lots of comments (and of course you do!!) you need to create a “Haskell Literate Script” .</a:t>
            </a:r>
            <a:r>
              <a:rPr lang="en-GB" dirty="0" err="1"/>
              <a:t>lhs</a:t>
            </a:r>
            <a:r>
              <a:rPr lang="en-GB" dirty="0"/>
              <a:t> file</a:t>
            </a:r>
          </a:p>
          <a:p>
            <a:r>
              <a:rPr lang="en-GB" dirty="0"/>
              <a:t>Alternatively you can create a .</a:t>
            </a:r>
            <a:r>
              <a:rPr lang="en-GB" dirty="0" err="1"/>
              <a:t>hs</a:t>
            </a:r>
            <a:r>
              <a:rPr lang="en-GB" dirty="0"/>
              <a:t> file without comments.</a:t>
            </a:r>
          </a:p>
        </p:txBody>
      </p:sp>
      <p:pic>
        <p:nvPicPr>
          <p:cNvPr id="5" name="Picture 4">
            <a:extLst>
              <a:ext uri="{FF2B5EF4-FFF2-40B4-BE49-F238E27FC236}">
                <a16:creationId xmlns:a16="http://schemas.microsoft.com/office/drawing/2014/main" id="{8CF71DD7-BCB2-4C1C-AAF1-B353FB100E4D}"/>
              </a:ext>
            </a:extLst>
          </p:cNvPr>
          <p:cNvPicPr>
            <a:picLocks noChangeAspect="1"/>
          </p:cNvPicPr>
          <p:nvPr/>
        </p:nvPicPr>
        <p:blipFill>
          <a:blip r:embed="rId3"/>
          <a:stretch>
            <a:fillRect/>
          </a:stretch>
        </p:blipFill>
        <p:spPr>
          <a:xfrm>
            <a:off x="1024128" y="3858768"/>
            <a:ext cx="4234671" cy="2166251"/>
          </a:xfrm>
          <a:prstGeom prst="rect">
            <a:avLst/>
          </a:prstGeom>
        </p:spPr>
      </p:pic>
      <p:pic>
        <p:nvPicPr>
          <p:cNvPr id="6" name="Picture 5">
            <a:extLst>
              <a:ext uri="{FF2B5EF4-FFF2-40B4-BE49-F238E27FC236}">
                <a16:creationId xmlns:a16="http://schemas.microsoft.com/office/drawing/2014/main" id="{1EE882F2-0E97-46C6-BBC9-90D6CA02DC36}"/>
              </a:ext>
            </a:extLst>
          </p:cNvPr>
          <p:cNvPicPr>
            <a:picLocks noChangeAspect="1"/>
          </p:cNvPicPr>
          <p:nvPr/>
        </p:nvPicPr>
        <p:blipFill>
          <a:blip r:embed="rId4"/>
          <a:stretch>
            <a:fillRect/>
          </a:stretch>
        </p:blipFill>
        <p:spPr>
          <a:xfrm>
            <a:off x="6096000" y="3858768"/>
            <a:ext cx="4479090" cy="2166251"/>
          </a:xfrm>
          <a:prstGeom prst="rect">
            <a:avLst/>
          </a:prstGeom>
        </p:spPr>
      </p:pic>
    </p:spTree>
    <p:custDataLst>
      <p:tags r:id="rId1"/>
    </p:custDataLst>
    <p:extLst>
      <p:ext uri="{BB962C8B-B14F-4D97-AF65-F5344CB8AC3E}">
        <p14:creationId xmlns:p14="http://schemas.microsoft.com/office/powerpoint/2010/main" val="251747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B6D1-A338-4086-ACFF-B962F40F614C}"/>
              </a:ext>
            </a:extLst>
          </p:cNvPr>
          <p:cNvSpPr>
            <a:spLocks noGrp="1"/>
          </p:cNvSpPr>
          <p:nvPr>
            <p:ph type="title"/>
          </p:nvPr>
        </p:nvSpPr>
        <p:spPr/>
        <p:txBody>
          <a:bodyPr/>
          <a:lstStyle/>
          <a:p>
            <a:r>
              <a:rPr lang="en-GB" dirty="0"/>
              <a:t>Load into </a:t>
            </a:r>
            <a:r>
              <a:rPr lang="en-GB" dirty="0" err="1"/>
              <a:t>WinGHCi</a:t>
            </a:r>
            <a:r>
              <a:rPr lang="en-GB" dirty="0"/>
              <a:t> and run it</a:t>
            </a:r>
          </a:p>
        </p:txBody>
      </p:sp>
      <p:sp>
        <p:nvSpPr>
          <p:cNvPr id="3" name="TextBox 2">
            <a:extLst>
              <a:ext uri="{FF2B5EF4-FFF2-40B4-BE49-F238E27FC236}">
                <a16:creationId xmlns:a16="http://schemas.microsoft.com/office/drawing/2014/main" id="{1B9DD266-AF52-4291-9E67-896F4624BAC6}"/>
              </a:ext>
            </a:extLst>
          </p:cNvPr>
          <p:cNvSpPr txBox="1"/>
          <p:nvPr/>
        </p:nvSpPr>
        <p:spPr>
          <a:xfrm>
            <a:off x="5688645" y="4139513"/>
            <a:ext cx="3621504" cy="923330"/>
          </a:xfrm>
          <a:prstGeom prst="rect">
            <a:avLst/>
          </a:prstGeom>
          <a:noFill/>
        </p:spPr>
        <p:txBody>
          <a:bodyPr wrap="none" rtlCol="0">
            <a:spAutoFit/>
          </a:bodyPr>
          <a:lstStyle/>
          <a:p>
            <a:r>
              <a:rPr lang="en-US" dirty="0"/>
              <a:t>It should load, then in </a:t>
            </a:r>
            <a:r>
              <a:rPr lang="en-US" dirty="0" err="1"/>
              <a:t>WinGHCi</a:t>
            </a:r>
            <a:r>
              <a:rPr lang="en-US" dirty="0"/>
              <a:t> type:</a:t>
            </a:r>
          </a:p>
          <a:p>
            <a:r>
              <a:rPr lang="en-US" dirty="0"/>
              <a:t>double 30</a:t>
            </a:r>
          </a:p>
          <a:p>
            <a:r>
              <a:rPr lang="en-US" dirty="0"/>
              <a:t>hypotenuse (3,4)</a:t>
            </a:r>
          </a:p>
        </p:txBody>
      </p:sp>
      <p:pic>
        <p:nvPicPr>
          <p:cNvPr id="4" name="Picture 3">
            <a:extLst>
              <a:ext uri="{FF2B5EF4-FFF2-40B4-BE49-F238E27FC236}">
                <a16:creationId xmlns:a16="http://schemas.microsoft.com/office/drawing/2014/main" id="{AE81E2C6-099B-47C0-912D-A29BD8F59A8A}"/>
              </a:ext>
            </a:extLst>
          </p:cNvPr>
          <p:cNvPicPr>
            <a:picLocks noChangeAspect="1"/>
          </p:cNvPicPr>
          <p:nvPr/>
        </p:nvPicPr>
        <p:blipFill>
          <a:blip r:embed="rId3"/>
          <a:stretch>
            <a:fillRect/>
          </a:stretch>
        </p:blipFill>
        <p:spPr>
          <a:xfrm>
            <a:off x="1024128" y="3725386"/>
            <a:ext cx="3362325" cy="1447800"/>
          </a:xfrm>
          <a:prstGeom prst="rect">
            <a:avLst/>
          </a:prstGeom>
        </p:spPr>
      </p:pic>
      <p:cxnSp>
        <p:nvCxnSpPr>
          <p:cNvPr id="5" name="Straight Arrow Connector 4">
            <a:extLst>
              <a:ext uri="{FF2B5EF4-FFF2-40B4-BE49-F238E27FC236}">
                <a16:creationId xmlns:a16="http://schemas.microsoft.com/office/drawing/2014/main" id="{9080C2EC-D453-4BBC-9E16-273F20CDD0B6}"/>
              </a:ext>
            </a:extLst>
          </p:cNvPr>
          <p:cNvCxnSpPr/>
          <p:nvPr/>
        </p:nvCxnSpPr>
        <p:spPr>
          <a:xfrm flipH="1">
            <a:off x="1291547" y="3113903"/>
            <a:ext cx="308919" cy="102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8308DAF-A324-4672-A5B3-959856A7D503}"/>
              </a:ext>
            </a:extLst>
          </p:cNvPr>
          <p:cNvSpPr txBox="1"/>
          <p:nvPr/>
        </p:nvSpPr>
        <p:spPr>
          <a:xfrm>
            <a:off x="1024128" y="2767914"/>
            <a:ext cx="1343638" cy="369332"/>
          </a:xfrm>
          <a:prstGeom prst="rect">
            <a:avLst/>
          </a:prstGeom>
          <a:noFill/>
        </p:spPr>
        <p:txBody>
          <a:bodyPr wrap="none" rtlCol="0">
            <a:spAutoFit/>
          </a:bodyPr>
          <a:lstStyle/>
          <a:p>
            <a:r>
              <a:rPr lang="en-GB" dirty="0"/>
              <a:t>Load the file</a:t>
            </a:r>
          </a:p>
        </p:txBody>
      </p:sp>
      <p:sp>
        <p:nvSpPr>
          <p:cNvPr id="7" name="TextBox 6">
            <a:extLst>
              <a:ext uri="{FF2B5EF4-FFF2-40B4-BE49-F238E27FC236}">
                <a16:creationId xmlns:a16="http://schemas.microsoft.com/office/drawing/2014/main" id="{E2E06319-B542-49A9-B6CC-4E5D4556DF37}"/>
              </a:ext>
            </a:extLst>
          </p:cNvPr>
          <p:cNvSpPr txBox="1"/>
          <p:nvPr/>
        </p:nvSpPr>
        <p:spPr>
          <a:xfrm>
            <a:off x="5547259" y="2744571"/>
            <a:ext cx="5937138" cy="369332"/>
          </a:xfrm>
          <a:prstGeom prst="rect">
            <a:avLst/>
          </a:prstGeom>
          <a:noFill/>
        </p:spPr>
        <p:txBody>
          <a:bodyPr wrap="square" rtlCol="0">
            <a:spAutoFit/>
          </a:bodyPr>
          <a:lstStyle/>
          <a:p>
            <a:r>
              <a:rPr lang="en-GB" dirty="0"/>
              <a:t>Then you should be able to use Edit and Reload from </a:t>
            </a:r>
            <a:r>
              <a:rPr lang="en-GB" dirty="0" err="1"/>
              <a:t>WinGHCi</a:t>
            </a:r>
            <a:endParaRPr lang="en-GB" dirty="0"/>
          </a:p>
        </p:txBody>
      </p:sp>
      <p:cxnSp>
        <p:nvCxnSpPr>
          <p:cNvPr id="8" name="Straight Arrow Connector 7">
            <a:extLst>
              <a:ext uri="{FF2B5EF4-FFF2-40B4-BE49-F238E27FC236}">
                <a16:creationId xmlns:a16="http://schemas.microsoft.com/office/drawing/2014/main" id="{5AF51B2B-188A-41D7-A18E-17963245C6EF}"/>
              </a:ext>
            </a:extLst>
          </p:cNvPr>
          <p:cNvCxnSpPr>
            <a:cxnSpLocks/>
            <a:stCxn id="7" idx="2"/>
          </p:cNvCxnSpPr>
          <p:nvPr/>
        </p:nvCxnSpPr>
        <p:spPr>
          <a:xfrm flipH="1">
            <a:off x="4053016" y="3113903"/>
            <a:ext cx="4462812" cy="127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5ECF71-405D-4491-8E7C-B4A728B916E9}"/>
              </a:ext>
            </a:extLst>
          </p:cNvPr>
          <p:cNvCxnSpPr>
            <a:cxnSpLocks/>
          </p:cNvCxnSpPr>
          <p:nvPr/>
        </p:nvCxnSpPr>
        <p:spPr>
          <a:xfrm flipH="1">
            <a:off x="3669958" y="3113903"/>
            <a:ext cx="5943600" cy="11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478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C1AD-70A7-5D40-BB98-25A14FB9C23C}"/>
              </a:ext>
            </a:extLst>
          </p:cNvPr>
          <p:cNvSpPr>
            <a:spLocks noGrp="1"/>
          </p:cNvSpPr>
          <p:nvPr>
            <p:ph type="title"/>
          </p:nvPr>
        </p:nvSpPr>
        <p:spPr/>
        <p:txBody>
          <a:bodyPr/>
          <a:lstStyle/>
          <a:p>
            <a:r>
              <a:rPr lang="en-US" dirty="0"/>
              <a:t>You can be lazy – and sometimes its best!!</a:t>
            </a:r>
          </a:p>
        </p:txBody>
      </p:sp>
      <p:pic>
        <p:nvPicPr>
          <p:cNvPr id="4" name="Picture 3">
            <a:extLst>
              <a:ext uri="{FF2B5EF4-FFF2-40B4-BE49-F238E27FC236}">
                <a16:creationId xmlns:a16="http://schemas.microsoft.com/office/drawing/2014/main" id="{FBEA9C73-229A-9D44-AFDB-DE8A3E71470E}"/>
              </a:ext>
            </a:extLst>
          </p:cNvPr>
          <p:cNvPicPr>
            <a:picLocks noChangeAspect="1"/>
          </p:cNvPicPr>
          <p:nvPr/>
        </p:nvPicPr>
        <p:blipFill>
          <a:blip r:embed="rId3"/>
          <a:stretch>
            <a:fillRect/>
          </a:stretch>
        </p:blipFill>
        <p:spPr>
          <a:xfrm>
            <a:off x="1024128" y="2206953"/>
            <a:ext cx="4432300" cy="2044700"/>
          </a:xfrm>
          <a:prstGeom prst="rect">
            <a:avLst/>
          </a:prstGeom>
        </p:spPr>
      </p:pic>
      <p:pic>
        <p:nvPicPr>
          <p:cNvPr id="5" name="Picture 4">
            <a:extLst>
              <a:ext uri="{FF2B5EF4-FFF2-40B4-BE49-F238E27FC236}">
                <a16:creationId xmlns:a16="http://schemas.microsoft.com/office/drawing/2014/main" id="{D29BFFC8-799F-2449-AA3D-D7F833FF7D0C}"/>
              </a:ext>
            </a:extLst>
          </p:cNvPr>
          <p:cNvPicPr>
            <a:picLocks noChangeAspect="1"/>
          </p:cNvPicPr>
          <p:nvPr/>
        </p:nvPicPr>
        <p:blipFill>
          <a:blip r:embed="rId4"/>
          <a:stretch>
            <a:fillRect/>
          </a:stretch>
        </p:blipFill>
        <p:spPr>
          <a:xfrm>
            <a:off x="6521026" y="2206953"/>
            <a:ext cx="5341528" cy="2197766"/>
          </a:xfrm>
          <a:prstGeom prst="rect">
            <a:avLst/>
          </a:prstGeom>
        </p:spPr>
      </p:pic>
      <p:sp>
        <p:nvSpPr>
          <p:cNvPr id="6" name="TextBox 5">
            <a:extLst>
              <a:ext uri="{FF2B5EF4-FFF2-40B4-BE49-F238E27FC236}">
                <a16:creationId xmlns:a16="http://schemas.microsoft.com/office/drawing/2014/main" id="{76A5D605-F1C0-014B-A7BE-FE9A7BA879E0}"/>
              </a:ext>
            </a:extLst>
          </p:cNvPr>
          <p:cNvSpPr txBox="1"/>
          <p:nvPr/>
        </p:nvSpPr>
        <p:spPr>
          <a:xfrm>
            <a:off x="1024128" y="4792718"/>
            <a:ext cx="9906631" cy="923330"/>
          </a:xfrm>
          <a:prstGeom prst="rect">
            <a:avLst/>
          </a:prstGeom>
          <a:noFill/>
        </p:spPr>
        <p:txBody>
          <a:bodyPr wrap="square" rtlCol="0">
            <a:spAutoFit/>
          </a:bodyPr>
          <a:lstStyle/>
          <a:p>
            <a:r>
              <a:rPr lang="en-US" dirty="0"/>
              <a:t>When we compiled the program we named the functions explicitly and defined their types.</a:t>
            </a:r>
          </a:p>
          <a:p>
            <a:r>
              <a:rPr lang="en-US" dirty="0"/>
              <a:t>In fact, if Haskell can deduce the types, you don’t need to explicitly name the functions. However, it is bad form not to. If you want to write self documenting, maintainable code follow the example on the right.</a:t>
            </a:r>
          </a:p>
        </p:txBody>
      </p:sp>
    </p:spTree>
    <p:custDataLst>
      <p:tags r:id="rId1"/>
    </p:custDataLst>
    <p:extLst>
      <p:ext uri="{BB962C8B-B14F-4D97-AF65-F5344CB8AC3E}">
        <p14:creationId xmlns:p14="http://schemas.microsoft.com/office/powerpoint/2010/main" val="71736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7A38-8EE4-7942-8C1D-5C23330B04AF}"/>
              </a:ext>
            </a:extLst>
          </p:cNvPr>
          <p:cNvSpPr>
            <a:spLocks noGrp="1"/>
          </p:cNvSpPr>
          <p:nvPr>
            <p:ph type="title"/>
          </p:nvPr>
        </p:nvSpPr>
        <p:spPr/>
        <p:txBody>
          <a:bodyPr/>
          <a:lstStyle/>
          <a:p>
            <a:r>
              <a:rPr lang="en-US" dirty="0"/>
              <a:t>Making decisions in Haskell - 1</a:t>
            </a:r>
          </a:p>
        </p:txBody>
      </p:sp>
      <p:sp>
        <p:nvSpPr>
          <p:cNvPr id="3" name="Content Placeholder 2">
            <a:extLst>
              <a:ext uri="{FF2B5EF4-FFF2-40B4-BE49-F238E27FC236}">
                <a16:creationId xmlns:a16="http://schemas.microsoft.com/office/drawing/2014/main" id="{8626665B-42E0-7C43-AA90-4D8B5EF7C6F3}"/>
              </a:ext>
            </a:extLst>
          </p:cNvPr>
          <p:cNvSpPr>
            <a:spLocks noGrp="1"/>
          </p:cNvSpPr>
          <p:nvPr>
            <p:ph idx="1"/>
          </p:nvPr>
        </p:nvSpPr>
        <p:spPr/>
        <p:txBody>
          <a:bodyPr/>
          <a:lstStyle/>
          <a:p>
            <a:r>
              <a:rPr lang="en-US" dirty="0"/>
              <a:t>You can use If-Then-Else</a:t>
            </a:r>
          </a:p>
          <a:p>
            <a:endParaRPr lang="en-US" dirty="0"/>
          </a:p>
          <a:p>
            <a:endParaRPr lang="en-US" dirty="0"/>
          </a:p>
          <a:p>
            <a:r>
              <a:rPr lang="en-US" dirty="0"/>
              <a:t>Now try: </a:t>
            </a:r>
            <a:r>
              <a:rPr lang="en-US" dirty="0" err="1"/>
              <a:t>doubleSmallNumber</a:t>
            </a:r>
            <a:r>
              <a:rPr lang="en-US" dirty="0"/>
              <a:t> 34</a:t>
            </a:r>
          </a:p>
        </p:txBody>
      </p:sp>
      <p:pic>
        <p:nvPicPr>
          <p:cNvPr id="5" name="Picture 4">
            <a:extLst>
              <a:ext uri="{FF2B5EF4-FFF2-40B4-BE49-F238E27FC236}">
                <a16:creationId xmlns:a16="http://schemas.microsoft.com/office/drawing/2014/main" id="{718F5A4D-F356-B543-80D5-4743EC255C42}"/>
              </a:ext>
            </a:extLst>
          </p:cNvPr>
          <p:cNvPicPr>
            <a:picLocks noChangeAspect="1"/>
          </p:cNvPicPr>
          <p:nvPr/>
        </p:nvPicPr>
        <p:blipFill>
          <a:blip r:embed="rId3"/>
          <a:stretch>
            <a:fillRect/>
          </a:stretch>
        </p:blipFill>
        <p:spPr>
          <a:xfrm>
            <a:off x="4419381" y="2286000"/>
            <a:ext cx="3416300" cy="901700"/>
          </a:xfrm>
          <a:prstGeom prst="rect">
            <a:avLst/>
          </a:prstGeom>
        </p:spPr>
      </p:pic>
    </p:spTree>
    <p:custDataLst>
      <p:tags r:id="rId1"/>
    </p:custDataLst>
    <p:extLst>
      <p:ext uri="{BB962C8B-B14F-4D97-AF65-F5344CB8AC3E}">
        <p14:creationId xmlns:p14="http://schemas.microsoft.com/office/powerpoint/2010/main" val="59757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3011-1216-4B43-B5A1-EE82648BDF6F}"/>
              </a:ext>
            </a:extLst>
          </p:cNvPr>
          <p:cNvSpPr>
            <a:spLocks noGrp="1"/>
          </p:cNvSpPr>
          <p:nvPr>
            <p:ph type="title"/>
          </p:nvPr>
        </p:nvSpPr>
        <p:spPr/>
        <p:txBody>
          <a:bodyPr/>
          <a:lstStyle/>
          <a:p>
            <a:r>
              <a:rPr lang="en-GB" dirty="0"/>
              <a:t>types</a:t>
            </a:r>
          </a:p>
        </p:txBody>
      </p:sp>
      <p:sp>
        <p:nvSpPr>
          <p:cNvPr id="3" name="Content Placeholder 2">
            <a:extLst>
              <a:ext uri="{FF2B5EF4-FFF2-40B4-BE49-F238E27FC236}">
                <a16:creationId xmlns:a16="http://schemas.microsoft.com/office/drawing/2014/main" id="{7391F2D4-8F95-4783-A868-6B0F9287CDF3}"/>
              </a:ext>
            </a:extLst>
          </p:cNvPr>
          <p:cNvSpPr>
            <a:spLocks noGrp="1"/>
          </p:cNvSpPr>
          <p:nvPr>
            <p:ph idx="1"/>
          </p:nvPr>
        </p:nvSpPr>
        <p:spPr>
          <a:xfrm>
            <a:off x="1024127" y="1612349"/>
            <a:ext cx="9720073" cy="645090"/>
          </a:xfrm>
        </p:spPr>
        <p:txBody>
          <a:bodyPr/>
          <a:lstStyle/>
          <a:p>
            <a:r>
              <a:rPr lang="en-GB" dirty="0"/>
              <a:t>Try these two programs</a:t>
            </a:r>
          </a:p>
        </p:txBody>
      </p:sp>
      <p:pic>
        <p:nvPicPr>
          <p:cNvPr id="4" name="Picture 3">
            <a:extLst>
              <a:ext uri="{FF2B5EF4-FFF2-40B4-BE49-F238E27FC236}">
                <a16:creationId xmlns:a16="http://schemas.microsoft.com/office/drawing/2014/main" id="{59B203B7-AE8C-45DC-A9E6-56C2A22DAAC3}"/>
              </a:ext>
            </a:extLst>
          </p:cNvPr>
          <p:cNvPicPr>
            <a:picLocks noChangeAspect="1"/>
          </p:cNvPicPr>
          <p:nvPr/>
        </p:nvPicPr>
        <p:blipFill>
          <a:blip r:embed="rId3"/>
          <a:stretch>
            <a:fillRect/>
          </a:stretch>
        </p:blipFill>
        <p:spPr>
          <a:xfrm>
            <a:off x="569086" y="2257439"/>
            <a:ext cx="4572737" cy="2680570"/>
          </a:xfrm>
          <a:prstGeom prst="rect">
            <a:avLst/>
          </a:prstGeom>
        </p:spPr>
      </p:pic>
      <p:pic>
        <p:nvPicPr>
          <p:cNvPr id="5" name="Picture 4">
            <a:extLst>
              <a:ext uri="{FF2B5EF4-FFF2-40B4-BE49-F238E27FC236}">
                <a16:creationId xmlns:a16="http://schemas.microsoft.com/office/drawing/2014/main" id="{E2EF1A68-8960-4A01-85C6-AF6CA1706D9B}"/>
              </a:ext>
            </a:extLst>
          </p:cNvPr>
          <p:cNvPicPr>
            <a:picLocks noChangeAspect="1"/>
          </p:cNvPicPr>
          <p:nvPr/>
        </p:nvPicPr>
        <p:blipFill>
          <a:blip r:embed="rId4"/>
          <a:stretch>
            <a:fillRect/>
          </a:stretch>
        </p:blipFill>
        <p:spPr>
          <a:xfrm>
            <a:off x="6763316" y="2257440"/>
            <a:ext cx="4572737" cy="3048492"/>
          </a:xfrm>
          <a:prstGeom prst="rect">
            <a:avLst/>
          </a:prstGeom>
        </p:spPr>
      </p:pic>
      <p:sp>
        <p:nvSpPr>
          <p:cNvPr id="6" name="TextBox 5">
            <a:extLst>
              <a:ext uri="{FF2B5EF4-FFF2-40B4-BE49-F238E27FC236}">
                <a16:creationId xmlns:a16="http://schemas.microsoft.com/office/drawing/2014/main" id="{413BF90B-291D-40C6-AD88-0EEFE8CD9FAD}"/>
              </a:ext>
            </a:extLst>
          </p:cNvPr>
          <p:cNvSpPr txBox="1"/>
          <p:nvPr/>
        </p:nvSpPr>
        <p:spPr>
          <a:xfrm>
            <a:off x="1462537" y="5903452"/>
            <a:ext cx="8007139" cy="369332"/>
          </a:xfrm>
          <a:prstGeom prst="rect">
            <a:avLst/>
          </a:prstGeom>
          <a:solidFill>
            <a:srgbClr val="FFFF00"/>
          </a:solidFill>
        </p:spPr>
        <p:txBody>
          <a:bodyPr wrap="square" rtlCol="0">
            <a:spAutoFit/>
          </a:bodyPr>
          <a:lstStyle/>
          <a:p>
            <a:r>
              <a:rPr lang="en-GB" dirty="0"/>
              <a:t>Try the type Integer. It is a clever type that combines Int32 values to any size you like.</a:t>
            </a:r>
          </a:p>
        </p:txBody>
      </p:sp>
    </p:spTree>
    <p:custDataLst>
      <p:tags r:id="rId1"/>
    </p:custDataLst>
    <p:extLst>
      <p:ext uri="{BB962C8B-B14F-4D97-AF65-F5344CB8AC3E}">
        <p14:creationId xmlns:p14="http://schemas.microsoft.com/office/powerpoint/2010/main" val="250581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044B-07D1-4557-8280-C305A6DBA553}"/>
              </a:ext>
            </a:extLst>
          </p:cNvPr>
          <p:cNvSpPr>
            <a:spLocks noGrp="1"/>
          </p:cNvSpPr>
          <p:nvPr>
            <p:ph type="title"/>
          </p:nvPr>
        </p:nvSpPr>
        <p:spPr/>
        <p:txBody>
          <a:bodyPr/>
          <a:lstStyle/>
          <a:p>
            <a:r>
              <a:rPr lang="en-GB" dirty="0"/>
              <a:t>Making decisions in Haskell - 2</a:t>
            </a:r>
          </a:p>
        </p:txBody>
      </p:sp>
      <p:sp>
        <p:nvSpPr>
          <p:cNvPr id="3" name="Content Placeholder 2">
            <a:extLst>
              <a:ext uri="{FF2B5EF4-FFF2-40B4-BE49-F238E27FC236}">
                <a16:creationId xmlns:a16="http://schemas.microsoft.com/office/drawing/2014/main" id="{360E633D-ED6E-4827-9D04-D0C01243B002}"/>
              </a:ext>
            </a:extLst>
          </p:cNvPr>
          <p:cNvSpPr>
            <a:spLocks noGrp="1"/>
          </p:cNvSpPr>
          <p:nvPr>
            <p:ph idx="1"/>
          </p:nvPr>
        </p:nvSpPr>
        <p:spPr>
          <a:xfrm>
            <a:off x="1024128" y="1970690"/>
            <a:ext cx="9720073" cy="4023360"/>
          </a:xfrm>
        </p:spPr>
        <p:txBody>
          <a:bodyPr/>
          <a:lstStyle/>
          <a:p>
            <a:r>
              <a:rPr lang="en-GB" dirty="0"/>
              <a:t>Haskell has “guards” – very similar to a Case structure – use a pipe to do this: |</a:t>
            </a:r>
          </a:p>
        </p:txBody>
      </p:sp>
      <p:pic>
        <p:nvPicPr>
          <p:cNvPr id="4" name="Picture 3">
            <a:extLst>
              <a:ext uri="{FF2B5EF4-FFF2-40B4-BE49-F238E27FC236}">
                <a16:creationId xmlns:a16="http://schemas.microsoft.com/office/drawing/2014/main" id="{CDFB99C8-EF84-43E3-9379-51BF8698F7C8}"/>
              </a:ext>
            </a:extLst>
          </p:cNvPr>
          <p:cNvPicPr>
            <a:picLocks noChangeAspect="1"/>
          </p:cNvPicPr>
          <p:nvPr/>
        </p:nvPicPr>
        <p:blipFill>
          <a:blip r:embed="rId3"/>
          <a:stretch>
            <a:fillRect/>
          </a:stretch>
        </p:blipFill>
        <p:spPr>
          <a:xfrm>
            <a:off x="1024128" y="2664798"/>
            <a:ext cx="4949574" cy="2424281"/>
          </a:xfrm>
          <a:prstGeom prst="rect">
            <a:avLst/>
          </a:prstGeom>
        </p:spPr>
      </p:pic>
      <p:sp>
        <p:nvSpPr>
          <p:cNvPr id="6" name="TextBox 5">
            <a:extLst>
              <a:ext uri="{FF2B5EF4-FFF2-40B4-BE49-F238E27FC236}">
                <a16:creationId xmlns:a16="http://schemas.microsoft.com/office/drawing/2014/main" id="{6A15AAA8-8C44-034D-8C24-23A60C679158}"/>
              </a:ext>
            </a:extLst>
          </p:cNvPr>
          <p:cNvSpPr txBox="1"/>
          <p:nvPr/>
        </p:nvSpPr>
        <p:spPr>
          <a:xfrm>
            <a:off x="1024128" y="5626453"/>
            <a:ext cx="6215916" cy="646331"/>
          </a:xfrm>
          <a:prstGeom prst="rect">
            <a:avLst/>
          </a:prstGeom>
          <a:solidFill>
            <a:srgbClr val="FFFF00"/>
          </a:solidFill>
        </p:spPr>
        <p:txBody>
          <a:bodyPr wrap="square" rtlCol="0">
            <a:spAutoFit/>
          </a:bodyPr>
          <a:lstStyle/>
          <a:p>
            <a:r>
              <a:rPr lang="en-US" dirty="0"/>
              <a:t>Write a program that tells you if a number is even or not. You will need the standard functions we started the lesson with.</a:t>
            </a:r>
          </a:p>
        </p:txBody>
      </p:sp>
      <p:sp>
        <p:nvSpPr>
          <p:cNvPr id="5" name="TextBox 4">
            <a:extLst>
              <a:ext uri="{FF2B5EF4-FFF2-40B4-BE49-F238E27FC236}">
                <a16:creationId xmlns:a16="http://schemas.microsoft.com/office/drawing/2014/main" id="{E697E25A-A73A-4CAD-9983-8B8300D2331D}"/>
              </a:ext>
            </a:extLst>
          </p:cNvPr>
          <p:cNvSpPr txBox="1"/>
          <p:nvPr/>
        </p:nvSpPr>
        <p:spPr>
          <a:xfrm>
            <a:off x="6739002" y="3059668"/>
            <a:ext cx="5115696" cy="369332"/>
          </a:xfrm>
          <a:prstGeom prst="rect">
            <a:avLst/>
          </a:prstGeom>
          <a:solidFill>
            <a:srgbClr val="92D050"/>
          </a:solidFill>
        </p:spPr>
        <p:txBody>
          <a:bodyPr wrap="none" rtlCol="0">
            <a:spAutoFit/>
          </a:bodyPr>
          <a:lstStyle/>
          <a:p>
            <a:r>
              <a:rPr lang="en-GB" dirty="0"/>
              <a:t>This definition takes a tuple and returns a single value</a:t>
            </a:r>
          </a:p>
        </p:txBody>
      </p:sp>
      <p:cxnSp>
        <p:nvCxnSpPr>
          <p:cNvPr id="8" name="Straight Arrow Connector 7">
            <a:extLst>
              <a:ext uri="{FF2B5EF4-FFF2-40B4-BE49-F238E27FC236}">
                <a16:creationId xmlns:a16="http://schemas.microsoft.com/office/drawing/2014/main" id="{66674226-C7FD-4790-A438-E848E5F692C9}"/>
              </a:ext>
            </a:extLst>
          </p:cNvPr>
          <p:cNvCxnSpPr>
            <a:stCxn id="5" idx="1"/>
          </p:cNvCxnSpPr>
          <p:nvPr/>
        </p:nvCxnSpPr>
        <p:spPr>
          <a:xfrm flipH="1">
            <a:off x="5973702" y="3244334"/>
            <a:ext cx="765300" cy="2259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5878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C7AC-94C4-415A-9849-099F9BD32100}"/>
              </a:ext>
            </a:extLst>
          </p:cNvPr>
          <p:cNvSpPr>
            <a:spLocks noGrp="1"/>
          </p:cNvSpPr>
          <p:nvPr>
            <p:ph type="title"/>
          </p:nvPr>
        </p:nvSpPr>
        <p:spPr/>
        <p:txBody>
          <a:bodyPr/>
          <a:lstStyle/>
          <a:p>
            <a:r>
              <a:rPr lang="en-GB" dirty="0"/>
              <a:t>Now create some more functions of your own</a:t>
            </a:r>
          </a:p>
        </p:txBody>
      </p:sp>
      <p:sp>
        <p:nvSpPr>
          <p:cNvPr id="3" name="Content Placeholder 2">
            <a:extLst>
              <a:ext uri="{FF2B5EF4-FFF2-40B4-BE49-F238E27FC236}">
                <a16:creationId xmlns:a16="http://schemas.microsoft.com/office/drawing/2014/main" id="{66498B1E-1AD6-4376-BA50-8FA7341B4C0B}"/>
              </a:ext>
            </a:extLst>
          </p:cNvPr>
          <p:cNvSpPr>
            <a:spLocks noGrp="1"/>
          </p:cNvSpPr>
          <p:nvPr>
            <p:ph idx="1"/>
          </p:nvPr>
        </p:nvSpPr>
        <p:spPr>
          <a:xfrm>
            <a:off x="930166" y="2317531"/>
            <a:ext cx="9601200" cy="2310714"/>
          </a:xfrm>
        </p:spPr>
        <p:txBody>
          <a:bodyPr>
            <a:normAutofit/>
          </a:bodyPr>
          <a:lstStyle/>
          <a:p>
            <a:r>
              <a:rPr lang="en-GB" dirty="0"/>
              <a:t>Create a function to find the missing side given a side and the hypotenuse.</a:t>
            </a:r>
          </a:p>
          <a:p>
            <a:r>
              <a:rPr lang="en-GB" dirty="0"/>
              <a:t>Create a function to find the third side of a scalene triangle given two sides and the included angle.</a:t>
            </a:r>
          </a:p>
          <a:p>
            <a:endParaRPr lang="en-GB" dirty="0"/>
          </a:p>
          <a:p>
            <a:r>
              <a:rPr lang="en-GB" dirty="0"/>
              <a:t>Try cos pi at </a:t>
            </a:r>
            <a:r>
              <a:rPr lang="en-GB"/>
              <a:t>the prelude prompt</a:t>
            </a:r>
            <a:endParaRPr lang="en-GB" dirty="0"/>
          </a:p>
        </p:txBody>
      </p:sp>
    </p:spTree>
    <p:custDataLst>
      <p:tags r:id="rId1"/>
    </p:custDataLst>
    <p:extLst>
      <p:ext uri="{BB962C8B-B14F-4D97-AF65-F5344CB8AC3E}">
        <p14:creationId xmlns:p14="http://schemas.microsoft.com/office/powerpoint/2010/main" val="193902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Functions that take or </a:t>
            </a:r>
            <a:r>
              <a:rPr lang="en-GB"/>
              <a:t>return </a:t>
            </a:r>
            <a:r>
              <a:rPr lang="en-GB" dirty="0"/>
              <a:t>functions</a:t>
            </a:r>
          </a:p>
        </p:txBody>
      </p:sp>
      <p:sp>
        <p:nvSpPr>
          <p:cNvPr id="5" name="Text Placeholder 4">
            <a:extLst>
              <a:ext uri="{FF2B5EF4-FFF2-40B4-BE49-F238E27FC236}">
                <a16:creationId xmlns:a16="http://schemas.microsoft.com/office/drawing/2014/main" id="{A14C2B0C-B6D0-1A48-B080-F449E524B04B}"/>
              </a:ext>
            </a:extLst>
          </p:cNvPr>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259415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r>
              <a:rPr lang="en-GB" dirty="0"/>
              <a:t>To know what the functional programming paradigm is</a:t>
            </a:r>
          </a:p>
          <a:p>
            <a:r>
              <a:rPr lang="en-GB" dirty="0"/>
              <a:t>To know about functions, domains and codomains</a:t>
            </a:r>
          </a:p>
          <a:p>
            <a:r>
              <a:rPr lang="en-GB" dirty="0"/>
              <a:t>To know about function application and partial application</a:t>
            </a:r>
          </a:p>
          <a:p>
            <a:r>
              <a:rPr lang="en-GB" dirty="0"/>
              <a:t>To know about composition of functions</a:t>
            </a:r>
          </a:p>
          <a:p>
            <a:r>
              <a:rPr lang="en-GB" dirty="0"/>
              <a:t>To know what a first-class object is and what a higher order function is</a:t>
            </a:r>
          </a:p>
          <a:p>
            <a:r>
              <a:rPr lang="en-GB" dirty="0"/>
              <a:t>To know how to build simple functional programs</a:t>
            </a:r>
          </a:p>
          <a:p>
            <a:r>
              <a:rPr lang="en-GB" dirty="0"/>
              <a:t>To know how to construct and work with lists in Haskell</a:t>
            </a:r>
          </a:p>
          <a:p>
            <a:pPr lvl="1"/>
            <a:r>
              <a:rPr lang="en-GB" dirty="0"/>
              <a:t>Return the head or tail, prepend, append, test for empty and find length</a:t>
            </a:r>
          </a:p>
          <a:p>
            <a:r>
              <a:rPr lang="en-GB" dirty="0"/>
              <a:t>To be able to use the map, filter and fold functions with lists</a:t>
            </a:r>
          </a:p>
          <a:p>
            <a:endParaRPr lang="en-GB" dirty="0"/>
          </a:p>
        </p:txBody>
      </p:sp>
    </p:spTree>
    <p:custDataLst>
      <p:tags r:id="rId1"/>
    </p:custDataLst>
    <p:extLst>
      <p:ext uri="{BB962C8B-B14F-4D97-AF65-F5344CB8AC3E}">
        <p14:creationId xmlns:p14="http://schemas.microsoft.com/office/powerpoint/2010/main" val="786431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431" y="966140"/>
            <a:ext cx="9601200" cy="633855"/>
          </a:xfrm>
        </p:spPr>
        <p:txBody>
          <a:bodyPr>
            <a:normAutofit fontScale="90000"/>
          </a:bodyPr>
          <a:lstStyle/>
          <a:p>
            <a:r>
              <a:rPr lang="en-GB" dirty="0"/>
              <a:t>Hello World! - again</a:t>
            </a:r>
          </a:p>
        </p:txBody>
      </p:sp>
      <p:pic>
        <p:nvPicPr>
          <p:cNvPr id="19" name="Picture 18"/>
          <p:cNvPicPr>
            <a:picLocks noChangeAspect="1"/>
          </p:cNvPicPr>
          <p:nvPr/>
        </p:nvPicPr>
        <p:blipFill>
          <a:blip r:embed="rId3"/>
          <a:stretch>
            <a:fillRect/>
          </a:stretch>
        </p:blipFill>
        <p:spPr>
          <a:xfrm>
            <a:off x="384000" y="1935590"/>
            <a:ext cx="7119160" cy="2143571"/>
          </a:xfrm>
          <a:prstGeom prst="rect">
            <a:avLst/>
          </a:prstGeom>
        </p:spPr>
      </p:pic>
      <p:pic>
        <p:nvPicPr>
          <p:cNvPr id="22" name="Picture 21"/>
          <p:cNvPicPr>
            <a:picLocks noChangeAspect="1"/>
          </p:cNvPicPr>
          <p:nvPr/>
        </p:nvPicPr>
        <p:blipFill>
          <a:blip r:embed="rId4"/>
          <a:stretch>
            <a:fillRect/>
          </a:stretch>
        </p:blipFill>
        <p:spPr>
          <a:xfrm>
            <a:off x="5356965" y="3620062"/>
            <a:ext cx="5883108" cy="2680529"/>
          </a:xfrm>
          <a:prstGeom prst="rect">
            <a:avLst/>
          </a:prstGeom>
        </p:spPr>
      </p:pic>
    </p:spTree>
    <p:custDataLst>
      <p:tags r:id="rId1"/>
    </p:custDataLst>
    <p:extLst>
      <p:ext uri="{BB962C8B-B14F-4D97-AF65-F5344CB8AC3E}">
        <p14:creationId xmlns:p14="http://schemas.microsoft.com/office/powerpoint/2010/main" val="9502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176E-80B5-4EB0-B0AB-66EACC8ECAA9}"/>
              </a:ext>
            </a:extLst>
          </p:cNvPr>
          <p:cNvSpPr>
            <a:spLocks noGrp="1"/>
          </p:cNvSpPr>
          <p:nvPr>
            <p:ph type="title"/>
          </p:nvPr>
        </p:nvSpPr>
        <p:spPr/>
        <p:txBody>
          <a:bodyPr/>
          <a:lstStyle/>
          <a:p>
            <a:r>
              <a:rPr lang="en-GB" dirty="0"/>
              <a:t>How was that functional??</a:t>
            </a:r>
          </a:p>
        </p:txBody>
      </p:sp>
      <p:sp>
        <p:nvSpPr>
          <p:cNvPr id="3" name="Content Placeholder 2">
            <a:extLst>
              <a:ext uri="{FF2B5EF4-FFF2-40B4-BE49-F238E27FC236}">
                <a16:creationId xmlns:a16="http://schemas.microsoft.com/office/drawing/2014/main" id="{300D09DD-4C45-481D-B45B-745CA4CB861F}"/>
              </a:ext>
            </a:extLst>
          </p:cNvPr>
          <p:cNvSpPr>
            <a:spLocks noGrp="1"/>
          </p:cNvSpPr>
          <p:nvPr>
            <p:ph idx="1"/>
          </p:nvPr>
        </p:nvSpPr>
        <p:spPr>
          <a:xfrm>
            <a:off x="136500" y="1902626"/>
            <a:ext cx="11875959" cy="4756988"/>
          </a:xfrm>
        </p:spPr>
        <p:txBody>
          <a:bodyPr>
            <a:normAutofit/>
          </a:bodyPr>
          <a:lstStyle/>
          <a:p>
            <a:r>
              <a:rPr lang="en-GB" dirty="0"/>
              <a:t>“</a:t>
            </a:r>
            <a:r>
              <a:rPr lang="en-GB" dirty="0" err="1"/>
              <a:t>toLower</a:t>
            </a:r>
            <a:r>
              <a:rPr lang="en-GB" dirty="0"/>
              <a:t>” is a built-in function that takes a character and converts it to lower case:</a:t>
            </a:r>
          </a:p>
          <a:p>
            <a:pPr marL="0" indent="0">
              <a:buNone/>
            </a:pPr>
            <a:endParaRPr lang="en-GB" dirty="0"/>
          </a:p>
          <a:p>
            <a:r>
              <a:rPr lang="en-GB" dirty="0"/>
              <a:t>“Map” is a built-in function that</a:t>
            </a:r>
          </a:p>
          <a:p>
            <a:pPr lvl="1"/>
            <a:r>
              <a:rPr lang="en-GB" dirty="0"/>
              <a:t>Takes a function and returns a new function that</a:t>
            </a:r>
          </a:p>
          <a:p>
            <a:pPr lvl="1"/>
            <a:r>
              <a:rPr lang="en-GB" dirty="0"/>
              <a:t>Takes a list and returns a list !</a:t>
            </a:r>
          </a:p>
          <a:p>
            <a:endParaRPr lang="en-GB" dirty="0"/>
          </a:p>
          <a:p>
            <a:r>
              <a:rPr lang="en-GB" dirty="0"/>
              <a:t>So, Map took </a:t>
            </a:r>
            <a:r>
              <a:rPr lang="en-GB" dirty="0" err="1"/>
              <a:t>toLower</a:t>
            </a:r>
            <a:r>
              <a:rPr lang="en-GB" dirty="0"/>
              <a:t> and made a function that takes a list and returns a list in lower case.</a:t>
            </a:r>
          </a:p>
          <a:p>
            <a:endParaRPr lang="en-GB" dirty="0"/>
          </a:p>
          <a:p>
            <a:r>
              <a:rPr lang="en-GB" dirty="0"/>
              <a:t>It is important to realise that the string “HELLO WORLD!” is not a parameter value of </a:t>
            </a:r>
            <a:r>
              <a:rPr lang="en-GB" dirty="0" err="1"/>
              <a:t>toLower</a:t>
            </a:r>
            <a:r>
              <a:rPr lang="en-GB" dirty="0"/>
              <a:t>. </a:t>
            </a:r>
            <a:r>
              <a:rPr lang="en-GB" dirty="0" err="1"/>
              <a:t>toLower</a:t>
            </a:r>
            <a:r>
              <a:rPr lang="en-GB" dirty="0"/>
              <a:t> is a parameter value of Map and the function that is output takes the parameter “HELLO WORLD!” – which is a list of characters.</a:t>
            </a:r>
          </a:p>
        </p:txBody>
      </p:sp>
      <p:pic>
        <p:nvPicPr>
          <p:cNvPr id="5" name="Picture 4">
            <a:extLst>
              <a:ext uri="{FF2B5EF4-FFF2-40B4-BE49-F238E27FC236}">
                <a16:creationId xmlns:a16="http://schemas.microsoft.com/office/drawing/2014/main" id="{694F7A6E-B0A4-4FEB-B532-AAEC8EE80AF0}"/>
              </a:ext>
            </a:extLst>
          </p:cNvPr>
          <p:cNvPicPr>
            <a:picLocks noChangeAspect="1"/>
          </p:cNvPicPr>
          <p:nvPr/>
        </p:nvPicPr>
        <p:blipFill>
          <a:blip r:embed="rId3"/>
          <a:stretch>
            <a:fillRect/>
          </a:stretch>
        </p:blipFill>
        <p:spPr>
          <a:xfrm>
            <a:off x="8612698" y="2347545"/>
            <a:ext cx="3181350" cy="1933575"/>
          </a:xfrm>
          <a:prstGeom prst="rect">
            <a:avLst/>
          </a:prstGeom>
        </p:spPr>
      </p:pic>
    </p:spTree>
    <p:custDataLst>
      <p:tags r:id="rId1"/>
    </p:custDataLst>
    <p:extLst>
      <p:ext uri="{BB962C8B-B14F-4D97-AF65-F5344CB8AC3E}">
        <p14:creationId xmlns:p14="http://schemas.microsoft.com/office/powerpoint/2010/main" val="296897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interesting concepts</a:t>
            </a:r>
          </a:p>
        </p:txBody>
      </p:sp>
      <p:graphicFrame>
        <p:nvGraphicFramePr>
          <p:cNvPr id="3" name="Object 2"/>
          <p:cNvGraphicFramePr>
            <a:graphicFrameLocks noChangeAspect="1"/>
          </p:cNvGraphicFramePr>
          <p:nvPr>
            <p:extLst>
              <p:ext uri="{D42A27DB-BD31-4B8C-83A1-F6EECF244321}">
                <p14:modId xmlns:p14="http://schemas.microsoft.com/office/powerpoint/2010/main" val="3903691219"/>
              </p:ext>
            </p:extLst>
          </p:nvPr>
        </p:nvGraphicFramePr>
        <p:xfrm>
          <a:off x="3372755" y="2157745"/>
          <a:ext cx="2050583" cy="400114"/>
        </p:xfrm>
        <a:graphic>
          <a:graphicData uri="http://schemas.openxmlformats.org/presentationml/2006/ole">
            <mc:AlternateContent xmlns:mc="http://schemas.openxmlformats.org/markup-compatibility/2006">
              <mc:Choice xmlns:v="urn:schemas-microsoft-com:vml" Requires="v">
                <p:oleObj spid="_x0000_s2050" name="Equation" r:id="rId4" imgW="1041120" imgH="203040" progId="Equation.DSMT4">
                  <p:embed/>
                </p:oleObj>
              </mc:Choice>
              <mc:Fallback>
                <p:oleObj name="Equation" r:id="rId4" imgW="1041120" imgH="203040" progId="Equation.DSMT4">
                  <p:embed/>
                  <p:pic>
                    <p:nvPicPr>
                      <p:cNvPr id="3" name="Object 2"/>
                      <p:cNvPicPr/>
                      <p:nvPr/>
                    </p:nvPicPr>
                    <p:blipFill>
                      <a:blip r:embed="rId5"/>
                      <a:stretch>
                        <a:fillRect/>
                      </a:stretch>
                    </p:blipFill>
                    <p:spPr>
                      <a:xfrm>
                        <a:off x="3372755" y="2157745"/>
                        <a:ext cx="2050583" cy="400114"/>
                      </a:xfrm>
                      <a:prstGeom prst="rect">
                        <a:avLst/>
                      </a:prstGeom>
                    </p:spPr>
                  </p:pic>
                </p:oleObj>
              </mc:Fallback>
            </mc:AlternateContent>
          </a:graphicData>
        </a:graphic>
      </p:graphicFrame>
      <p:sp>
        <p:nvSpPr>
          <p:cNvPr id="4" name="TextBox 3"/>
          <p:cNvSpPr txBox="1"/>
          <p:nvPr/>
        </p:nvSpPr>
        <p:spPr>
          <a:xfrm>
            <a:off x="579383" y="2157745"/>
            <a:ext cx="7472856" cy="3477875"/>
          </a:xfrm>
          <a:prstGeom prst="rect">
            <a:avLst/>
          </a:prstGeom>
          <a:noFill/>
        </p:spPr>
        <p:txBody>
          <a:bodyPr wrap="square" rtlCol="0">
            <a:spAutoFit/>
          </a:bodyPr>
          <a:lstStyle/>
          <a:p>
            <a:r>
              <a:rPr lang="en-GB" sz="2000" dirty="0"/>
              <a:t>What does this mean?</a:t>
            </a:r>
          </a:p>
          <a:p>
            <a:endParaRPr lang="en-GB" sz="2000" dirty="0"/>
          </a:p>
          <a:p>
            <a:r>
              <a:rPr lang="en-GB" sz="2000" dirty="0"/>
              <a:t>Roughly speaking it means a function </a:t>
            </a:r>
            <a:r>
              <a:rPr lang="en-GB" sz="2000" b="1" i="1" dirty="0"/>
              <a:t>f</a:t>
            </a:r>
            <a:r>
              <a:rPr lang="en-GB" sz="2000" dirty="0"/>
              <a:t> is of a type that takes a parameter of type X that gives another function that takes type Y and finally gives type Z.</a:t>
            </a:r>
          </a:p>
          <a:p>
            <a:endParaRPr lang="en-GB" sz="2000" dirty="0"/>
          </a:p>
          <a:p>
            <a:r>
              <a:rPr lang="en-GB" sz="2000" dirty="0"/>
              <a:t>For example</a:t>
            </a:r>
          </a:p>
          <a:p>
            <a:endParaRPr lang="en-GB" sz="2000" dirty="0"/>
          </a:p>
          <a:p>
            <a:endParaRPr lang="en-GB" sz="2000" dirty="0"/>
          </a:p>
          <a:p>
            <a:r>
              <a:rPr lang="en-GB" sz="2000" dirty="0"/>
              <a:t>A function that finds the first word of length n in a text would be defined as :</a:t>
            </a:r>
          </a:p>
        </p:txBody>
      </p:sp>
      <p:graphicFrame>
        <p:nvGraphicFramePr>
          <p:cNvPr id="5" name="Object 4"/>
          <p:cNvGraphicFramePr>
            <a:graphicFrameLocks noChangeAspect="1"/>
          </p:cNvGraphicFramePr>
          <p:nvPr>
            <p:extLst>
              <p:ext uri="{D42A27DB-BD31-4B8C-83A1-F6EECF244321}">
                <p14:modId xmlns:p14="http://schemas.microsoft.com/office/powerpoint/2010/main" val="541245818"/>
              </p:ext>
            </p:extLst>
          </p:nvPr>
        </p:nvGraphicFramePr>
        <p:xfrm>
          <a:off x="2158809" y="5341892"/>
          <a:ext cx="2538249" cy="947108"/>
        </p:xfrm>
        <a:graphic>
          <a:graphicData uri="http://schemas.openxmlformats.org/presentationml/2006/ole">
            <mc:AlternateContent xmlns:mc="http://schemas.openxmlformats.org/markup-compatibility/2006">
              <mc:Choice xmlns:v="urn:schemas-microsoft-com:vml" Requires="v">
                <p:oleObj spid="_x0000_s2051" name="Equation" r:id="rId6" imgW="1701720" imgH="634680" progId="Equation.DSMT4">
                  <p:embed/>
                </p:oleObj>
              </mc:Choice>
              <mc:Fallback>
                <p:oleObj name="Equation" r:id="rId6" imgW="1701720" imgH="634680" progId="Equation.DSMT4">
                  <p:embed/>
                  <p:pic>
                    <p:nvPicPr>
                      <p:cNvPr id="5" name="Object 4"/>
                      <p:cNvPicPr/>
                      <p:nvPr/>
                    </p:nvPicPr>
                    <p:blipFill>
                      <a:blip r:embed="rId7"/>
                      <a:stretch>
                        <a:fillRect/>
                      </a:stretch>
                    </p:blipFill>
                    <p:spPr>
                      <a:xfrm>
                        <a:off x="2158809" y="5341892"/>
                        <a:ext cx="2538249" cy="94710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3636DF-BF2E-3349-B5E7-0308623A2208}"/>
                  </a:ext>
                </a:extLst>
              </p:cNvPr>
              <p:cNvSpPr txBox="1"/>
              <p:nvPr/>
            </p:nvSpPr>
            <p:spPr>
              <a:xfrm>
                <a:off x="2229754" y="4051860"/>
                <a:ext cx="34989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𝑙𝑜𝑔𝐵𝑎𝑠𝑒</m:t>
                      </m:r>
                      <m:r>
                        <a:rPr lang="en-GB" b="0" i="1" smtClean="0">
                          <a:latin typeface="Cambria Math" panose="02040503050406030204" pitchFamily="18" charset="0"/>
                        </a:rPr>
                        <m:t>∷</m:t>
                      </m:r>
                      <m:r>
                        <a:rPr lang="en-GB" b="0" i="1" smtClean="0">
                          <a:latin typeface="Cambria Math" panose="02040503050406030204" pitchFamily="18" charset="0"/>
                        </a:rPr>
                        <m:t>𝐹𝑙𝑜𝑎𝑡</m:t>
                      </m:r>
                      <m:r>
                        <a:rPr lang="en-GB" b="0" i="1" smtClean="0">
                          <a:latin typeface="Cambria Math" panose="02040503050406030204" pitchFamily="18" charset="0"/>
                        </a:rPr>
                        <m:t>→</m:t>
                      </m:r>
                      <m:r>
                        <a:rPr lang="en-GB" b="0" i="1" smtClean="0">
                          <a:latin typeface="Cambria Math" panose="02040503050406030204" pitchFamily="18" charset="0"/>
                        </a:rPr>
                        <m:t>𝐹𝑙𝑜𝑎𝑡</m:t>
                      </m:r>
                      <m:r>
                        <a:rPr lang="en-GB" b="0" i="1" smtClean="0">
                          <a:latin typeface="Cambria Math" panose="02040503050406030204" pitchFamily="18" charset="0"/>
                        </a:rPr>
                        <m:t>→</m:t>
                      </m:r>
                      <m:r>
                        <a:rPr lang="en-GB" b="0" i="1" smtClean="0">
                          <a:latin typeface="Cambria Math" panose="02040503050406030204" pitchFamily="18" charset="0"/>
                        </a:rPr>
                        <m:t>𝐹𝑙𝑜𝑎𝑡</m:t>
                      </m:r>
                    </m:oMath>
                  </m:oMathPara>
                </a14:m>
                <a:endParaRPr lang="en-US" dirty="0"/>
              </a:p>
            </p:txBody>
          </p:sp>
        </mc:Choice>
        <mc:Fallback xmlns="">
          <p:sp>
            <p:nvSpPr>
              <p:cNvPr id="6" name="TextBox 5">
                <a:extLst>
                  <a:ext uri="{FF2B5EF4-FFF2-40B4-BE49-F238E27FC236}">
                    <a16:creationId xmlns:a16="http://schemas.microsoft.com/office/drawing/2014/main" id="{FA3636DF-BF2E-3349-B5E7-0308623A2208}"/>
                  </a:ext>
                </a:extLst>
              </p:cNvPr>
              <p:cNvSpPr txBox="1">
                <a:spLocks noRot="1" noChangeAspect="1" noMove="1" noResize="1" noEditPoints="1" noAdjustHandles="1" noChangeArrowheads="1" noChangeShapeType="1" noTextEdit="1"/>
              </p:cNvSpPr>
              <p:nvPr/>
            </p:nvSpPr>
            <p:spPr>
              <a:xfrm>
                <a:off x="2229754" y="4051860"/>
                <a:ext cx="3498907" cy="276999"/>
              </a:xfrm>
              <a:prstGeom prst="rect">
                <a:avLst/>
              </a:prstGeom>
              <a:blipFill>
                <a:blip r:embed="rId8"/>
                <a:stretch>
                  <a:fillRect l="-1812" r="-725"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CBC3F5-764D-784B-9B30-B67D7ACBD163}"/>
                  </a:ext>
                </a:extLst>
              </p:cNvPr>
              <p:cNvSpPr txBox="1"/>
              <p:nvPr/>
            </p:nvSpPr>
            <p:spPr>
              <a:xfrm>
                <a:off x="6534807" y="3728695"/>
                <a:ext cx="5427279" cy="923330"/>
              </a:xfrm>
              <a:prstGeom prst="rect">
                <a:avLst/>
              </a:prstGeom>
              <a:noFill/>
            </p:spPr>
            <p:txBody>
              <a:bodyPr wrap="square" rtlCol="0">
                <a:spAutoFit/>
              </a:bodyPr>
              <a:lstStyle/>
              <a:p>
                <a:r>
                  <a:rPr lang="en-US" dirty="0"/>
                  <a:t>This function takes a value, </a:t>
                </a:r>
                <a:r>
                  <a:rPr lang="en-US" dirty="0" err="1"/>
                  <a:t>eg</a:t>
                </a:r>
                <a:r>
                  <a:rPr lang="en-US" dirty="0"/>
                  <a:t>. 2.7183… and returns a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𝑙𝑜𝑔</m:t>
                        </m:r>
                      </m:e>
                      <m:sub>
                        <m:r>
                          <a:rPr lang="en-GB" b="0" i="1" smtClean="0">
                            <a:latin typeface="Cambria Math" panose="02040503050406030204" pitchFamily="18" charset="0"/>
                          </a:rPr>
                          <m:t>𝑒</m:t>
                        </m:r>
                      </m:sub>
                    </m:sSub>
                  </m:oMath>
                </a14:m>
                <a:endParaRPr lang="en-GB" b="0" dirty="0"/>
              </a:p>
              <a:p>
                <a:r>
                  <a:rPr lang="en-US" dirty="0"/>
                  <a:t>In general the effect is </a:t>
                </a:r>
                <a14:m>
                  <m:oMath xmlns:m="http://schemas.openxmlformats.org/officeDocument/2006/math">
                    <m:r>
                      <a:rPr lang="en-GB" b="0" i="1" smtClean="0">
                        <a:latin typeface="Cambria Math" panose="02040503050406030204" pitchFamily="18" charset="0"/>
                      </a:rPr>
                      <m:t>𝑍</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𝑙𝑜𝑔</m:t>
                        </m:r>
                      </m:e>
                      <m:sub>
                        <m:r>
                          <a:rPr lang="en-GB" b="0" i="1" smtClean="0">
                            <a:latin typeface="Cambria Math" panose="02040503050406030204" pitchFamily="18" charset="0"/>
                          </a:rPr>
                          <m:t>𝑋</m:t>
                        </m:r>
                      </m:sub>
                    </m:sSub>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oMath>
                </a14:m>
                <a:endParaRPr lang="en-US" dirty="0"/>
              </a:p>
            </p:txBody>
          </p:sp>
        </mc:Choice>
        <mc:Fallback xmlns="">
          <p:sp>
            <p:nvSpPr>
              <p:cNvPr id="7" name="TextBox 6">
                <a:extLst>
                  <a:ext uri="{FF2B5EF4-FFF2-40B4-BE49-F238E27FC236}">
                    <a16:creationId xmlns:a16="http://schemas.microsoft.com/office/drawing/2014/main" id="{22CBC3F5-764D-784B-9B30-B67D7ACBD163}"/>
                  </a:ext>
                </a:extLst>
              </p:cNvPr>
              <p:cNvSpPr txBox="1">
                <a:spLocks noRot="1" noChangeAspect="1" noMove="1" noResize="1" noEditPoints="1" noAdjustHandles="1" noChangeArrowheads="1" noChangeShapeType="1" noTextEdit="1"/>
              </p:cNvSpPr>
              <p:nvPr/>
            </p:nvSpPr>
            <p:spPr>
              <a:xfrm>
                <a:off x="6534807" y="3728695"/>
                <a:ext cx="5427279" cy="923330"/>
              </a:xfrm>
              <a:prstGeom prst="rect">
                <a:avLst/>
              </a:prstGeom>
              <a:blipFill>
                <a:blip r:embed="rId9"/>
                <a:stretch>
                  <a:fillRect l="-935" t="-2740" b="-958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734C4BA-0012-BB4E-9F73-64398C128922}"/>
              </a:ext>
            </a:extLst>
          </p:cNvPr>
          <p:cNvSpPr txBox="1"/>
          <p:nvPr/>
        </p:nvSpPr>
        <p:spPr>
          <a:xfrm>
            <a:off x="5884164" y="5421570"/>
            <a:ext cx="5398081" cy="923330"/>
          </a:xfrm>
          <a:prstGeom prst="rect">
            <a:avLst/>
          </a:prstGeom>
          <a:noFill/>
        </p:spPr>
        <p:txBody>
          <a:bodyPr wrap="none" rtlCol="0">
            <a:spAutoFit/>
          </a:bodyPr>
          <a:lstStyle/>
          <a:p>
            <a:r>
              <a:rPr lang="en-US" dirty="0"/>
              <a:t>We could then write in Haskell</a:t>
            </a:r>
          </a:p>
          <a:p>
            <a:r>
              <a:rPr lang="en-US" dirty="0"/>
              <a:t>Find 4 “Friends, Romans, Countrymen lend me your ears!”</a:t>
            </a:r>
          </a:p>
          <a:p>
            <a:r>
              <a:rPr lang="en-US" dirty="0"/>
              <a:t>and get the result: “lend”</a:t>
            </a:r>
          </a:p>
        </p:txBody>
      </p:sp>
      <p:sp>
        <p:nvSpPr>
          <p:cNvPr id="9" name="TextBox 8">
            <a:extLst>
              <a:ext uri="{FF2B5EF4-FFF2-40B4-BE49-F238E27FC236}">
                <a16:creationId xmlns:a16="http://schemas.microsoft.com/office/drawing/2014/main" id="{42EC96C9-95BB-004E-9E4A-9DBF7ECC3A21}"/>
              </a:ext>
            </a:extLst>
          </p:cNvPr>
          <p:cNvSpPr txBox="1"/>
          <p:nvPr/>
        </p:nvSpPr>
        <p:spPr>
          <a:xfrm>
            <a:off x="276716" y="6345124"/>
            <a:ext cx="5338064" cy="369332"/>
          </a:xfrm>
          <a:prstGeom prst="rect">
            <a:avLst/>
          </a:prstGeom>
          <a:solidFill>
            <a:srgbClr val="92D050"/>
          </a:solidFill>
        </p:spPr>
        <p:txBody>
          <a:bodyPr wrap="none" rtlCol="0">
            <a:spAutoFit/>
          </a:bodyPr>
          <a:lstStyle/>
          <a:p>
            <a:r>
              <a:rPr lang="en-US" dirty="0"/>
              <a:t>Then we need to define Find! We won’t because its hard.</a:t>
            </a:r>
          </a:p>
        </p:txBody>
      </p:sp>
    </p:spTree>
    <p:custDataLst>
      <p:tags r:id="rId2"/>
    </p:custDataLst>
    <p:extLst>
      <p:ext uri="{BB962C8B-B14F-4D97-AF65-F5344CB8AC3E}">
        <p14:creationId xmlns:p14="http://schemas.microsoft.com/office/powerpoint/2010/main" val="223200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24" y="823929"/>
            <a:ext cx="9601200" cy="994719"/>
          </a:xfrm>
        </p:spPr>
        <p:txBody>
          <a:bodyPr/>
          <a:lstStyle/>
          <a:p>
            <a:r>
              <a:rPr lang="en-GB" dirty="0"/>
              <a:t>Association is “to the right”</a:t>
            </a:r>
          </a:p>
        </p:txBody>
      </p:sp>
      <p:graphicFrame>
        <p:nvGraphicFramePr>
          <p:cNvPr id="3" name="Object 2"/>
          <p:cNvGraphicFramePr>
            <a:graphicFrameLocks noChangeAspect="1"/>
          </p:cNvGraphicFramePr>
          <p:nvPr>
            <p:extLst>
              <p:ext uri="{D42A27DB-BD31-4B8C-83A1-F6EECF244321}">
                <p14:modId xmlns:p14="http://schemas.microsoft.com/office/powerpoint/2010/main" val="2387952157"/>
              </p:ext>
            </p:extLst>
          </p:nvPr>
        </p:nvGraphicFramePr>
        <p:xfrm>
          <a:off x="645948" y="2048425"/>
          <a:ext cx="3660775" cy="2209800"/>
        </p:xfrm>
        <a:graphic>
          <a:graphicData uri="http://schemas.openxmlformats.org/presentationml/2006/ole">
            <mc:AlternateContent xmlns:mc="http://schemas.openxmlformats.org/markup-compatibility/2006">
              <mc:Choice xmlns:v="urn:schemas-microsoft-com:vml" Requires="v">
                <p:oleObj spid="_x0000_s3074" name="Equation" r:id="rId4" imgW="1473120" imgH="888840" progId="Equation.DSMT4">
                  <p:embed/>
                </p:oleObj>
              </mc:Choice>
              <mc:Fallback>
                <p:oleObj name="Equation" r:id="rId4" imgW="1473120" imgH="888840" progId="Equation.DSMT4">
                  <p:embed/>
                  <p:pic>
                    <p:nvPicPr>
                      <p:cNvPr id="3" name="Object 2"/>
                      <p:cNvPicPr/>
                      <p:nvPr/>
                    </p:nvPicPr>
                    <p:blipFill>
                      <a:blip r:embed="rId5"/>
                      <a:stretch>
                        <a:fillRect/>
                      </a:stretch>
                    </p:blipFill>
                    <p:spPr>
                      <a:xfrm>
                        <a:off x="645948" y="2048425"/>
                        <a:ext cx="3660775" cy="2209800"/>
                      </a:xfrm>
                      <a:prstGeom prst="rect">
                        <a:avLst/>
                      </a:prstGeom>
                    </p:spPr>
                  </p:pic>
                </p:oleObj>
              </mc:Fallback>
            </mc:AlternateContent>
          </a:graphicData>
        </a:graphic>
      </p:graphicFrame>
      <p:sp>
        <p:nvSpPr>
          <p:cNvPr id="4" name="TextBox 3"/>
          <p:cNvSpPr txBox="1"/>
          <p:nvPr/>
        </p:nvSpPr>
        <p:spPr>
          <a:xfrm>
            <a:off x="5202194" y="1952996"/>
            <a:ext cx="6635579" cy="1569660"/>
          </a:xfrm>
          <a:prstGeom prst="rect">
            <a:avLst/>
          </a:prstGeom>
          <a:solidFill>
            <a:srgbClr val="FFFF00"/>
          </a:solidFill>
        </p:spPr>
        <p:txBody>
          <a:bodyPr wrap="square" rtlCol="0">
            <a:spAutoFit/>
          </a:bodyPr>
          <a:lstStyle/>
          <a:p>
            <a:r>
              <a:rPr lang="en-GB" sz="2400" dirty="0"/>
              <a:t>“Association” is from “Associativity” – the brackets.</a:t>
            </a:r>
          </a:p>
          <a:p>
            <a:r>
              <a:rPr lang="en-GB" sz="2400" dirty="0"/>
              <a:t>This means that </a:t>
            </a:r>
            <a:r>
              <a:rPr lang="en-GB" sz="2400" b="1" i="1" dirty="0"/>
              <a:t>f</a:t>
            </a:r>
            <a:r>
              <a:rPr lang="en-GB" sz="2400" dirty="0"/>
              <a:t> takes a parameter of type X and returns another </a:t>
            </a:r>
            <a:r>
              <a:rPr lang="en-GB" sz="2400" u="sng" dirty="0"/>
              <a:t>function</a:t>
            </a:r>
            <a:r>
              <a:rPr lang="en-GB" sz="2400" dirty="0"/>
              <a:t> that takes a parameter of type Y and returns a value of type Z.</a:t>
            </a:r>
          </a:p>
        </p:txBody>
      </p:sp>
      <p:graphicFrame>
        <p:nvGraphicFramePr>
          <p:cNvPr id="5" name="Object 4"/>
          <p:cNvGraphicFramePr>
            <a:graphicFrameLocks noChangeAspect="1"/>
          </p:cNvGraphicFramePr>
          <p:nvPr>
            <p:extLst>
              <p:ext uri="{D42A27DB-BD31-4B8C-83A1-F6EECF244321}">
                <p14:modId xmlns:p14="http://schemas.microsoft.com/office/powerpoint/2010/main" val="573338018"/>
              </p:ext>
            </p:extLst>
          </p:nvPr>
        </p:nvGraphicFramePr>
        <p:xfrm>
          <a:off x="509587" y="4903771"/>
          <a:ext cx="4097649" cy="565193"/>
        </p:xfrm>
        <a:graphic>
          <a:graphicData uri="http://schemas.openxmlformats.org/presentationml/2006/ole">
            <mc:AlternateContent xmlns:mc="http://schemas.openxmlformats.org/markup-compatibility/2006">
              <mc:Choice xmlns:v="urn:schemas-microsoft-com:vml" Requires="v">
                <p:oleObj spid="_x0000_s3075" name="Equation" r:id="rId6" imgW="1841400" imgH="253800" progId="Equation.DSMT4">
                  <p:embed/>
                </p:oleObj>
              </mc:Choice>
              <mc:Fallback>
                <p:oleObj name="Equation" r:id="rId6" imgW="1841400" imgH="253800" progId="Equation.DSMT4">
                  <p:embed/>
                  <p:pic>
                    <p:nvPicPr>
                      <p:cNvPr id="5" name="Object 4"/>
                      <p:cNvPicPr/>
                      <p:nvPr/>
                    </p:nvPicPr>
                    <p:blipFill>
                      <a:blip r:embed="rId7"/>
                      <a:stretch>
                        <a:fillRect/>
                      </a:stretch>
                    </p:blipFill>
                    <p:spPr>
                      <a:xfrm>
                        <a:off x="509587" y="4903771"/>
                        <a:ext cx="4097649" cy="565193"/>
                      </a:xfrm>
                      <a:prstGeom prst="rect">
                        <a:avLst/>
                      </a:prstGeom>
                    </p:spPr>
                  </p:pic>
                </p:oleObj>
              </mc:Fallback>
            </mc:AlternateContent>
          </a:graphicData>
        </a:graphic>
      </p:graphicFrame>
      <p:sp>
        <p:nvSpPr>
          <p:cNvPr id="6" name="TextBox 5"/>
          <p:cNvSpPr txBox="1"/>
          <p:nvPr/>
        </p:nvSpPr>
        <p:spPr>
          <a:xfrm>
            <a:off x="5202194" y="3995678"/>
            <a:ext cx="6635578" cy="2246769"/>
          </a:xfrm>
          <a:prstGeom prst="rect">
            <a:avLst/>
          </a:prstGeom>
          <a:solidFill>
            <a:srgbClr val="FFFF00"/>
          </a:solidFill>
        </p:spPr>
        <p:txBody>
          <a:bodyPr wrap="square" rtlCol="0">
            <a:spAutoFit/>
          </a:bodyPr>
          <a:lstStyle/>
          <a:p>
            <a:r>
              <a:rPr lang="en-GB" sz="2000" b="1" dirty="0"/>
              <a:t>Bracketing </a:t>
            </a:r>
            <a:r>
              <a:rPr lang="en-GB" sz="2000" dirty="0"/>
              <a:t>the X,Y means that we get a function </a:t>
            </a:r>
            <a:r>
              <a:rPr lang="en-GB" sz="2000" b="1" i="1" dirty="0"/>
              <a:t>f</a:t>
            </a:r>
            <a:r>
              <a:rPr lang="en-GB" sz="2000" dirty="0"/>
              <a:t> that takes a function (that takes X and gives Y) and returns a value Z. That doesn’t make sense at all.</a:t>
            </a:r>
          </a:p>
          <a:p>
            <a:endParaRPr lang="en-GB" sz="2000" dirty="0"/>
          </a:p>
          <a:p>
            <a:r>
              <a:rPr lang="en-GB" sz="2000" dirty="0"/>
              <a:t>You </a:t>
            </a:r>
            <a:r>
              <a:rPr lang="en-GB" sz="2000" b="1" dirty="0"/>
              <a:t>can</a:t>
            </a:r>
            <a:r>
              <a:rPr lang="en-GB" sz="2000" dirty="0"/>
              <a:t> take a function and return another function – like in map.</a:t>
            </a:r>
          </a:p>
          <a:p>
            <a:endParaRPr lang="en-GB" sz="2000" dirty="0"/>
          </a:p>
        </p:txBody>
      </p:sp>
      <p:sp>
        <p:nvSpPr>
          <p:cNvPr id="7" name="TextBox 6">
            <a:extLst>
              <a:ext uri="{FF2B5EF4-FFF2-40B4-BE49-F238E27FC236}">
                <a16:creationId xmlns:a16="http://schemas.microsoft.com/office/drawing/2014/main" id="{CE4570CA-DF1C-3A4B-ACCD-7F40262E78C9}"/>
              </a:ext>
            </a:extLst>
          </p:cNvPr>
          <p:cNvSpPr txBox="1"/>
          <p:nvPr/>
        </p:nvSpPr>
        <p:spPr>
          <a:xfrm>
            <a:off x="509587" y="5698741"/>
            <a:ext cx="3933498" cy="923330"/>
          </a:xfrm>
          <a:prstGeom prst="rect">
            <a:avLst/>
          </a:prstGeom>
          <a:solidFill>
            <a:schemeClr val="accent5">
              <a:lumMod val="40000"/>
              <a:lumOff val="60000"/>
            </a:schemeClr>
          </a:solidFill>
        </p:spPr>
        <p:txBody>
          <a:bodyPr wrap="square" rtlCol="0">
            <a:spAutoFit/>
          </a:bodyPr>
          <a:lstStyle/>
          <a:p>
            <a:r>
              <a:rPr lang="en-US" dirty="0"/>
              <a:t>map is specifically mentioned in the course specification – we will get lots of practice so that you don’t forget it.</a:t>
            </a:r>
          </a:p>
        </p:txBody>
      </p:sp>
      <p:cxnSp>
        <p:nvCxnSpPr>
          <p:cNvPr id="9" name="Straight Arrow Connector 8">
            <a:extLst>
              <a:ext uri="{FF2B5EF4-FFF2-40B4-BE49-F238E27FC236}">
                <a16:creationId xmlns:a16="http://schemas.microsoft.com/office/drawing/2014/main" id="{4E560FBE-FFF8-4097-A315-D5205334FABC}"/>
              </a:ext>
            </a:extLst>
          </p:cNvPr>
          <p:cNvCxnSpPr/>
          <p:nvPr/>
        </p:nvCxnSpPr>
        <p:spPr>
          <a:xfrm>
            <a:off x="4443085" y="4077730"/>
            <a:ext cx="759108" cy="383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3995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C3D-A93C-7E40-9CA5-B1BDF69620B0}"/>
              </a:ext>
            </a:extLst>
          </p:cNvPr>
          <p:cNvSpPr>
            <a:spLocks noGrp="1"/>
          </p:cNvSpPr>
          <p:nvPr>
            <p:ph type="title"/>
          </p:nvPr>
        </p:nvSpPr>
        <p:spPr/>
        <p:txBody>
          <a:bodyPr/>
          <a:lstStyle/>
          <a:p>
            <a:r>
              <a:rPr lang="en-US" dirty="0"/>
              <a:t>Type classes and type variables</a:t>
            </a:r>
          </a:p>
        </p:txBody>
      </p:sp>
      <p:sp>
        <p:nvSpPr>
          <p:cNvPr id="3" name="TextBox 2">
            <a:extLst>
              <a:ext uri="{FF2B5EF4-FFF2-40B4-BE49-F238E27FC236}">
                <a16:creationId xmlns:a16="http://schemas.microsoft.com/office/drawing/2014/main" id="{47523B43-12AD-734F-B79B-9B95DF7E3F9F}"/>
              </a:ext>
            </a:extLst>
          </p:cNvPr>
          <p:cNvSpPr txBox="1"/>
          <p:nvPr/>
        </p:nvSpPr>
        <p:spPr>
          <a:xfrm>
            <a:off x="222598" y="1796270"/>
            <a:ext cx="6770167" cy="4708981"/>
          </a:xfrm>
          <a:prstGeom prst="rect">
            <a:avLst/>
          </a:prstGeom>
          <a:noFill/>
        </p:spPr>
        <p:txBody>
          <a:bodyPr wrap="square" rtlCol="0">
            <a:spAutoFit/>
          </a:bodyPr>
          <a:lstStyle/>
          <a:p>
            <a:r>
              <a:rPr lang="en-US" sz="2000" dirty="0"/>
              <a:t>If we are to give functions as parameters of other functions then we need to be able to describe the types involved.</a:t>
            </a:r>
          </a:p>
          <a:p>
            <a:endParaRPr lang="en-US" sz="2000" dirty="0"/>
          </a:p>
          <a:p>
            <a:r>
              <a:rPr lang="en-US" sz="2000" dirty="0"/>
              <a:t>Haskell has type variables: variables whose data type is a data type!</a:t>
            </a:r>
          </a:p>
          <a:p>
            <a:endParaRPr lang="en-US" sz="2000" dirty="0"/>
          </a:p>
          <a:p>
            <a:r>
              <a:rPr lang="en-US" sz="2000" dirty="0"/>
              <a:t>“</a:t>
            </a:r>
            <a:r>
              <a:rPr lang="en-US" sz="2000" dirty="0" err="1"/>
              <a:t>Num</a:t>
            </a:r>
            <a:r>
              <a:rPr lang="en-US" sz="2000" dirty="0"/>
              <a:t> </a:t>
            </a:r>
            <a:r>
              <a:rPr lang="en-US" sz="2000" b="1" i="1" dirty="0"/>
              <a:t>a</a:t>
            </a:r>
            <a:r>
              <a:rPr lang="en-US" sz="2000" dirty="0"/>
              <a:t>” declares </a:t>
            </a:r>
            <a:r>
              <a:rPr lang="en-US" sz="2000" b="1" i="1" dirty="0"/>
              <a:t>a</a:t>
            </a:r>
            <a:r>
              <a:rPr lang="en-US" sz="2000" dirty="0"/>
              <a:t> as a type variable containing a numerical data type like </a:t>
            </a:r>
            <a:r>
              <a:rPr lang="en-US" sz="2000" dirty="0" err="1"/>
              <a:t>Int</a:t>
            </a:r>
            <a:r>
              <a:rPr lang="en-US" sz="2000" dirty="0"/>
              <a:t>, Float etc.</a:t>
            </a:r>
          </a:p>
          <a:p>
            <a:endParaRPr lang="en-US" sz="2000" dirty="0"/>
          </a:p>
          <a:p>
            <a:r>
              <a:rPr lang="en-US" sz="2000" dirty="0"/>
              <a:t>Fractional is a subclass of Num.</a:t>
            </a:r>
          </a:p>
          <a:p>
            <a:endParaRPr lang="en-US" sz="2000" dirty="0"/>
          </a:p>
          <a:p>
            <a:r>
              <a:rPr lang="en-US" sz="2000" dirty="0"/>
              <a:t>The first line opposite explains that (+) is a function that handles objects whose data types are of the </a:t>
            </a:r>
            <a:r>
              <a:rPr lang="en-US" sz="2000" dirty="0" err="1"/>
              <a:t>Num</a:t>
            </a:r>
            <a:r>
              <a:rPr lang="en-US" sz="2000" dirty="0"/>
              <a:t> class and that it takes an object of type </a:t>
            </a:r>
            <a:r>
              <a:rPr lang="en-US" sz="2000" b="1" i="1" dirty="0"/>
              <a:t>a</a:t>
            </a:r>
            <a:r>
              <a:rPr lang="en-US" sz="2000" dirty="0"/>
              <a:t> and returns a function which takes an object of type </a:t>
            </a:r>
            <a:r>
              <a:rPr lang="en-US" sz="2000" b="1" i="1" dirty="0"/>
              <a:t>a</a:t>
            </a:r>
            <a:r>
              <a:rPr lang="en-US" sz="2000" dirty="0"/>
              <a:t> and returns an object of type </a:t>
            </a:r>
            <a:r>
              <a:rPr lang="en-US" sz="2000" b="1" i="1" dirty="0"/>
              <a:t>a</a:t>
            </a:r>
            <a:r>
              <a:rPr lang="en-US" sz="2000" dirty="0"/>
              <a:t>.</a:t>
            </a:r>
          </a:p>
        </p:txBody>
      </p:sp>
      <p:pic>
        <p:nvPicPr>
          <p:cNvPr id="6" name="Picture 5">
            <a:extLst>
              <a:ext uri="{FF2B5EF4-FFF2-40B4-BE49-F238E27FC236}">
                <a16:creationId xmlns:a16="http://schemas.microsoft.com/office/drawing/2014/main" id="{3E920F0B-91B0-9E43-B8F0-85508CC829FE}"/>
              </a:ext>
            </a:extLst>
          </p:cNvPr>
          <p:cNvPicPr>
            <a:picLocks noChangeAspect="1"/>
          </p:cNvPicPr>
          <p:nvPr/>
        </p:nvPicPr>
        <p:blipFill rotWithShape="1">
          <a:blip r:embed="rId3"/>
          <a:srcRect r="43185" b="251"/>
          <a:stretch/>
        </p:blipFill>
        <p:spPr>
          <a:xfrm>
            <a:off x="7005155" y="2175933"/>
            <a:ext cx="1558541" cy="2520950"/>
          </a:xfrm>
          <a:prstGeom prst="rect">
            <a:avLst/>
          </a:prstGeom>
        </p:spPr>
      </p:pic>
      <p:pic>
        <p:nvPicPr>
          <p:cNvPr id="7" name="Picture 6">
            <a:extLst>
              <a:ext uri="{FF2B5EF4-FFF2-40B4-BE49-F238E27FC236}">
                <a16:creationId xmlns:a16="http://schemas.microsoft.com/office/drawing/2014/main" id="{AD866777-DF1A-414B-97BC-E95829539D71}"/>
              </a:ext>
            </a:extLst>
          </p:cNvPr>
          <p:cNvPicPr>
            <a:picLocks noChangeAspect="1"/>
          </p:cNvPicPr>
          <p:nvPr/>
        </p:nvPicPr>
        <p:blipFill rotWithShape="1">
          <a:blip r:embed="rId4"/>
          <a:srcRect t="1733" b="-1"/>
          <a:stretch/>
        </p:blipFill>
        <p:spPr>
          <a:xfrm>
            <a:off x="8547100" y="2175933"/>
            <a:ext cx="3644900" cy="2520950"/>
          </a:xfrm>
          <a:prstGeom prst="rect">
            <a:avLst/>
          </a:prstGeom>
        </p:spPr>
      </p:pic>
      <p:sp>
        <p:nvSpPr>
          <p:cNvPr id="8" name="TextBox 7">
            <a:extLst>
              <a:ext uri="{FF2B5EF4-FFF2-40B4-BE49-F238E27FC236}">
                <a16:creationId xmlns:a16="http://schemas.microsoft.com/office/drawing/2014/main" id="{6D1136F0-F236-A94B-9651-23ED2F0A779B}"/>
              </a:ext>
            </a:extLst>
          </p:cNvPr>
          <p:cNvSpPr txBox="1"/>
          <p:nvPr/>
        </p:nvSpPr>
        <p:spPr>
          <a:xfrm>
            <a:off x="7005155" y="5020732"/>
            <a:ext cx="4568778" cy="1323439"/>
          </a:xfrm>
          <a:prstGeom prst="rect">
            <a:avLst/>
          </a:prstGeom>
          <a:noFill/>
        </p:spPr>
        <p:txBody>
          <a:bodyPr wrap="square" rtlCol="0">
            <a:spAutoFit/>
          </a:bodyPr>
          <a:lstStyle/>
          <a:p>
            <a:r>
              <a:rPr lang="en-US" sz="2000" dirty="0"/>
              <a:t>Those objects </a:t>
            </a:r>
            <a:r>
              <a:rPr lang="en-US" sz="2000" b="1" i="1" dirty="0"/>
              <a:t>a</a:t>
            </a:r>
            <a:r>
              <a:rPr lang="en-US" sz="2000" dirty="0"/>
              <a:t> could be functions  - but they must be of the appropriate type: you can add the output of two functions of </a:t>
            </a:r>
            <a:r>
              <a:rPr lang="en-US" sz="2000" b="1" dirty="0" err="1"/>
              <a:t>Num</a:t>
            </a:r>
            <a:r>
              <a:rPr lang="en-US" sz="2000" dirty="0"/>
              <a:t> type, but not </a:t>
            </a:r>
            <a:r>
              <a:rPr lang="en-US" sz="2000" b="1" dirty="0"/>
              <a:t>Show</a:t>
            </a:r>
            <a:r>
              <a:rPr lang="en-US" sz="2000" dirty="0"/>
              <a:t>!</a:t>
            </a:r>
          </a:p>
        </p:txBody>
      </p:sp>
    </p:spTree>
    <p:custDataLst>
      <p:tags r:id="rId1"/>
    </p:custDataLst>
    <p:extLst>
      <p:ext uri="{BB962C8B-B14F-4D97-AF65-F5344CB8AC3E}">
        <p14:creationId xmlns:p14="http://schemas.microsoft.com/office/powerpoint/2010/main" val="191131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7BDE-BBBA-204E-86BE-E59AA92988AE}"/>
              </a:ext>
            </a:extLst>
          </p:cNvPr>
          <p:cNvSpPr>
            <a:spLocks noGrp="1"/>
          </p:cNvSpPr>
          <p:nvPr>
            <p:ph type="title"/>
          </p:nvPr>
        </p:nvSpPr>
        <p:spPr/>
        <p:txBody>
          <a:bodyPr/>
          <a:lstStyle/>
          <a:p>
            <a:r>
              <a:rPr lang="en-US" dirty="0"/>
              <a:t>Some practice</a:t>
            </a:r>
          </a:p>
        </p:txBody>
      </p:sp>
      <p:sp>
        <p:nvSpPr>
          <p:cNvPr id="3" name="TextBox 2">
            <a:extLst>
              <a:ext uri="{FF2B5EF4-FFF2-40B4-BE49-F238E27FC236}">
                <a16:creationId xmlns:a16="http://schemas.microsoft.com/office/drawing/2014/main" id="{941A24C7-64B2-1A4E-A611-C8C9CDFBEA28}"/>
              </a:ext>
            </a:extLst>
          </p:cNvPr>
          <p:cNvSpPr txBox="1"/>
          <p:nvPr/>
        </p:nvSpPr>
        <p:spPr>
          <a:xfrm>
            <a:off x="1024128" y="2084832"/>
            <a:ext cx="10211578" cy="2031325"/>
          </a:xfrm>
          <a:prstGeom prst="rect">
            <a:avLst/>
          </a:prstGeom>
          <a:noFill/>
        </p:spPr>
        <p:txBody>
          <a:bodyPr wrap="none" rtlCol="0">
            <a:spAutoFit/>
          </a:bodyPr>
          <a:lstStyle/>
          <a:p>
            <a:r>
              <a:rPr lang="en-US" dirty="0"/>
              <a:t>Write a program that takes in two values and tells you if the second is a multiple of the first.</a:t>
            </a:r>
          </a:p>
          <a:p>
            <a:r>
              <a:rPr lang="en-US" dirty="0"/>
              <a:t>Write it “functionally” – </a:t>
            </a:r>
            <a:r>
              <a:rPr lang="en-US" dirty="0" err="1"/>
              <a:t>ie</a:t>
            </a:r>
            <a:r>
              <a:rPr lang="en-US" dirty="0"/>
              <a:t>. use this declaration:</a:t>
            </a:r>
          </a:p>
          <a:p>
            <a:endParaRPr lang="en-US" dirty="0"/>
          </a:p>
          <a:p>
            <a:r>
              <a:rPr lang="en-US" dirty="0" err="1"/>
              <a:t>isDivisible</a:t>
            </a:r>
            <a:r>
              <a:rPr lang="en-US" dirty="0"/>
              <a:t> :: Int -&gt; Int -&gt; Bool</a:t>
            </a:r>
          </a:p>
          <a:p>
            <a:endParaRPr lang="en-US" dirty="0"/>
          </a:p>
          <a:p>
            <a:endParaRPr lang="en-US" dirty="0"/>
          </a:p>
          <a:p>
            <a:r>
              <a:rPr lang="en-US" dirty="0"/>
              <a:t>Now write a program that takes three sides of a triangle and says whether it is geometrically possible or not.</a:t>
            </a:r>
          </a:p>
        </p:txBody>
      </p:sp>
      <p:pic>
        <p:nvPicPr>
          <p:cNvPr id="5" name="Picture 4">
            <a:extLst>
              <a:ext uri="{FF2B5EF4-FFF2-40B4-BE49-F238E27FC236}">
                <a16:creationId xmlns:a16="http://schemas.microsoft.com/office/drawing/2014/main" id="{1A1EA602-6CFD-E046-9F46-37FF8A6EF7F3}"/>
              </a:ext>
            </a:extLst>
          </p:cNvPr>
          <p:cNvPicPr>
            <a:picLocks noChangeAspect="1"/>
          </p:cNvPicPr>
          <p:nvPr/>
        </p:nvPicPr>
        <p:blipFill>
          <a:blip r:embed="rId3"/>
          <a:stretch>
            <a:fillRect/>
          </a:stretch>
        </p:blipFill>
        <p:spPr>
          <a:xfrm>
            <a:off x="7484872" y="2763380"/>
            <a:ext cx="3683000" cy="952500"/>
          </a:xfrm>
          <a:prstGeom prst="rect">
            <a:avLst/>
          </a:prstGeom>
        </p:spPr>
      </p:pic>
      <p:sp>
        <p:nvSpPr>
          <p:cNvPr id="4" name="TextBox 3">
            <a:extLst>
              <a:ext uri="{FF2B5EF4-FFF2-40B4-BE49-F238E27FC236}">
                <a16:creationId xmlns:a16="http://schemas.microsoft.com/office/drawing/2014/main" id="{49DDC2EB-62E9-1F4F-9819-64F3F4F5E950}"/>
              </a:ext>
            </a:extLst>
          </p:cNvPr>
          <p:cNvSpPr txBox="1"/>
          <p:nvPr/>
        </p:nvSpPr>
        <p:spPr>
          <a:xfrm>
            <a:off x="1024128" y="4363473"/>
            <a:ext cx="4446740" cy="1200329"/>
          </a:xfrm>
          <a:prstGeom prst="rect">
            <a:avLst/>
          </a:prstGeom>
          <a:noFill/>
        </p:spPr>
        <p:txBody>
          <a:bodyPr wrap="square" rtlCol="0">
            <a:spAutoFit/>
          </a:bodyPr>
          <a:lstStyle/>
          <a:p>
            <a:r>
              <a:rPr lang="en-GB" dirty="0"/>
              <a:t>This is not taking a function as a parameter – that’s much more complex and we’ll use Haskell library functions</a:t>
            </a:r>
          </a:p>
          <a:p>
            <a:r>
              <a:rPr lang="en-GB" dirty="0"/>
              <a:t>to do that.</a:t>
            </a:r>
            <a:endParaRPr lang="en-US" dirty="0"/>
          </a:p>
        </p:txBody>
      </p:sp>
      <p:sp>
        <p:nvSpPr>
          <p:cNvPr id="6" name="TextBox 5">
            <a:extLst>
              <a:ext uri="{FF2B5EF4-FFF2-40B4-BE49-F238E27FC236}">
                <a16:creationId xmlns:a16="http://schemas.microsoft.com/office/drawing/2014/main" id="{1338ED28-8DF5-4D35-8A90-38FD48E85B6A}"/>
              </a:ext>
            </a:extLst>
          </p:cNvPr>
          <p:cNvSpPr txBox="1"/>
          <p:nvPr/>
        </p:nvSpPr>
        <p:spPr>
          <a:xfrm>
            <a:off x="1024128" y="5811119"/>
            <a:ext cx="7569444" cy="923330"/>
          </a:xfrm>
          <a:prstGeom prst="rect">
            <a:avLst/>
          </a:prstGeom>
          <a:solidFill>
            <a:srgbClr val="FFFF00"/>
          </a:solidFill>
        </p:spPr>
        <p:txBody>
          <a:bodyPr wrap="none" rtlCol="0">
            <a:spAutoFit/>
          </a:bodyPr>
          <a:lstStyle/>
          <a:p>
            <a:r>
              <a:rPr lang="en-GB" dirty="0"/>
              <a:t>It is tempting to try and write a program to test if a number is prime.</a:t>
            </a:r>
          </a:p>
          <a:p>
            <a:r>
              <a:rPr lang="en-GB" dirty="0"/>
              <a:t>Have a go and see what happens.</a:t>
            </a:r>
          </a:p>
          <a:p>
            <a:r>
              <a:rPr lang="en-GB" dirty="0"/>
              <a:t>We are going to do just this later, but there is an important problem to solve first.</a:t>
            </a:r>
          </a:p>
        </p:txBody>
      </p:sp>
    </p:spTree>
    <p:custDataLst>
      <p:tags r:id="rId1"/>
    </p:custDataLst>
    <p:extLst>
      <p:ext uri="{BB962C8B-B14F-4D97-AF65-F5344CB8AC3E}">
        <p14:creationId xmlns:p14="http://schemas.microsoft.com/office/powerpoint/2010/main" val="176840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function application</a:t>
            </a:r>
          </a:p>
        </p:txBody>
      </p:sp>
      <p:sp>
        <p:nvSpPr>
          <p:cNvPr id="3" name="Text Placeholder 2"/>
          <p:cNvSpPr>
            <a:spLocks noGrp="1"/>
          </p:cNvSpPr>
          <p:nvPr>
            <p:ph type="body" idx="1"/>
          </p:nvPr>
        </p:nvSpPr>
        <p:spPr/>
        <p:txBody>
          <a:bodyPr/>
          <a:lstStyle/>
          <a:p>
            <a:r>
              <a:rPr lang="en-GB" dirty="0"/>
              <a:t>Writing clear code</a:t>
            </a:r>
          </a:p>
        </p:txBody>
      </p:sp>
    </p:spTree>
    <p:custDataLst>
      <p:tags r:id="rId1"/>
    </p:custDataLst>
    <p:extLst>
      <p:ext uri="{BB962C8B-B14F-4D97-AF65-F5344CB8AC3E}">
        <p14:creationId xmlns:p14="http://schemas.microsoft.com/office/powerpoint/2010/main" val="274471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What is it?</a:t>
            </a:r>
          </a:p>
        </p:txBody>
      </p:sp>
      <p:sp>
        <p:nvSpPr>
          <p:cNvPr id="5" name="Content Placeholder 4"/>
          <p:cNvSpPr>
            <a:spLocks noGrp="1"/>
          </p:cNvSpPr>
          <p:nvPr>
            <p:ph idx="1"/>
          </p:nvPr>
        </p:nvSpPr>
        <p:spPr>
          <a:xfrm>
            <a:off x="1024128" y="1790298"/>
            <a:ext cx="10499817" cy="4629095"/>
          </a:xfrm>
        </p:spPr>
        <p:txBody>
          <a:bodyPr>
            <a:normAutofit fontScale="92500" lnSpcReduction="10000"/>
          </a:bodyPr>
          <a:lstStyle/>
          <a:p>
            <a:r>
              <a:rPr lang="en-GB" dirty="0"/>
              <a:t>A complex function might take many parameters</a:t>
            </a:r>
          </a:p>
          <a:p>
            <a:r>
              <a:rPr lang="en-GB" dirty="0"/>
              <a:t>This is complex to write and debug and not easy to understand when you read the code</a:t>
            </a:r>
          </a:p>
          <a:p>
            <a:r>
              <a:rPr lang="en-GB" dirty="0"/>
              <a:t>Better practice is to break it down into constituent calculations (parts)</a:t>
            </a:r>
          </a:p>
          <a:p>
            <a:r>
              <a:rPr lang="en-GB" dirty="0"/>
              <a:t>This is know as “partial application” of the function</a:t>
            </a:r>
          </a:p>
          <a:p>
            <a:r>
              <a:rPr lang="en-GB" dirty="0"/>
              <a:t>The intermediate functions might be useful elsewhere anyway</a:t>
            </a:r>
          </a:p>
          <a:p>
            <a:r>
              <a:rPr lang="en-GB" dirty="0"/>
              <a:t>For example, if we were calculating the volume of a cuboid:</a:t>
            </a:r>
          </a:p>
          <a:p>
            <a:endParaRPr lang="en-GB" dirty="0"/>
          </a:p>
          <a:p>
            <a:pPr marL="0" indent="0">
              <a:buNone/>
            </a:pPr>
            <a:endParaRPr lang="en-GB" dirty="0"/>
          </a:p>
          <a:p>
            <a:pPr marL="0" indent="0">
              <a:buNone/>
            </a:pPr>
            <a:endParaRPr lang="en-GB" dirty="0"/>
          </a:p>
          <a:p>
            <a:r>
              <a:rPr lang="en-GB" dirty="0"/>
              <a:t>Now write a program that uses partial function application to find the value of an investment after a given number of years at a given rate of compound interest.</a:t>
            </a:r>
          </a:p>
        </p:txBody>
      </p:sp>
      <p:pic>
        <p:nvPicPr>
          <p:cNvPr id="2" name="Picture 1">
            <a:extLst>
              <a:ext uri="{FF2B5EF4-FFF2-40B4-BE49-F238E27FC236}">
                <a16:creationId xmlns:a16="http://schemas.microsoft.com/office/drawing/2014/main" id="{C78BB08F-02CE-4940-82A6-F237C56DC935}"/>
              </a:ext>
            </a:extLst>
          </p:cNvPr>
          <p:cNvPicPr>
            <a:picLocks noChangeAspect="1"/>
          </p:cNvPicPr>
          <p:nvPr/>
        </p:nvPicPr>
        <p:blipFill>
          <a:blip r:embed="rId3"/>
          <a:stretch>
            <a:fillRect/>
          </a:stretch>
        </p:blipFill>
        <p:spPr>
          <a:xfrm>
            <a:off x="406401" y="4412098"/>
            <a:ext cx="5130800" cy="1143000"/>
          </a:xfrm>
          <a:prstGeom prst="rect">
            <a:avLst/>
          </a:prstGeom>
        </p:spPr>
      </p:pic>
      <p:pic>
        <p:nvPicPr>
          <p:cNvPr id="3" name="Picture 2">
            <a:extLst>
              <a:ext uri="{FF2B5EF4-FFF2-40B4-BE49-F238E27FC236}">
                <a16:creationId xmlns:a16="http://schemas.microsoft.com/office/drawing/2014/main" id="{FDCE6A71-3A0E-A14B-8E8D-C3DBB78B026E}"/>
              </a:ext>
            </a:extLst>
          </p:cNvPr>
          <p:cNvPicPr>
            <a:picLocks noChangeAspect="1"/>
          </p:cNvPicPr>
          <p:nvPr/>
        </p:nvPicPr>
        <p:blipFill>
          <a:blip r:embed="rId4"/>
          <a:stretch>
            <a:fillRect/>
          </a:stretch>
        </p:blipFill>
        <p:spPr>
          <a:xfrm>
            <a:off x="6096000" y="5121711"/>
            <a:ext cx="5537200" cy="419100"/>
          </a:xfrm>
          <a:prstGeom prst="rect">
            <a:avLst/>
          </a:prstGeom>
        </p:spPr>
      </p:pic>
    </p:spTree>
    <p:custDataLst>
      <p:tags r:id="rId1"/>
    </p:custDataLst>
    <p:extLst>
      <p:ext uri="{BB962C8B-B14F-4D97-AF65-F5344CB8AC3E}">
        <p14:creationId xmlns:p14="http://schemas.microsoft.com/office/powerpoint/2010/main" val="76073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a:t>
            </a:r>
          </a:p>
        </p:txBody>
      </p:sp>
      <p:sp>
        <p:nvSpPr>
          <p:cNvPr id="3" name="Text Placeholder 2"/>
          <p:cNvSpPr>
            <a:spLocks noGrp="1"/>
          </p:cNvSpPr>
          <p:nvPr>
            <p:ph type="body" idx="1"/>
          </p:nvPr>
        </p:nvSpPr>
        <p:spPr/>
        <p:txBody>
          <a:bodyPr/>
          <a:lstStyle/>
          <a:p>
            <a:r>
              <a:rPr lang="en-GB" dirty="0"/>
              <a:t>Haskell’s big thing?</a:t>
            </a:r>
          </a:p>
        </p:txBody>
      </p:sp>
    </p:spTree>
    <p:custDataLst>
      <p:tags r:id="rId1"/>
    </p:custDataLst>
    <p:extLst>
      <p:ext uri="{BB962C8B-B14F-4D97-AF65-F5344CB8AC3E}">
        <p14:creationId xmlns:p14="http://schemas.microsoft.com/office/powerpoint/2010/main" val="13003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a:t>
            </a:r>
          </a:p>
        </p:txBody>
      </p:sp>
      <p:sp>
        <p:nvSpPr>
          <p:cNvPr id="3" name="Content Placeholder 2"/>
          <p:cNvSpPr>
            <a:spLocks noGrp="1"/>
          </p:cNvSpPr>
          <p:nvPr>
            <p:ph idx="1"/>
          </p:nvPr>
        </p:nvSpPr>
        <p:spPr>
          <a:xfrm>
            <a:off x="1024128" y="1702388"/>
            <a:ext cx="3823636" cy="3581400"/>
          </a:xfrm>
        </p:spPr>
        <p:txBody>
          <a:bodyPr>
            <a:normAutofit/>
          </a:bodyPr>
          <a:lstStyle/>
          <a:p>
            <a:r>
              <a:rPr lang="en-GB" dirty="0"/>
              <a:t>You can define a list with values</a:t>
            </a:r>
          </a:p>
          <a:p>
            <a:endParaRPr lang="en-GB" dirty="0"/>
          </a:p>
          <a:p>
            <a:r>
              <a:rPr lang="en-GB" dirty="0"/>
              <a:t>“:” is the constructor for a list – it takes a value and a list and concatenates them. Unlike most of our functions it is infix not prefix.</a:t>
            </a:r>
          </a:p>
          <a:p>
            <a:r>
              <a:rPr lang="en-GB" dirty="0"/>
              <a:t>++ concatenates two or more lists.</a:t>
            </a:r>
          </a:p>
        </p:txBody>
      </p:sp>
      <p:pic>
        <p:nvPicPr>
          <p:cNvPr id="6" name="Picture 5">
            <a:extLst>
              <a:ext uri="{FF2B5EF4-FFF2-40B4-BE49-F238E27FC236}">
                <a16:creationId xmlns:a16="http://schemas.microsoft.com/office/drawing/2014/main" id="{B09E112B-25F7-D849-B706-4E89AACE2932}"/>
              </a:ext>
            </a:extLst>
          </p:cNvPr>
          <p:cNvPicPr>
            <a:picLocks noChangeAspect="1"/>
          </p:cNvPicPr>
          <p:nvPr/>
        </p:nvPicPr>
        <p:blipFill>
          <a:blip r:embed="rId3"/>
          <a:stretch>
            <a:fillRect/>
          </a:stretch>
        </p:blipFill>
        <p:spPr>
          <a:xfrm>
            <a:off x="5123581" y="1702388"/>
            <a:ext cx="6146800" cy="2971800"/>
          </a:xfrm>
          <a:prstGeom prst="rect">
            <a:avLst/>
          </a:prstGeom>
        </p:spPr>
      </p:pic>
      <p:pic>
        <p:nvPicPr>
          <p:cNvPr id="7" name="Picture 6">
            <a:extLst>
              <a:ext uri="{FF2B5EF4-FFF2-40B4-BE49-F238E27FC236}">
                <a16:creationId xmlns:a16="http://schemas.microsoft.com/office/drawing/2014/main" id="{15560532-9220-494D-A4DF-D091FE6BD270}"/>
              </a:ext>
            </a:extLst>
          </p:cNvPr>
          <p:cNvPicPr>
            <a:picLocks noChangeAspect="1"/>
          </p:cNvPicPr>
          <p:nvPr/>
        </p:nvPicPr>
        <p:blipFill>
          <a:blip r:embed="rId4"/>
          <a:stretch>
            <a:fillRect/>
          </a:stretch>
        </p:blipFill>
        <p:spPr>
          <a:xfrm>
            <a:off x="605996" y="5155612"/>
            <a:ext cx="9867900" cy="431800"/>
          </a:xfrm>
          <a:prstGeom prst="rect">
            <a:avLst/>
          </a:prstGeom>
        </p:spPr>
      </p:pic>
      <p:sp>
        <p:nvSpPr>
          <p:cNvPr id="9" name="TextBox 8">
            <a:extLst>
              <a:ext uri="{FF2B5EF4-FFF2-40B4-BE49-F238E27FC236}">
                <a16:creationId xmlns:a16="http://schemas.microsoft.com/office/drawing/2014/main" id="{EBAD514F-C04A-154E-9238-FAF286CC2B08}"/>
              </a:ext>
            </a:extLst>
          </p:cNvPr>
          <p:cNvSpPr txBox="1"/>
          <p:nvPr/>
        </p:nvSpPr>
        <p:spPr>
          <a:xfrm>
            <a:off x="531624" y="5765212"/>
            <a:ext cx="11128752" cy="369332"/>
          </a:xfrm>
          <a:prstGeom prst="rect">
            <a:avLst/>
          </a:prstGeom>
          <a:noFill/>
        </p:spPr>
        <p:txBody>
          <a:bodyPr wrap="none" rtlCol="0">
            <a:spAutoFit/>
          </a:bodyPr>
          <a:lstStyle/>
          <a:p>
            <a:r>
              <a:rPr lang="en-US" dirty="0"/>
              <a:t>“:” is a function that takes a value and returns a function that takes a list and returns a second list (with the value added)</a:t>
            </a:r>
          </a:p>
        </p:txBody>
      </p:sp>
    </p:spTree>
    <p:custDataLst>
      <p:tags r:id="rId1"/>
    </p:custDataLst>
    <p:extLst>
      <p:ext uri="{BB962C8B-B14F-4D97-AF65-F5344CB8AC3E}">
        <p14:creationId xmlns:p14="http://schemas.microsoft.com/office/powerpoint/2010/main" val="15236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6F74-706E-9042-A89A-34C1919A6554}"/>
              </a:ext>
            </a:extLst>
          </p:cNvPr>
          <p:cNvSpPr>
            <a:spLocks noGrp="1"/>
          </p:cNvSpPr>
          <p:nvPr>
            <p:ph type="title"/>
          </p:nvPr>
        </p:nvSpPr>
        <p:spPr/>
        <p:txBody>
          <a:bodyPr/>
          <a:lstStyle/>
          <a:p>
            <a:r>
              <a:rPr lang="en-US" dirty="0"/>
              <a:t>1: functions and </a:t>
            </a:r>
            <a:r>
              <a:rPr lang="en-US" dirty="0" err="1"/>
              <a:t>ghci</a:t>
            </a:r>
            <a:endParaRPr lang="en-US" dirty="0"/>
          </a:p>
        </p:txBody>
      </p:sp>
      <p:sp>
        <p:nvSpPr>
          <p:cNvPr id="3" name="Text Placeholder 2">
            <a:extLst>
              <a:ext uri="{FF2B5EF4-FFF2-40B4-BE49-F238E27FC236}">
                <a16:creationId xmlns:a16="http://schemas.microsoft.com/office/drawing/2014/main" id="{BDE06CAD-36E4-6048-9B72-F259D4A1C2A3}"/>
              </a:ext>
            </a:extLst>
          </p:cNvPr>
          <p:cNvSpPr>
            <a:spLocks noGrp="1"/>
          </p:cNvSpPr>
          <p:nvPr>
            <p:ph type="body" idx="1"/>
          </p:nvPr>
        </p:nvSpPr>
        <p:spPr/>
        <p:txBody>
          <a:bodyPr/>
          <a:lstStyle/>
          <a:p>
            <a:r>
              <a:rPr lang="en-US" dirty="0"/>
              <a:t>Functions, domains, codomains, function application.</a:t>
            </a:r>
          </a:p>
          <a:p>
            <a:r>
              <a:rPr lang="en-US" dirty="0"/>
              <a:t>Simple statements in Haskell</a:t>
            </a:r>
          </a:p>
        </p:txBody>
      </p:sp>
    </p:spTree>
    <p:custDataLst>
      <p:tags r:id="rId1"/>
    </p:custDataLst>
    <p:extLst>
      <p:ext uri="{BB962C8B-B14F-4D97-AF65-F5344CB8AC3E}">
        <p14:creationId xmlns:p14="http://schemas.microsoft.com/office/powerpoint/2010/main" val="2503196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610" y="908994"/>
            <a:ext cx="9601200" cy="797011"/>
          </a:xfrm>
        </p:spPr>
        <p:txBody>
          <a:bodyPr/>
          <a:lstStyle/>
          <a:p>
            <a:r>
              <a:rPr lang="en-GB" dirty="0"/>
              <a:t>List operations</a:t>
            </a:r>
          </a:p>
        </p:txBody>
      </p:sp>
      <p:sp>
        <p:nvSpPr>
          <p:cNvPr id="3" name="TextBox 2"/>
          <p:cNvSpPr txBox="1"/>
          <p:nvPr/>
        </p:nvSpPr>
        <p:spPr>
          <a:xfrm>
            <a:off x="945868" y="2286001"/>
            <a:ext cx="9760685" cy="830997"/>
          </a:xfrm>
          <a:prstGeom prst="rect">
            <a:avLst/>
          </a:prstGeom>
          <a:noFill/>
        </p:spPr>
        <p:txBody>
          <a:bodyPr wrap="none" rtlCol="0">
            <a:spAutoFit/>
          </a:bodyPr>
          <a:lstStyle/>
          <a:p>
            <a:r>
              <a:rPr lang="en-GB" sz="2400" b="1" dirty="0"/>
              <a:t>head :: [a] -&gt; a       takes a list and returns the first element</a:t>
            </a:r>
          </a:p>
          <a:p>
            <a:r>
              <a:rPr lang="en-GB" sz="2400" b="1" dirty="0"/>
              <a:t>tail::[a] -&gt; [a]          takes a list and returns everything but the first element</a:t>
            </a:r>
          </a:p>
        </p:txBody>
      </p:sp>
      <p:pic>
        <p:nvPicPr>
          <p:cNvPr id="4" name="Picture 3"/>
          <p:cNvPicPr>
            <a:picLocks noChangeAspect="1"/>
          </p:cNvPicPr>
          <p:nvPr/>
        </p:nvPicPr>
        <p:blipFill rotWithShape="1">
          <a:blip r:embed="rId3"/>
          <a:srcRect r="6822"/>
          <a:stretch/>
        </p:blipFill>
        <p:spPr>
          <a:xfrm>
            <a:off x="1025611" y="3429000"/>
            <a:ext cx="6010190" cy="1907813"/>
          </a:xfrm>
          <a:prstGeom prst="rect">
            <a:avLst/>
          </a:prstGeom>
        </p:spPr>
      </p:pic>
      <p:sp>
        <p:nvSpPr>
          <p:cNvPr id="5" name="TextBox 4"/>
          <p:cNvSpPr txBox="1"/>
          <p:nvPr/>
        </p:nvSpPr>
        <p:spPr>
          <a:xfrm>
            <a:off x="945868" y="5336813"/>
            <a:ext cx="9316994" cy="646331"/>
          </a:xfrm>
          <a:prstGeom prst="rect">
            <a:avLst/>
          </a:prstGeom>
          <a:noFill/>
        </p:spPr>
        <p:txBody>
          <a:bodyPr wrap="square" rtlCol="0">
            <a:spAutoFit/>
          </a:bodyPr>
          <a:lstStyle/>
          <a:p>
            <a:r>
              <a:rPr lang="en-GB" dirty="0"/>
              <a:t>Notice that our parameter in the function definition is a list but we simply call it x. Haskell knows it is a list from the declaration earlier. It calls itself recursively – another strong point of Haskell.</a:t>
            </a:r>
          </a:p>
        </p:txBody>
      </p:sp>
    </p:spTree>
    <p:custDataLst>
      <p:tags r:id="rId1"/>
    </p:custDataLst>
    <p:extLst>
      <p:ext uri="{BB962C8B-B14F-4D97-AF65-F5344CB8AC3E}">
        <p14:creationId xmlns:p14="http://schemas.microsoft.com/office/powerpoint/2010/main" val="662297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map function</a:t>
            </a:r>
          </a:p>
        </p:txBody>
      </p:sp>
      <p:sp>
        <p:nvSpPr>
          <p:cNvPr id="3" name="Content Placeholder 2"/>
          <p:cNvSpPr>
            <a:spLocks noGrp="1"/>
          </p:cNvSpPr>
          <p:nvPr>
            <p:ph idx="1"/>
          </p:nvPr>
        </p:nvSpPr>
        <p:spPr>
          <a:xfrm>
            <a:off x="1024128" y="2539314"/>
            <a:ext cx="9601200" cy="889686"/>
          </a:xfrm>
        </p:spPr>
        <p:txBody>
          <a:bodyPr/>
          <a:lstStyle/>
          <a:p>
            <a:r>
              <a:rPr lang="en-GB" dirty="0"/>
              <a:t>Map takes a function as a parameter and outputs another function that takes a list and outputs a list. It applies the given function to every element in the input list.</a:t>
            </a:r>
          </a:p>
        </p:txBody>
      </p:sp>
      <p:pic>
        <p:nvPicPr>
          <p:cNvPr id="4" name="Picture 3"/>
          <p:cNvPicPr>
            <a:picLocks noChangeAspect="1"/>
          </p:cNvPicPr>
          <p:nvPr/>
        </p:nvPicPr>
        <p:blipFill>
          <a:blip r:embed="rId3"/>
          <a:stretch>
            <a:fillRect/>
          </a:stretch>
        </p:blipFill>
        <p:spPr>
          <a:xfrm>
            <a:off x="1024128" y="3429000"/>
            <a:ext cx="9370154" cy="3152002"/>
          </a:xfrm>
          <a:prstGeom prst="rect">
            <a:avLst/>
          </a:prstGeom>
        </p:spPr>
      </p:pic>
      <p:pic>
        <p:nvPicPr>
          <p:cNvPr id="5" name="Picture 4">
            <a:extLst>
              <a:ext uri="{FF2B5EF4-FFF2-40B4-BE49-F238E27FC236}">
                <a16:creationId xmlns:a16="http://schemas.microsoft.com/office/drawing/2014/main" id="{5C8E715C-9093-463C-B19D-2CC3A7647E01}"/>
              </a:ext>
            </a:extLst>
          </p:cNvPr>
          <p:cNvPicPr>
            <a:picLocks noChangeAspect="1"/>
          </p:cNvPicPr>
          <p:nvPr/>
        </p:nvPicPr>
        <p:blipFill>
          <a:blip r:embed="rId4"/>
          <a:stretch>
            <a:fillRect/>
          </a:stretch>
        </p:blipFill>
        <p:spPr>
          <a:xfrm>
            <a:off x="6096000" y="1000042"/>
            <a:ext cx="5285716" cy="1409525"/>
          </a:xfrm>
          <a:prstGeom prst="rect">
            <a:avLst/>
          </a:prstGeom>
        </p:spPr>
      </p:pic>
    </p:spTree>
    <p:custDataLst>
      <p:tags r:id="rId1"/>
    </p:custDataLst>
    <p:extLst>
      <p:ext uri="{BB962C8B-B14F-4D97-AF65-F5344CB8AC3E}">
        <p14:creationId xmlns:p14="http://schemas.microsoft.com/office/powerpoint/2010/main" val="644461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93FC-ED72-47E0-9AEA-3F20C1EF69C3}"/>
              </a:ext>
            </a:extLst>
          </p:cNvPr>
          <p:cNvSpPr>
            <a:spLocks noGrp="1"/>
          </p:cNvSpPr>
          <p:nvPr>
            <p:ph type="title"/>
          </p:nvPr>
        </p:nvSpPr>
        <p:spPr/>
        <p:txBody>
          <a:bodyPr/>
          <a:lstStyle/>
          <a:p>
            <a:r>
              <a:rPr lang="en-GB" dirty="0"/>
              <a:t>practice</a:t>
            </a:r>
          </a:p>
        </p:txBody>
      </p:sp>
      <p:sp>
        <p:nvSpPr>
          <p:cNvPr id="3" name="Content Placeholder 2">
            <a:extLst>
              <a:ext uri="{FF2B5EF4-FFF2-40B4-BE49-F238E27FC236}">
                <a16:creationId xmlns:a16="http://schemas.microsoft.com/office/drawing/2014/main" id="{BD0237D8-10DD-4ED3-8182-DF44D7CF31D6}"/>
              </a:ext>
            </a:extLst>
          </p:cNvPr>
          <p:cNvSpPr>
            <a:spLocks noGrp="1"/>
          </p:cNvSpPr>
          <p:nvPr>
            <p:ph idx="1"/>
          </p:nvPr>
        </p:nvSpPr>
        <p:spPr>
          <a:xfrm>
            <a:off x="1024128" y="2286000"/>
            <a:ext cx="9720073" cy="1940011"/>
          </a:xfrm>
        </p:spPr>
        <p:txBody>
          <a:bodyPr/>
          <a:lstStyle/>
          <a:p>
            <a:r>
              <a:rPr lang="en-GB" dirty="0"/>
              <a:t>Create a function that takes a piece of text and returns a list of the word lengths. These </a:t>
            </a:r>
            <a:r>
              <a:rPr lang="en-GB"/>
              <a:t>library functions will </a:t>
            </a:r>
            <a:r>
              <a:rPr lang="en-GB" dirty="0"/>
              <a:t>help.</a:t>
            </a:r>
          </a:p>
          <a:p>
            <a:endParaRPr lang="en-GB" dirty="0"/>
          </a:p>
        </p:txBody>
      </p:sp>
      <p:pic>
        <p:nvPicPr>
          <p:cNvPr id="4" name="Picture 3">
            <a:extLst>
              <a:ext uri="{FF2B5EF4-FFF2-40B4-BE49-F238E27FC236}">
                <a16:creationId xmlns:a16="http://schemas.microsoft.com/office/drawing/2014/main" id="{91B04FAB-2B37-4F88-B220-F12FBE4A4070}"/>
              </a:ext>
            </a:extLst>
          </p:cNvPr>
          <p:cNvPicPr>
            <a:picLocks noChangeAspect="1"/>
          </p:cNvPicPr>
          <p:nvPr/>
        </p:nvPicPr>
        <p:blipFill>
          <a:blip r:embed="rId3"/>
          <a:stretch>
            <a:fillRect/>
          </a:stretch>
        </p:blipFill>
        <p:spPr>
          <a:xfrm>
            <a:off x="1024128" y="3160841"/>
            <a:ext cx="9618216" cy="1544209"/>
          </a:xfrm>
          <a:prstGeom prst="rect">
            <a:avLst/>
          </a:prstGeom>
        </p:spPr>
      </p:pic>
    </p:spTree>
    <p:custDataLst>
      <p:tags r:id="rId1"/>
    </p:custDataLst>
    <p:extLst>
      <p:ext uri="{BB962C8B-B14F-4D97-AF65-F5344CB8AC3E}">
        <p14:creationId xmlns:p14="http://schemas.microsoft.com/office/powerpoint/2010/main" val="340361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97CB-0DEA-47BC-BA9A-1D44BD22A554}"/>
              </a:ext>
            </a:extLst>
          </p:cNvPr>
          <p:cNvSpPr>
            <a:spLocks noGrp="1"/>
          </p:cNvSpPr>
          <p:nvPr>
            <p:ph type="title"/>
          </p:nvPr>
        </p:nvSpPr>
        <p:spPr/>
        <p:txBody>
          <a:bodyPr/>
          <a:lstStyle/>
          <a:p>
            <a:r>
              <a:rPr lang="en-GB" dirty="0"/>
              <a:t>One way to do it</a:t>
            </a:r>
          </a:p>
        </p:txBody>
      </p:sp>
      <p:pic>
        <p:nvPicPr>
          <p:cNvPr id="3" name="Picture 2">
            <a:extLst>
              <a:ext uri="{FF2B5EF4-FFF2-40B4-BE49-F238E27FC236}">
                <a16:creationId xmlns:a16="http://schemas.microsoft.com/office/drawing/2014/main" id="{3DEBE7C8-158D-4529-940F-A4CCE03ADBC2}"/>
              </a:ext>
            </a:extLst>
          </p:cNvPr>
          <p:cNvPicPr>
            <a:picLocks noChangeAspect="1"/>
          </p:cNvPicPr>
          <p:nvPr/>
        </p:nvPicPr>
        <p:blipFill>
          <a:blip r:embed="rId3"/>
          <a:stretch>
            <a:fillRect/>
          </a:stretch>
        </p:blipFill>
        <p:spPr>
          <a:xfrm>
            <a:off x="1024128" y="2219064"/>
            <a:ext cx="6498986" cy="3279862"/>
          </a:xfrm>
          <a:prstGeom prst="rect">
            <a:avLst/>
          </a:prstGeom>
        </p:spPr>
      </p:pic>
    </p:spTree>
    <p:custDataLst>
      <p:tags r:id="rId1"/>
    </p:custDataLst>
    <p:extLst>
      <p:ext uri="{BB962C8B-B14F-4D97-AF65-F5344CB8AC3E}">
        <p14:creationId xmlns:p14="http://schemas.microsoft.com/office/powerpoint/2010/main" val="3319719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069F-EDD3-4C90-894E-909839264737}"/>
              </a:ext>
            </a:extLst>
          </p:cNvPr>
          <p:cNvSpPr>
            <a:spLocks noGrp="1"/>
          </p:cNvSpPr>
          <p:nvPr>
            <p:ph type="title"/>
          </p:nvPr>
        </p:nvSpPr>
        <p:spPr/>
        <p:txBody>
          <a:bodyPr/>
          <a:lstStyle/>
          <a:p>
            <a:r>
              <a:rPr lang="en-GB" dirty="0"/>
              <a:t>The take function</a:t>
            </a:r>
          </a:p>
        </p:txBody>
      </p:sp>
      <p:sp>
        <p:nvSpPr>
          <p:cNvPr id="3" name="Content Placeholder 2">
            <a:extLst>
              <a:ext uri="{FF2B5EF4-FFF2-40B4-BE49-F238E27FC236}">
                <a16:creationId xmlns:a16="http://schemas.microsoft.com/office/drawing/2014/main" id="{CB5000F5-24B4-4363-99E3-4B6202DAE81F}"/>
              </a:ext>
            </a:extLst>
          </p:cNvPr>
          <p:cNvSpPr>
            <a:spLocks noGrp="1"/>
          </p:cNvSpPr>
          <p:nvPr>
            <p:ph idx="1"/>
          </p:nvPr>
        </p:nvSpPr>
        <p:spPr>
          <a:xfrm>
            <a:off x="1024128" y="2084832"/>
            <a:ext cx="9720073" cy="4023360"/>
          </a:xfrm>
        </p:spPr>
        <p:txBody>
          <a:bodyPr/>
          <a:lstStyle/>
          <a:p>
            <a:r>
              <a:rPr lang="en-GB" dirty="0"/>
              <a:t>This takes a programmatically defined part of the </a:t>
            </a:r>
            <a:r>
              <a:rPr lang="en-GB"/>
              <a:t>front of a </a:t>
            </a:r>
            <a:r>
              <a:rPr lang="en-GB" dirty="0"/>
              <a:t>list (as opposed to the Head or the Tail). </a:t>
            </a:r>
          </a:p>
        </p:txBody>
      </p:sp>
      <p:pic>
        <p:nvPicPr>
          <p:cNvPr id="4" name="Picture 3">
            <a:extLst>
              <a:ext uri="{FF2B5EF4-FFF2-40B4-BE49-F238E27FC236}">
                <a16:creationId xmlns:a16="http://schemas.microsoft.com/office/drawing/2014/main" id="{DDD441E7-F22D-3841-8E56-75009FC410AC}"/>
              </a:ext>
            </a:extLst>
          </p:cNvPr>
          <p:cNvPicPr>
            <a:picLocks noChangeAspect="1"/>
          </p:cNvPicPr>
          <p:nvPr/>
        </p:nvPicPr>
        <p:blipFill>
          <a:blip r:embed="rId3"/>
          <a:stretch>
            <a:fillRect/>
          </a:stretch>
        </p:blipFill>
        <p:spPr>
          <a:xfrm>
            <a:off x="1024127" y="3124961"/>
            <a:ext cx="6771039" cy="2649537"/>
          </a:xfrm>
          <a:prstGeom prst="rect">
            <a:avLst/>
          </a:prstGeom>
        </p:spPr>
      </p:pic>
    </p:spTree>
    <p:custDataLst>
      <p:tags r:id="rId1"/>
    </p:custDataLst>
    <p:extLst>
      <p:ext uri="{BB962C8B-B14F-4D97-AF65-F5344CB8AC3E}">
        <p14:creationId xmlns:p14="http://schemas.microsoft.com/office/powerpoint/2010/main" val="2775324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a:t>
            </a:r>
          </a:p>
        </p:txBody>
      </p:sp>
      <p:sp>
        <p:nvSpPr>
          <p:cNvPr id="3" name="Content Placeholder 2"/>
          <p:cNvSpPr>
            <a:spLocks noGrp="1"/>
          </p:cNvSpPr>
          <p:nvPr>
            <p:ph idx="1"/>
          </p:nvPr>
        </p:nvSpPr>
        <p:spPr>
          <a:xfrm>
            <a:off x="236342" y="1859362"/>
            <a:ext cx="7517269" cy="4679223"/>
          </a:xfrm>
        </p:spPr>
        <p:txBody>
          <a:bodyPr>
            <a:normAutofit fontScale="92500" lnSpcReduction="10000"/>
          </a:bodyPr>
          <a:lstStyle/>
          <a:p>
            <a:r>
              <a:rPr lang="en-GB" sz="3200" dirty="0"/>
              <a:t>This function is applied to a list to extract the elements that meet a condition</a:t>
            </a:r>
          </a:p>
          <a:p>
            <a:r>
              <a:rPr lang="en-GB" sz="3200" dirty="0"/>
              <a:t>The condition is described in a predicate function</a:t>
            </a:r>
          </a:p>
          <a:p>
            <a:pPr lvl="1"/>
            <a:r>
              <a:rPr lang="en-GB" sz="2800" dirty="0"/>
              <a:t>There are many predicate functions in the Haskell libraries</a:t>
            </a:r>
          </a:p>
          <a:p>
            <a:pPr lvl="1"/>
            <a:r>
              <a:rPr lang="en-GB" sz="2800" dirty="0"/>
              <a:t>Practice: Define a function </a:t>
            </a:r>
            <a:r>
              <a:rPr lang="en-GB" sz="2800" dirty="0" err="1"/>
              <a:t>multipleOfThree</a:t>
            </a:r>
            <a:r>
              <a:rPr lang="en-GB" sz="2800" dirty="0"/>
              <a:t> :: </a:t>
            </a:r>
            <a:r>
              <a:rPr lang="en-GB" sz="2800" dirty="0" err="1"/>
              <a:t>Int</a:t>
            </a:r>
            <a:r>
              <a:rPr lang="en-GB" sz="2800" dirty="0"/>
              <a:t> -&gt; Bool and filter a list for multiples of three</a:t>
            </a:r>
          </a:p>
          <a:p>
            <a:pPr lvl="1"/>
            <a:r>
              <a:rPr lang="en-GB" sz="2800" dirty="0"/>
              <a:t>Now create functions that</a:t>
            </a:r>
          </a:p>
          <a:p>
            <a:pPr lvl="2"/>
            <a:r>
              <a:rPr lang="en-GB" sz="2000" dirty="0"/>
              <a:t>Says if a number is a factor of another number</a:t>
            </a:r>
          </a:p>
          <a:p>
            <a:pPr lvl="2"/>
            <a:r>
              <a:rPr lang="en-GB" sz="2000" dirty="0"/>
              <a:t>List the proper factors of a number – or returns [] if there are none</a:t>
            </a:r>
          </a:p>
          <a:p>
            <a:pPr lvl="2"/>
            <a:r>
              <a:rPr lang="en-GB" sz="2000" dirty="0"/>
              <a:t>List the primes up to a given value</a:t>
            </a:r>
            <a:endParaRPr lang="en-GB" sz="1600" dirty="0"/>
          </a:p>
        </p:txBody>
      </p:sp>
      <p:pic>
        <p:nvPicPr>
          <p:cNvPr id="4" name="Picture 3">
            <a:extLst>
              <a:ext uri="{FF2B5EF4-FFF2-40B4-BE49-F238E27FC236}">
                <a16:creationId xmlns:a16="http://schemas.microsoft.com/office/drawing/2014/main" id="{80BEA5E1-1CBD-45A8-A999-0CB5041661B5}"/>
              </a:ext>
            </a:extLst>
          </p:cNvPr>
          <p:cNvPicPr>
            <a:picLocks noChangeAspect="1"/>
          </p:cNvPicPr>
          <p:nvPr/>
        </p:nvPicPr>
        <p:blipFill>
          <a:blip r:embed="rId3"/>
          <a:stretch>
            <a:fillRect/>
          </a:stretch>
        </p:blipFill>
        <p:spPr>
          <a:xfrm>
            <a:off x="7135504" y="319415"/>
            <a:ext cx="4669842" cy="1909217"/>
          </a:xfrm>
          <a:prstGeom prst="rect">
            <a:avLst/>
          </a:prstGeom>
        </p:spPr>
      </p:pic>
    </p:spTree>
    <p:custDataLst>
      <p:tags r:id="rId1"/>
    </p:custDataLst>
    <p:extLst>
      <p:ext uri="{BB962C8B-B14F-4D97-AF65-F5344CB8AC3E}">
        <p14:creationId xmlns:p14="http://schemas.microsoft.com/office/powerpoint/2010/main" val="2770190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70E57-53E0-4046-BC4E-7946F1C7D0B5}"/>
              </a:ext>
            </a:extLst>
          </p:cNvPr>
          <p:cNvSpPr>
            <a:spLocks noGrp="1"/>
          </p:cNvSpPr>
          <p:nvPr>
            <p:ph type="title"/>
          </p:nvPr>
        </p:nvSpPr>
        <p:spPr/>
        <p:txBody>
          <a:bodyPr/>
          <a:lstStyle/>
          <a:p>
            <a:r>
              <a:rPr lang="en-US" dirty="0"/>
              <a:t>One solution</a:t>
            </a:r>
          </a:p>
        </p:txBody>
      </p:sp>
      <p:pic>
        <p:nvPicPr>
          <p:cNvPr id="5" name="Picture 4">
            <a:extLst>
              <a:ext uri="{FF2B5EF4-FFF2-40B4-BE49-F238E27FC236}">
                <a16:creationId xmlns:a16="http://schemas.microsoft.com/office/drawing/2014/main" id="{6A408129-F9B3-7046-8397-6C31159BC48B}"/>
              </a:ext>
            </a:extLst>
          </p:cNvPr>
          <p:cNvPicPr>
            <a:picLocks noChangeAspect="1"/>
          </p:cNvPicPr>
          <p:nvPr/>
        </p:nvPicPr>
        <p:blipFill>
          <a:blip r:embed="rId3"/>
          <a:stretch>
            <a:fillRect/>
          </a:stretch>
        </p:blipFill>
        <p:spPr>
          <a:xfrm>
            <a:off x="338328" y="2230966"/>
            <a:ext cx="5854700" cy="3022600"/>
          </a:xfrm>
          <a:prstGeom prst="rect">
            <a:avLst/>
          </a:prstGeom>
        </p:spPr>
      </p:pic>
      <p:pic>
        <p:nvPicPr>
          <p:cNvPr id="6" name="Picture 5">
            <a:extLst>
              <a:ext uri="{FF2B5EF4-FFF2-40B4-BE49-F238E27FC236}">
                <a16:creationId xmlns:a16="http://schemas.microsoft.com/office/drawing/2014/main" id="{2FE1DFF3-0826-D44E-BF9C-8A165AA5B647}"/>
              </a:ext>
            </a:extLst>
          </p:cNvPr>
          <p:cNvPicPr>
            <a:picLocks noChangeAspect="1"/>
          </p:cNvPicPr>
          <p:nvPr/>
        </p:nvPicPr>
        <p:blipFill>
          <a:blip r:embed="rId4"/>
          <a:stretch>
            <a:fillRect/>
          </a:stretch>
        </p:blipFill>
        <p:spPr>
          <a:xfrm>
            <a:off x="6362361" y="3132666"/>
            <a:ext cx="5499100" cy="2120900"/>
          </a:xfrm>
          <a:prstGeom prst="rect">
            <a:avLst/>
          </a:prstGeom>
        </p:spPr>
      </p:pic>
      <p:sp>
        <p:nvSpPr>
          <p:cNvPr id="7" name="TextBox 6">
            <a:extLst>
              <a:ext uri="{FF2B5EF4-FFF2-40B4-BE49-F238E27FC236}">
                <a16:creationId xmlns:a16="http://schemas.microsoft.com/office/drawing/2014/main" id="{01FB8F5E-200D-E74E-B8B2-8E7B65EA3897}"/>
              </a:ext>
            </a:extLst>
          </p:cNvPr>
          <p:cNvSpPr txBox="1"/>
          <p:nvPr/>
        </p:nvSpPr>
        <p:spPr>
          <a:xfrm>
            <a:off x="338328" y="5399700"/>
            <a:ext cx="10385044" cy="1200329"/>
          </a:xfrm>
          <a:prstGeom prst="rect">
            <a:avLst/>
          </a:prstGeom>
          <a:noFill/>
        </p:spPr>
        <p:txBody>
          <a:bodyPr wrap="square" rtlCol="0">
            <a:spAutoFit/>
          </a:bodyPr>
          <a:lstStyle/>
          <a:p>
            <a:r>
              <a:rPr lang="en-US" dirty="0"/>
              <a:t>Things to notice: my </a:t>
            </a:r>
            <a:r>
              <a:rPr lang="en-US" dirty="0" err="1"/>
              <a:t>isFactor</a:t>
            </a:r>
            <a:r>
              <a:rPr lang="en-US" dirty="0"/>
              <a:t> function works a strange way round – </a:t>
            </a:r>
            <a:r>
              <a:rPr lang="en-US" dirty="0" err="1"/>
              <a:t>isFactor</a:t>
            </a:r>
            <a:r>
              <a:rPr lang="en-US" dirty="0"/>
              <a:t> 20 5 checks if 5 is a factor of 20.</a:t>
            </a:r>
          </a:p>
          <a:p>
            <a:r>
              <a:rPr lang="en-US" dirty="0"/>
              <a:t>This is so that when I use it to filter the list of possible factors I give it the dividend and then the set of divisors.</a:t>
            </a:r>
          </a:p>
          <a:p>
            <a:r>
              <a:rPr lang="en-US" dirty="0"/>
              <a:t>Filter needs a function that returns a Bool to apply to a list. I could not give it the list and then the number to test each member of the list against. Think about that a bit.</a:t>
            </a:r>
          </a:p>
        </p:txBody>
      </p:sp>
      <p:sp>
        <p:nvSpPr>
          <p:cNvPr id="8" name="TextBox 7">
            <a:extLst>
              <a:ext uri="{FF2B5EF4-FFF2-40B4-BE49-F238E27FC236}">
                <a16:creationId xmlns:a16="http://schemas.microsoft.com/office/drawing/2014/main" id="{D9AE70F1-FC45-0C4B-91C2-FE9174023221}"/>
              </a:ext>
            </a:extLst>
          </p:cNvPr>
          <p:cNvSpPr txBox="1"/>
          <p:nvPr/>
        </p:nvSpPr>
        <p:spPr>
          <a:xfrm>
            <a:off x="6709495" y="1188403"/>
            <a:ext cx="3908044" cy="1200329"/>
          </a:xfrm>
          <a:prstGeom prst="rect">
            <a:avLst/>
          </a:prstGeom>
          <a:noFill/>
        </p:spPr>
        <p:txBody>
          <a:bodyPr wrap="square" rtlCol="0">
            <a:spAutoFit/>
          </a:bodyPr>
          <a:lstStyle/>
          <a:p>
            <a:r>
              <a:rPr lang="en-US" dirty="0"/>
              <a:t>I used guards here and if-then-else here just for the hell of it. I could have used either in both cases. Although if-then-else is probably a little tidier in this case.</a:t>
            </a:r>
          </a:p>
        </p:txBody>
      </p:sp>
      <p:cxnSp>
        <p:nvCxnSpPr>
          <p:cNvPr id="10" name="Straight Arrow Connector 9">
            <a:extLst>
              <a:ext uri="{FF2B5EF4-FFF2-40B4-BE49-F238E27FC236}">
                <a16:creationId xmlns:a16="http://schemas.microsoft.com/office/drawing/2014/main" id="{B7DC6DF8-3BC1-934E-ACA6-0D86ACD64DD0}"/>
              </a:ext>
            </a:extLst>
          </p:cNvPr>
          <p:cNvCxnSpPr/>
          <p:nvPr/>
        </p:nvCxnSpPr>
        <p:spPr>
          <a:xfrm flipH="1">
            <a:off x="3412067" y="1481667"/>
            <a:ext cx="4817533" cy="127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FF0CBBB-1F50-F84B-8FA8-D8955556A93F}"/>
              </a:ext>
            </a:extLst>
          </p:cNvPr>
          <p:cNvCxnSpPr>
            <a:cxnSpLocks/>
          </p:cNvCxnSpPr>
          <p:nvPr/>
        </p:nvCxnSpPr>
        <p:spPr>
          <a:xfrm flipH="1">
            <a:off x="1972733" y="1503848"/>
            <a:ext cx="8235444" cy="2780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7CE8DE-8F17-684B-AD4A-C7D7B086D4E8}"/>
              </a:ext>
            </a:extLst>
          </p:cNvPr>
          <p:cNvSpPr/>
          <p:nvPr/>
        </p:nvSpPr>
        <p:spPr>
          <a:xfrm>
            <a:off x="338328" y="3132666"/>
            <a:ext cx="5854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A6A5D6-AC87-9442-BAE0-11D4CE71ECC4}"/>
              </a:ext>
            </a:extLst>
          </p:cNvPr>
          <p:cNvSpPr/>
          <p:nvPr/>
        </p:nvSpPr>
        <p:spPr>
          <a:xfrm>
            <a:off x="338328" y="3747600"/>
            <a:ext cx="5854700" cy="851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B9BC43-4281-E24F-B73F-8A10FB0839F1}"/>
              </a:ext>
            </a:extLst>
          </p:cNvPr>
          <p:cNvSpPr/>
          <p:nvPr/>
        </p:nvSpPr>
        <p:spPr>
          <a:xfrm>
            <a:off x="338328" y="4599578"/>
            <a:ext cx="5854700" cy="653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44EF83-759A-4945-9E30-2CD17EE77999}"/>
              </a:ext>
            </a:extLst>
          </p:cNvPr>
          <p:cNvSpPr/>
          <p:nvPr/>
        </p:nvSpPr>
        <p:spPr>
          <a:xfrm>
            <a:off x="338327" y="5242017"/>
            <a:ext cx="11523133" cy="135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4154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4D4E-E5C0-44F6-B65E-7DDF8FA7E09D}"/>
              </a:ext>
            </a:extLst>
          </p:cNvPr>
          <p:cNvSpPr>
            <a:spLocks noGrp="1"/>
          </p:cNvSpPr>
          <p:nvPr>
            <p:ph type="title"/>
          </p:nvPr>
        </p:nvSpPr>
        <p:spPr/>
        <p:txBody>
          <a:bodyPr/>
          <a:lstStyle/>
          <a:p>
            <a:r>
              <a:rPr lang="en-GB" dirty="0"/>
              <a:t>Mersenne primes</a:t>
            </a:r>
          </a:p>
        </p:txBody>
      </p:sp>
      <p:pic>
        <p:nvPicPr>
          <p:cNvPr id="3" name="Picture 2">
            <a:extLst>
              <a:ext uri="{FF2B5EF4-FFF2-40B4-BE49-F238E27FC236}">
                <a16:creationId xmlns:a16="http://schemas.microsoft.com/office/drawing/2014/main" id="{DC67503B-7FB0-4719-AEEA-2F8448489FEE}"/>
              </a:ext>
            </a:extLst>
          </p:cNvPr>
          <p:cNvPicPr>
            <a:picLocks noChangeAspect="1"/>
          </p:cNvPicPr>
          <p:nvPr/>
        </p:nvPicPr>
        <p:blipFill>
          <a:blip r:embed="rId3"/>
          <a:stretch>
            <a:fillRect/>
          </a:stretch>
        </p:blipFill>
        <p:spPr>
          <a:xfrm>
            <a:off x="1024128" y="1629291"/>
            <a:ext cx="6438900" cy="4933950"/>
          </a:xfrm>
          <a:prstGeom prst="rect">
            <a:avLst/>
          </a:prstGeom>
        </p:spPr>
      </p:pic>
      <p:sp>
        <p:nvSpPr>
          <p:cNvPr id="4" name="TextBox 3">
            <a:extLst>
              <a:ext uri="{FF2B5EF4-FFF2-40B4-BE49-F238E27FC236}">
                <a16:creationId xmlns:a16="http://schemas.microsoft.com/office/drawing/2014/main" id="{DA2FA4AE-61F9-436B-B656-C4FB06447738}"/>
              </a:ext>
            </a:extLst>
          </p:cNvPr>
          <p:cNvSpPr txBox="1"/>
          <p:nvPr/>
        </p:nvSpPr>
        <p:spPr>
          <a:xfrm>
            <a:off x="6673596" y="3964460"/>
            <a:ext cx="4860036" cy="2308324"/>
          </a:xfrm>
          <a:prstGeom prst="rect">
            <a:avLst/>
          </a:prstGeom>
          <a:solidFill>
            <a:srgbClr val="FFFF00"/>
          </a:solidFill>
        </p:spPr>
        <p:txBody>
          <a:bodyPr wrap="square" rtlCol="0">
            <a:spAutoFit/>
          </a:bodyPr>
          <a:lstStyle/>
          <a:p>
            <a:r>
              <a:rPr lang="en-GB" dirty="0"/>
              <a:t>There is an issue with types and powers. The function (**) takes and returns Float types. The operation (^) takes and returns Integer types but will only handle relatively small values.</a:t>
            </a:r>
          </a:p>
          <a:p>
            <a:endParaRPr lang="en-GB" dirty="0"/>
          </a:p>
          <a:p>
            <a:r>
              <a:rPr lang="en-GB" dirty="0"/>
              <a:t>“</a:t>
            </a:r>
            <a:r>
              <a:rPr lang="en-GB" dirty="0" err="1"/>
              <a:t>fromIntegral</a:t>
            </a:r>
            <a:r>
              <a:rPr lang="en-GB" dirty="0"/>
              <a:t>” converts from our integer x to a Float type and “round” converts the return value back to Integer  </a:t>
            </a:r>
          </a:p>
        </p:txBody>
      </p:sp>
      <p:cxnSp>
        <p:nvCxnSpPr>
          <p:cNvPr id="6" name="Straight Arrow Connector 5">
            <a:extLst>
              <a:ext uri="{FF2B5EF4-FFF2-40B4-BE49-F238E27FC236}">
                <a16:creationId xmlns:a16="http://schemas.microsoft.com/office/drawing/2014/main" id="{83EA7720-F6E8-4269-B1B0-EA37E1CCF5D8}"/>
              </a:ext>
            </a:extLst>
          </p:cNvPr>
          <p:cNvCxnSpPr/>
          <p:nvPr/>
        </p:nvCxnSpPr>
        <p:spPr>
          <a:xfrm flipH="1">
            <a:off x="3855308" y="4880919"/>
            <a:ext cx="2818288" cy="1359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2001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Fold: </a:t>
            </a:r>
            <a:r>
              <a:rPr lang="en-GB" dirty="0" err="1"/>
              <a:t>foldr</a:t>
            </a:r>
            <a:r>
              <a:rPr lang="en-GB" dirty="0"/>
              <a:t> and </a:t>
            </a:r>
            <a:r>
              <a:rPr lang="en-GB" dirty="0" err="1"/>
              <a:t>foldl</a:t>
            </a:r>
            <a:endParaRPr lang="en-GB" dirty="0"/>
          </a:p>
        </p:txBody>
      </p:sp>
      <p:sp>
        <p:nvSpPr>
          <p:cNvPr id="5" name="TextBox 4">
            <a:extLst>
              <a:ext uri="{FF2B5EF4-FFF2-40B4-BE49-F238E27FC236}">
                <a16:creationId xmlns:a16="http://schemas.microsoft.com/office/drawing/2014/main" id="{3B249C2F-808C-F44C-9C6F-F1207BE51C5B}"/>
              </a:ext>
            </a:extLst>
          </p:cNvPr>
          <p:cNvSpPr txBox="1"/>
          <p:nvPr/>
        </p:nvSpPr>
        <p:spPr>
          <a:xfrm>
            <a:off x="94641" y="1972327"/>
            <a:ext cx="5443490" cy="4893647"/>
          </a:xfrm>
          <a:prstGeom prst="rect">
            <a:avLst/>
          </a:prstGeom>
          <a:noFill/>
        </p:spPr>
        <p:txBody>
          <a:bodyPr wrap="square" rtlCol="0">
            <a:spAutoFit/>
          </a:bodyPr>
          <a:lstStyle/>
          <a:p>
            <a:r>
              <a:rPr lang="en-US" sz="2400" dirty="0" err="1"/>
              <a:t>foldr</a:t>
            </a:r>
            <a:r>
              <a:rPr lang="en-US" sz="2400" dirty="0"/>
              <a:t> takes the first value from the left of the list and successively applies the function to values in a rightward direction.</a:t>
            </a:r>
          </a:p>
          <a:p>
            <a:r>
              <a:rPr lang="en-US" sz="2400" dirty="0" err="1"/>
              <a:t>foldl</a:t>
            </a:r>
            <a:r>
              <a:rPr lang="en-US" sz="2400" dirty="0"/>
              <a:t> takes the final value and moves to the left.</a:t>
            </a:r>
          </a:p>
          <a:p>
            <a:endParaRPr lang="en-US" sz="2400" dirty="0"/>
          </a:p>
          <a:p>
            <a:r>
              <a:rPr lang="en-US" sz="2400" dirty="0"/>
              <a:t>In general </a:t>
            </a:r>
            <a:r>
              <a:rPr lang="en-US" sz="2400" dirty="0" err="1"/>
              <a:t>foldr</a:t>
            </a:r>
            <a:r>
              <a:rPr lang="en-US" sz="2400" dirty="0"/>
              <a:t> is the “normal” one to use. If the function is associative it won’t matter (+) but if not (-) it will matter.</a:t>
            </a:r>
          </a:p>
          <a:p>
            <a:endParaRPr lang="en-US" sz="2400" dirty="0"/>
          </a:p>
          <a:p>
            <a:r>
              <a:rPr lang="en-US" sz="2400" dirty="0"/>
              <a:t>If the list is infinite </a:t>
            </a:r>
            <a:r>
              <a:rPr lang="en-US" sz="2400" dirty="0" err="1"/>
              <a:t>foldl</a:t>
            </a:r>
            <a:r>
              <a:rPr lang="en-US" sz="2400" dirty="0"/>
              <a:t> will never return a value because it will never find the end of the list to start.</a:t>
            </a:r>
          </a:p>
        </p:txBody>
      </p:sp>
      <p:pic>
        <p:nvPicPr>
          <p:cNvPr id="8" name="Picture 7">
            <a:extLst>
              <a:ext uri="{FF2B5EF4-FFF2-40B4-BE49-F238E27FC236}">
                <a16:creationId xmlns:a16="http://schemas.microsoft.com/office/drawing/2014/main" id="{35CC275B-CBB9-4B26-AD66-6E881EBAFCC8}"/>
              </a:ext>
            </a:extLst>
          </p:cNvPr>
          <p:cNvPicPr>
            <a:picLocks noChangeAspect="1"/>
          </p:cNvPicPr>
          <p:nvPr/>
        </p:nvPicPr>
        <p:blipFill>
          <a:blip r:embed="rId3"/>
          <a:stretch>
            <a:fillRect/>
          </a:stretch>
        </p:blipFill>
        <p:spPr>
          <a:xfrm>
            <a:off x="6228754" y="2084832"/>
            <a:ext cx="5444933" cy="4300457"/>
          </a:xfrm>
          <a:prstGeom prst="rect">
            <a:avLst/>
          </a:prstGeom>
        </p:spPr>
      </p:pic>
    </p:spTree>
    <p:custDataLst>
      <p:tags r:id="rId1"/>
    </p:custDataLst>
    <p:extLst>
      <p:ext uri="{BB962C8B-B14F-4D97-AF65-F5344CB8AC3E}">
        <p14:creationId xmlns:p14="http://schemas.microsoft.com/office/powerpoint/2010/main" val="440913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88E1-FD9A-6544-B2D5-8F6EB3D833D8}"/>
              </a:ext>
            </a:extLst>
          </p:cNvPr>
          <p:cNvSpPr>
            <a:spLocks noGrp="1"/>
          </p:cNvSpPr>
          <p:nvPr>
            <p:ph type="title"/>
          </p:nvPr>
        </p:nvSpPr>
        <p:spPr/>
        <p:txBody>
          <a:bodyPr/>
          <a:lstStyle/>
          <a:p>
            <a:r>
              <a:rPr lang="en-US" dirty="0"/>
              <a:t>span</a:t>
            </a:r>
          </a:p>
        </p:txBody>
      </p:sp>
      <p:sp>
        <p:nvSpPr>
          <p:cNvPr id="3" name="Content Placeholder 2">
            <a:extLst>
              <a:ext uri="{FF2B5EF4-FFF2-40B4-BE49-F238E27FC236}">
                <a16:creationId xmlns:a16="http://schemas.microsoft.com/office/drawing/2014/main" id="{757804ED-0FCF-424F-8805-362AF43AA87A}"/>
              </a:ext>
            </a:extLst>
          </p:cNvPr>
          <p:cNvSpPr>
            <a:spLocks noGrp="1"/>
          </p:cNvSpPr>
          <p:nvPr>
            <p:ph idx="1"/>
          </p:nvPr>
        </p:nvSpPr>
        <p:spPr/>
        <p:txBody>
          <a:bodyPr/>
          <a:lstStyle/>
          <a:p>
            <a:r>
              <a:rPr lang="en-US" dirty="0"/>
              <a:t>Span splits a list into the first element if it matches the test value and any adjacent elements that are the same and then the rest of the list:</a:t>
            </a:r>
          </a:p>
        </p:txBody>
      </p:sp>
      <p:pic>
        <p:nvPicPr>
          <p:cNvPr id="4" name="Picture 3">
            <a:extLst>
              <a:ext uri="{FF2B5EF4-FFF2-40B4-BE49-F238E27FC236}">
                <a16:creationId xmlns:a16="http://schemas.microsoft.com/office/drawing/2014/main" id="{8F38EB19-FD08-1F48-B852-F890942B696D}"/>
              </a:ext>
            </a:extLst>
          </p:cNvPr>
          <p:cNvPicPr>
            <a:picLocks noChangeAspect="1"/>
          </p:cNvPicPr>
          <p:nvPr/>
        </p:nvPicPr>
        <p:blipFill>
          <a:blip r:embed="rId3"/>
          <a:stretch>
            <a:fillRect/>
          </a:stretch>
        </p:blipFill>
        <p:spPr>
          <a:xfrm>
            <a:off x="533400" y="3216653"/>
            <a:ext cx="7837045" cy="967039"/>
          </a:xfrm>
          <a:prstGeom prst="rect">
            <a:avLst/>
          </a:prstGeom>
        </p:spPr>
      </p:pic>
      <p:pic>
        <p:nvPicPr>
          <p:cNvPr id="5" name="Picture 4">
            <a:extLst>
              <a:ext uri="{FF2B5EF4-FFF2-40B4-BE49-F238E27FC236}">
                <a16:creationId xmlns:a16="http://schemas.microsoft.com/office/drawing/2014/main" id="{A9AA3AE6-2FE1-4C42-80CC-8888FAA99768}"/>
              </a:ext>
            </a:extLst>
          </p:cNvPr>
          <p:cNvPicPr>
            <a:picLocks noChangeAspect="1"/>
          </p:cNvPicPr>
          <p:nvPr/>
        </p:nvPicPr>
        <p:blipFill>
          <a:blip r:embed="rId4"/>
          <a:stretch>
            <a:fillRect/>
          </a:stretch>
        </p:blipFill>
        <p:spPr>
          <a:xfrm>
            <a:off x="533400" y="4550297"/>
            <a:ext cx="8511990" cy="1128095"/>
          </a:xfrm>
          <a:prstGeom prst="rect">
            <a:avLst/>
          </a:prstGeom>
        </p:spPr>
      </p:pic>
    </p:spTree>
    <p:custDataLst>
      <p:tags r:id="rId1"/>
    </p:custDataLst>
    <p:extLst>
      <p:ext uri="{BB962C8B-B14F-4D97-AF65-F5344CB8AC3E}">
        <p14:creationId xmlns:p14="http://schemas.microsoft.com/office/powerpoint/2010/main" val="41924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a:t>
            </a:r>
          </a:p>
        </p:txBody>
      </p:sp>
      <p:sp>
        <p:nvSpPr>
          <p:cNvPr id="3" name="Content Placeholder 2"/>
          <p:cNvSpPr>
            <a:spLocks noGrp="1"/>
          </p:cNvSpPr>
          <p:nvPr>
            <p:ph idx="1"/>
          </p:nvPr>
        </p:nvSpPr>
        <p:spPr>
          <a:xfrm>
            <a:off x="1024128" y="2171701"/>
            <a:ext cx="9601200" cy="3756134"/>
          </a:xfrm>
        </p:spPr>
        <p:txBody>
          <a:bodyPr>
            <a:normAutofit/>
          </a:bodyPr>
          <a:lstStyle/>
          <a:p>
            <a:r>
              <a:rPr lang="en-GB" dirty="0"/>
              <a:t>A function takes a set of inputs and gives a set of outputs</a:t>
            </a:r>
          </a:p>
          <a:p>
            <a:r>
              <a:rPr lang="en-GB" dirty="0"/>
              <a:t>In A-Level maths we work with</a:t>
            </a:r>
          </a:p>
          <a:p>
            <a:pPr lvl="1"/>
            <a:r>
              <a:rPr lang="en-GB" dirty="0"/>
              <a:t>“one-to-one” functions like multiplication</a:t>
            </a:r>
          </a:p>
          <a:p>
            <a:pPr lvl="1"/>
            <a:r>
              <a:rPr lang="en-GB" dirty="0"/>
              <a:t>“one-to-many” functions like square root</a:t>
            </a:r>
          </a:p>
          <a:p>
            <a:pPr lvl="2"/>
            <a:r>
              <a:rPr lang="en-GB" dirty="0"/>
              <a:t>But “to-many” functions have no inverse!</a:t>
            </a:r>
          </a:p>
          <a:p>
            <a:pPr lvl="1"/>
            <a:r>
              <a:rPr lang="en-GB" dirty="0"/>
              <a:t>“many-to-one” functions like sine or cosine</a:t>
            </a:r>
          </a:p>
          <a:p>
            <a:pPr lvl="1"/>
            <a:r>
              <a:rPr lang="en-GB" dirty="0"/>
              <a:t>A many-many relation is not a function</a:t>
            </a:r>
          </a:p>
          <a:p>
            <a:r>
              <a:rPr lang="en-GB" dirty="0"/>
              <a:t>Functions can be “composed” together</a:t>
            </a:r>
          </a:p>
        </p:txBody>
      </p:sp>
      <p:pic>
        <p:nvPicPr>
          <p:cNvPr id="4" name="Picture 3"/>
          <p:cNvPicPr>
            <a:picLocks noChangeAspect="1"/>
          </p:cNvPicPr>
          <p:nvPr/>
        </p:nvPicPr>
        <p:blipFill>
          <a:blip r:embed="rId4"/>
          <a:stretch>
            <a:fillRect/>
          </a:stretch>
        </p:blipFill>
        <p:spPr>
          <a:xfrm>
            <a:off x="9859516" y="484999"/>
            <a:ext cx="1875451" cy="1686701"/>
          </a:xfrm>
          <a:prstGeom prst="rect">
            <a:avLst/>
          </a:prstGeom>
        </p:spPr>
      </p:pic>
      <p:pic>
        <p:nvPicPr>
          <p:cNvPr id="5" name="Picture 4"/>
          <p:cNvPicPr>
            <a:picLocks noChangeAspect="1"/>
          </p:cNvPicPr>
          <p:nvPr/>
        </p:nvPicPr>
        <p:blipFill>
          <a:blip r:embed="rId5"/>
          <a:stretch>
            <a:fillRect/>
          </a:stretch>
        </p:blipFill>
        <p:spPr>
          <a:xfrm>
            <a:off x="9859516" y="2632427"/>
            <a:ext cx="2071416" cy="1514765"/>
          </a:xfrm>
          <a:prstGeom prst="rect">
            <a:avLst/>
          </a:prstGeom>
        </p:spPr>
      </p:pic>
      <p:grpSp>
        <p:nvGrpSpPr>
          <p:cNvPr id="16" name="Group 15"/>
          <p:cNvGrpSpPr/>
          <p:nvPr/>
        </p:nvGrpSpPr>
        <p:grpSpPr>
          <a:xfrm>
            <a:off x="4112535" y="937331"/>
            <a:ext cx="4043059" cy="795385"/>
            <a:chOff x="3083139" y="3932743"/>
            <a:chExt cx="4490299" cy="1045028"/>
          </a:xfrm>
        </p:grpSpPr>
        <p:sp>
          <p:nvSpPr>
            <p:cNvPr id="6" name="Rectangle 5"/>
            <p:cNvSpPr/>
            <p:nvPr/>
          </p:nvSpPr>
          <p:spPr>
            <a:xfrm>
              <a:off x="4259933" y="3932743"/>
              <a:ext cx="2136710" cy="10450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Function</a:t>
              </a:r>
            </a:p>
          </p:txBody>
        </p:sp>
        <p:sp>
          <p:nvSpPr>
            <p:cNvPr id="7" name="Arrow: Right 6"/>
            <p:cNvSpPr/>
            <p:nvPr/>
          </p:nvSpPr>
          <p:spPr>
            <a:xfrm>
              <a:off x="3083139" y="4324060"/>
              <a:ext cx="1176794" cy="275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p:cNvSpPr/>
            <p:nvPr/>
          </p:nvSpPr>
          <p:spPr>
            <a:xfrm>
              <a:off x="6396644" y="4306639"/>
              <a:ext cx="1176794" cy="297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329455" y="3942064"/>
              <a:ext cx="684163" cy="369333"/>
            </a:xfrm>
            <a:prstGeom prst="rect">
              <a:avLst/>
            </a:prstGeom>
            <a:noFill/>
          </p:spPr>
          <p:txBody>
            <a:bodyPr wrap="none" rtlCol="0">
              <a:spAutoFit/>
            </a:bodyPr>
            <a:lstStyle/>
            <a:p>
              <a:r>
                <a:rPr lang="en-GB" dirty="0"/>
                <a:t>Input</a:t>
              </a:r>
            </a:p>
          </p:txBody>
        </p:sp>
        <p:sp>
          <p:nvSpPr>
            <p:cNvPr id="10" name="TextBox 9"/>
            <p:cNvSpPr txBox="1"/>
            <p:nvPr/>
          </p:nvSpPr>
          <p:spPr>
            <a:xfrm>
              <a:off x="6506207" y="3971992"/>
              <a:ext cx="845103" cy="369333"/>
            </a:xfrm>
            <a:prstGeom prst="rect">
              <a:avLst/>
            </a:prstGeom>
            <a:noFill/>
          </p:spPr>
          <p:txBody>
            <a:bodyPr wrap="none" rtlCol="0">
              <a:spAutoFit/>
            </a:bodyPr>
            <a:lstStyle/>
            <a:p>
              <a:r>
                <a:rPr lang="en-GB" dirty="0"/>
                <a:t>Output</a:t>
              </a:r>
            </a:p>
          </p:txBody>
        </p:sp>
      </p:grpSp>
      <p:cxnSp>
        <p:nvCxnSpPr>
          <p:cNvPr id="12" name="Straight Arrow Connector 11"/>
          <p:cNvCxnSpPr>
            <a:cxnSpLocks/>
          </p:cNvCxnSpPr>
          <p:nvPr/>
        </p:nvCxnSpPr>
        <p:spPr>
          <a:xfrm flipV="1">
            <a:off x="5172119" y="1546146"/>
            <a:ext cx="4833729" cy="18828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5284132" y="3231380"/>
            <a:ext cx="4721716" cy="84417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2033537074"/>
              </p:ext>
            </p:extLst>
          </p:nvPr>
        </p:nvGraphicFramePr>
        <p:xfrm>
          <a:off x="2265338" y="5146967"/>
          <a:ext cx="1643932" cy="1561735"/>
        </p:xfrm>
        <a:graphic>
          <a:graphicData uri="http://schemas.openxmlformats.org/presentationml/2006/ole">
            <mc:AlternateContent xmlns:mc="http://schemas.openxmlformats.org/markup-compatibility/2006">
              <mc:Choice xmlns:v="urn:schemas-microsoft-com:vml" Requires="v">
                <p:oleObj spid="_x0000_s1026" name="Equation" r:id="rId6" imgW="1015920" imgH="965160" progId="Equation.DSMT4">
                  <p:embed/>
                </p:oleObj>
              </mc:Choice>
              <mc:Fallback>
                <p:oleObj name="Equation" r:id="rId6" imgW="1015920" imgH="965160" progId="Equation.DSMT4">
                  <p:embed/>
                  <p:pic>
                    <p:nvPicPr>
                      <p:cNvPr id="15" name="Object 14"/>
                      <p:cNvPicPr/>
                      <p:nvPr/>
                    </p:nvPicPr>
                    <p:blipFill>
                      <a:blip r:embed="rId7"/>
                      <a:stretch>
                        <a:fillRect/>
                      </a:stretch>
                    </p:blipFill>
                    <p:spPr>
                      <a:xfrm>
                        <a:off x="2265338" y="5146967"/>
                        <a:ext cx="1643932" cy="1561735"/>
                      </a:xfrm>
                      <a:prstGeom prst="rect">
                        <a:avLst/>
                      </a:prstGeom>
                      <a:solidFill>
                        <a:srgbClr val="FFFF00"/>
                      </a:solidFill>
                    </p:spPr>
                  </p:pic>
                </p:oleObj>
              </mc:Fallback>
            </mc:AlternateContent>
          </a:graphicData>
        </a:graphic>
      </p:graphicFrame>
      <p:sp>
        <p:nvSpPr>
          <p:cNvPr id="11" name="TextBox 10">
            <a:extLst>
              <a:ext uri="{FF2B5EF4-FFF2-40B4-BE49-F238E27FC236}">
                <a16:creationId xmlns:a16="http://schemas.microsoft.com/office/drawing/2014/main" id="{EB0731EC-981C-4530-9C0A-E7E0DA378AB1}"/>
              </a:ext>
            </a:extLst>
          </p:cNvPr>
          <p:cNvSpPr txBox="1"/>
          <p:nvPr/>
        </p:nvSpPr>
        <p:spPr>
          <a:xfrm>
            <a:off x="6172792" y="4868181"/>
            <a:ext cx="5834932" cy="1323439"/>
          </a:xfrm>
          <a:prstGeom prst="rect">
            <a:avLst/>
          </a:prstGeom>
          <a:solidFill>
            <a:srgbClr val="92D050"/>
          </a:solidFill>
        </p:spPr>
        <p:txBody>
          <a:bodyPr wrap="square" rtlCol="0">
            <a:spAutoFit/>
          </a:bodyPr>
          <a:lstStyle/>
          <a:p>
            <a:r>
              <a:rPr lang="en-GB" sz="2000" dirty="0"/>
              <a:t>Domain – set of values for input</a:t>
            </a:r>
          </a:p>
          <a:p>
            <a:r>
              <a:rPr lang="en-GB" sz="2000" dirty="0"/>
              <a:t>Codomain – theoretical set of outputs from the function</a:t>
            </a:r>
          </a:p>
          <a:p>
            <a:r>
              <a:rPr lang="en-GB" sz="2000" dirty="0"/>
              <a:t>Range – set of actual outputs given the inputs</a:t>
            </a:r>
          </a:p>
          <a:p>
            <a:r>
              <a:rPr lang="en-GB" sz="2000" dirty="0"/>
              <a:t>The range and codomain will often be the same</a:t>
            </a:r>
          </a:p>
        </p:txBody>
      </p:sp>
    </p:spTree>
    <p:custDataLst>
      <p:tags r:id="rId2"/>
    </p:custDataLst>
    <p:extLst>
      <p:ext uri="{BB962C8B-B14F-4D97-AF65-F5344CB8AC3E}">
        <p14:creationId xmlns:p14="http://schemas.microsoft.com/office/powerpoint/2010/main" val="101319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Exercises</a:t>
            </a:r>
          </a:p>
        </p:txBody>
      </p:sp>
      <p:sp>
        <p:nvSpPr>
          <p:cNvPr id="3" name="Content Placeholder 2"/>
          <p:cNvSpPr>
            <a:spLocks noGrp="1"/>
          </p:cNvSpPr>
          <p:nvPr>
            <p:ph idx="1"/>
          </p:nvPr>
        </p:nvSpPr>
        <p:spPr>
          <a:xfrm>
            <a:off x="926757" y="2236572"/>
            <a:ext cx="9601200" cy="3941807"/>
          </a:xfrm>
        </p:spPr>
        <p:txBody>
          <a:bodyPr>
            <a:normAutofit/>
          </a:bodyPr>
          <a:lstStyle/>
          <a:p>
            <a:r>
              <a:rPr lang="en-GB" dirty="0"/>
              <a:t>The function ‘</a:t>
            </a:r>
            <a:r>
              <a:rPr lang="en-GB" dirty="0" err="1"/>
              <a:t>concat</a:t>
            </a:r>
            <a:r>
              <a:rPr lang="en-GB" dirty="0"/>
              <a:t>’ concatenates multiple lists</a:t>
            </a:r>
          </a:p>
          <a:p>
            <a:endParaRPr lang="en-GB" dirty="0"/>
          </a:p>
          <a:p>
            <a:r>
              <a:rPr lang="en-GB" dirty="0"/>
              <a:t>What do these expressions evaluate to?</a:t>
            </a:r>
          </a:p>
          <a:p>
            <a:pPr lvl="1"/>
            <a:r>
              <a:rPr lang="en-GB" dirty="0"/>
              <a:t>map double [1,4,4,3]</a:t>
            </a:r>
          </a:p>
          <a:p>
            <a:pPr lvl="1"/>
            <a:r>
              <a:rPr lang="en-GB" dirty="0"/>
              <a:t>map (</a:t>
            </a:r>
            <a:r>
              <a:rPr lang="en-GB" dirty="0" err="1"/>
              <a:t>double.double</a:t>
            </a:r>
            <a:r>
              <a:rPr lang="en-GB" dirty="0"/>
              <a:t>) [1,4,4,3]</a:t>
            </a:r>
          </a:p>
          <a:p>
            <a:pPr lvl="1"/>
            <a:r>
              <a:rPr lang="en-GB" dirty="0"/>
              <a:t>map double []</a:t>
            </a:r>
          </a:p>
          <a:p>
            <a:r>
              <a:rPr lang="en-GB" dirty="0"/>
              <a:t>Which of these is true?</a:t>
            </a:r>
          </a:p>
          <a:p>
            <a:pPr lvl="1"/>
            <a:r>
              <a:rPr lang="en-GB" dirty="0" err="1"/>
              <a:t>sumList.map</a:t>
            </a:r>
            <a:r>
              <a:rPr lang="en-GB" dirty="0"/>
              <a:t> double = </a:t>
            </a:r>
            <a:r>
              <a:rPr lang="en-GB" dirty="0" err="1"/>
              <a:t>double.sumList</a:t>
            </a:r>
            <a:endParaRPr lang="en-GB" dirty="0"/>
          </a:p>
          <a:p>
            <a:pPr lvl="1"/>
            <a:r>
              <a:rPr lang="en-GB" dirty="0" err="1"/>
              <a:t>sumList.map</a:t>
            </a:r>
            <a:r>
              <a:rPr lang="en-GB" dirty="0"/>
              <a:t> </a:t>
            </a:r>
            <a:r>
              <a:rPr lang="en-GB" dirty="0" err="1"/>
              <a:t>sumList</a:t>
            </a:r>
            <a:r>
              <a:rPr lang="en-GB" dirty="0"/>
              <a:t> = </a:t>
            </a:r>
            <a:r>
              <a:rPr lang="en-GB" dirty="0" err="1"/>
              <a:t>sumList.concat</a:t>
            </a:r>
            <a:endParaRPr lang="en-GB" dirty="0"/>
          </a:p>
          <a:p>
            <a:pPr lvl="1"/>
            <a:r>
              <a:rPr lang="en-GB" dirty="0" err="1"/>
              <a:t>sumList.sort</a:t>
            </a:r>
            <a:r>
              <a:rPr lang="en-GB" dirty="0"/>
              <a:t> = </a:t>
            </a:r>
            <a:r>
              <a:rPr lang="en-GB" dirty="0" err="1"/>
              <a:t>sumList</a:t>
            </a:r>
            <a:endParaRPr lang="en-GB" dirty="0"/>
          </a:p>
        </p:txBody>
      </p:sp>
      <p:pic>
        <p:nvPicPr>
          <p:cNvPr id="4" name="Picture 3"/>
          <p:cNvPicPr>
            <a:picLocks noChangeAspect="1"/>
          </p:cNvPicPr>
          <p:nvPr/>
        </p:nvPicPr>
        <p:blipFill>
          <a:blip r:embed="rId3"/>
          <a:stretch>
            <a:fillRect/>
          </a:stretch>
        </p:blipFill>
        <p:spPr>
          <a:xfrm>
            <a:off x="6479224" y="2828152"/>
            <a:ext cx="5119651" cy="2534680"/>
          </a:xfrm>
          <a:prstGeom prst="rect">
            <a:avLst/>
          </a:prstGeom>
        </p:spPr>
      </p:pic>
    </p:spTree>
    <p:custDataLst>
      <p:tags r:id="rId1"/>
    </p:custDataLst>
    <p:extLst>
      <p:ext uri="{BB962C8B-B14F-4D97-AF65-F5344CB8AC3E}">
        <p14:creationId xmlns:p14="http://schemas.microsoft.com/office/powerpoint/2010/main" val="1097159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70" y="858794"/>
            <a:ext cx="9601200" cy="932935"/>
          </a:xfrm>
        </p:spPr>
        <p:txBody>
          <a:bodyPr>
            <a:normAutofit fontScale="90000"/>
          </a:bodyPr>
          <a:lstStyle/>
          <a:p>
            <a:pPr algn="ctr"/>
            <a:r>
              <a:rPr lang="en-GB" dirty="0"/>
              <a:t>First Class Objects and Higher Order Functions</a:t>
            </a:r>
          </a:p>
        </p:txBody>
      </p:sp>
      <p:sp>
        <p:nvSpPr>
          <p:cNvPr id="3" name="Content Placeholder 2"/>
          <p:cNvSpPr>
            <a:spLocks noGrp="1"/>
          </p:cNvSpPr>
          <p:nvPr>
            <p:ph idx="1"/>
          </p:nvPr>
        </p:nvSpPr>
        <p:spPr>
          <a:xfrm>
            <a:off x="654908" y="2051223"/>
            <a:ext cx="9601200" cy="4806777"/>
          </a:xfrm>
        </p:spPr>
        <p:txBody>
          <a:bodyPr/>
          <a:lstStyle/>
          <a:p>
            <a:r>
              <a:rPr lang="en-GB" dirty="0"/>
              <a:t>A first class object is any object that can be passed to or returned by a function</a:t>
            </a:r>
          </a:p>
          <a:p>
            <a:pPr lvl="1"/>
            <a:r>
              <a:rPr lang="en-GB" dirty="0"/>
              <a:t>Float, </a:t>
            </a:r>
            <a:r>
              <a:rPr lang="en-GB" dirty="0" err="1"/>
              <a:t>Int</a:t>
            </a:r>
            <a:r>
              <a:rPr lang="en-GB" dirty="0"/>
              <a:t>, String, words, </a:t>
            </a:r>
            <a:r>
              <a:rPr lang="en-GB" dirty="0" err="1"/>
              <a:t>toLower</a:t>
            </a:r>
            <a:r>
              <a:rPr lang="en-GB" dirty="0"/>
              <a:t>  etc.</a:t>
            </a:r>
          </a:p>
          <a:p>
            <a:r>
              <a:rPr lang="en-GB" dirty="0"/>
              <a:t>A higher order function is one that accepts another function as an argument</a:t>
            </a:r>
          </a:p>
          <a:p>
            <a:pPr lvl="1"/>
            <a:r>
              <a:rPr lang="en-GB" dirty="0"/>
              <a:t>map, </a:t>
            </a:r>
            <a:r>
              <a:rPr lang="en-GB" dirty="0" err="1"/>
              <a:t>foldr</a:t>
            </a:r>
            <a:r>
              <a:rPr lang="en-GB" dirty="0"/>
              <a:t>, </a:t>
            </a:r>
            <a:r>
              <a:rPr lang="en-GB" dirty="0" err="1"/>
              <a:t>foldl</a:t>
            </a:r>
            <a:r>
              <a:rPr lang="en-GB" dirty="0"/>
              <a:t>, filter  etc.</a:t>
            </a:r>
          </a:p>
          <a:p>
            <a:r>
              <a:rPr lang="en-GB" dirty="0"/>
              <a:t>Function Application is the process of providing a function with its inputs</a:t>
            </a:r>
          </a:p>
          <a:p>
            <a:r>
              <a:rPr lang="en-GB" dirty="0"/>
              <a:t>Partial Function Application is the process of partially applying a function to create another function that can then be applied to achieve the end result</a:t>
            </a:r>
          </a:p>
          <a:p>
            <a:r>
              <a:rPr lang="en-GB" dirty="0" err="1"/>
              <a:t>Eg</a:t>
            </a:r>
            <a:r>
              <a:rPr lang="en-GB" dirty="0"/>
              <a:t>:  </a:t>
            </a:r>
          </a:p>
          <a:p>
            <a:pPr lvl="1"/>
            <a:r>
              <a:rPr lang="en-GB" dirty="0"/>
              <a:t>Add (</a:t>
            </a:r>
            <a:r>
              <a:rPr lang="en-GB" dirty="0" err="1"/>
              <a:t>x,y</a:t>
            </a:r>
            <a:r>
              <a:rPr lang="en-GB" dirty="0"/>
              <a:t>) = </a:t>
            </a:r>
            <a:r>
              <a:rPr lang="en-GB" dirty="0" err="1"/>
              <a:t>x+y</a:t>
            </a:r>
            <a:r>
              <a:rPr lang="en-GB" dirty="0"/>
              <a:t>       is full function application</a:t>
            </a:r>
          </a:p>
          <a:p>
            <a:pPr lvl="1"/>
            <a:r>
              <a:rPr lang="en-GB" dirty="0" err="1"/>
              <a:t>PartAdd</a:t>
            </a:r>
            <a:r>
              <a:rPr lang="en-GB" dirty="0"/>
              <a:t>::</a:t>
            </a:r>
            <a:r>
              <a:rPr lang="en-GB" dirty="0" err="1"/>
              <a:t>Int</a:t>
            </a:r>
            <a:r>
              <a:rPr lang="en-GB" dirty="0"/>
              <a:t>-&gt;(</a:t>
            </a:r>
            <a:r>
              <a:rPr lang="en-GB" dirty="0" err="1"/>
              <a:t>Int</a:t>
            </a:r>
            <a:r>
              <a:rPr lang="en-GB" dirty="0"/>
              <a:t>-&gt;</a:t>
            </a:r>
            <a:r>
              <a:rPr lang="en-GB" dirty="0" err="1"/>
              <a:t>Int</a:t>
            </a:r>
            <a:r>
              <a:rPr lang="en-GB" dirty="0"/>
              <a:t>)</a:t>
            </a:r>
          </a:p>
          <a:p>
            <a:pPr lvl="1"/>
            <a:r>
              <a:rPr lang="en-GB" dirty="0"/>
              <a:t>PartAdd2 = </a:t>
            </a:r>
            <a:r>
              <a:rPr lang="en-GB" dirty="0" err="1"/>
              <a:t>PartAdd</a:t>
            </a:r>
            <a:r>
              <a:rPr lang="en-GB" dirty="0"/>
              <a:t> 2</a:t>
            </a:r>
          </a:p>
          <a:p>
            <a:pPr lvl="1"/>
            <a:r>
              <a:rPr lang="en-GB" dirty="0"/>
              <a:t>PartAdd2 x = x+2    is partial function application </a:t>
            </a:r>
          </a:p>
          <a:p>
            <a:endParaRPr lang="en-GB" dirty="0"/>
          </a:p>
        </p:txBody>
      </p:sp>
    </p:spTree>
    <p:custDataLst>
      <p:tags r:id="rId1"/>
    </p:custDataLst>
    <p:extLst>
      <p:ext uri="{BB962C8B-B14F-4D97-AF65-F5344CB8AC3E}">
        <p14:creationId xmlns:p14="http://schemas.microsoft.com/office/powerpoint/2010/main" val="2991703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Facts for the exam</a:t>
            </a:r>
          </a:p>
        </p:txBody>
      </p:sp>
      <p:sp>
        <p:nvSpPr>
          <p:cNvPr id="3" name="Content Placeholder 2"/>
          <p:cNvSpPr>
            <a:spLocks noGrp="1"/>
          </p:cNvSpPr>
          <p:nvPr>
            <p:ph idx="1"/>
          </p:nvPr>
        </p:nvSpPr>
        <p:spPr>
          <a:xfrm>
            <a:off x="400663" y="2084832"/>
            <a:ext cx="10873948" cy="4621765"/>
          </a:xfrm>
        </p:spPr>
        <p:txBody>
          <a:bodyPr>
            <a:normAutofit fontScale="92500" lnSpcReduction="10000"/>
          </a:bodyPr>
          <a:lstStyle/>
          <a:p>
            <a:r>
              <a:rPr lang="en-GB" dirty="0"/>
              <a:t>Haskell is a </a:t>
            </a:r>
            <a:r>
              <a:rPr lang="en-GB" dirty="0">
                <a:solidFill>
                  <a:schemeClr val="tx2"/>
                </a:solidFill>
              </a:rPr>
              <a:t>declarative</a:t>
            </a:r>
            <a:r>
              <a:rPr lang="en-GB" dirty="0"/>
              <a:t> programming language within the </a:t>
            </a:r>
            <a:r>
              <a:rPr lang="en-GB" dirty="0">
                <a:solidFill>
                  <a:schemeClr val="tx2"/>
                </a:solidFill>
              </a:rPr>
              <a:t>Functional paradigm</a:t>
            </a:r>
            <a:r>
              <a:rPr lang="en-GB" dirty="0"/>
              <a:t>.</a:t>
            </a:r>
          </a:p>
          <a:p>
            <a:r>
              <a:rPr lang="en-GB" dirty="0"/>
              <a:t>A Haskell program is built from functions with outputs that are predictable and constant – that makes it easy to debug</a:t>
            </a:r>
          </a:p>
          <a:p>
            <a:r>
              <a:rPr lang="en-GB" dirty="0"/>
              <a:t>An error in one part should not result in mysterious behaviour in another part</a:t>
            </a:r>
          </a:p>
          <a:p>
            <a:r>
              <a:rPr lang="en-GB" dirty="0"/>
              <a:t>Terminology:</a:t>
            </a:r>
          </a:p>
          <a:p>
            <a:r>
              <a:rPr lang="en-GB" dirty="0"/>
              <a:t>The type of a function is the combination of inputs and outputs and their data types</a:t>
            </a:r>
          </a:p>
          <a:p>
            <a:r>
              <a:rPr lang="en-GB" dirty="0"/>
              <a:t>Examples</a:t>
            </a:r>
          </a:p>
          <a:p>
            <a:pPr lvl="1"/>
            <a:r>
              <a:rPr lang="en-GB" dirty="0" err="1"/>
              <a:t>Int</a:t>
            </a:r>
            <a:r>
              <a:rPr lang="en-GB" dirty="0"/>
              <a:t>-&gt;</a:t>
            </a:r>
            <a:r>
              <a:rPr lang="en-GB" dirty="0" err="1"/>
              <a:t>Int</a:t>
            </a:r>
            <a:r>
              <a:rPr lang="en-GB" dirty="0"/>
              <a:t>    is a function which takes an integer and returns an integer</a:t>
            </a:r>
          </a:p>
          <a:p>
            <a:pPr lvl="1"/>
            <a:r>
              <a:rPr lang="en-GB" dirty="0"/>
              <a:t>[string]-&gt;string    is a function that takes a list of strings and returns a single string</a:t>
            </a:r>
          </a:p>
          <a:p>
            <a:pPr lvl="1"/>
            <a:r>
              <a:rPr lang="en-GB" dirty="0"/>
              <a:t>Float-&gt;(Float-&gt;Float)   is a function that takes a real number and returns another function that takes a real and gives a real</a:t>
            </a:r>
          </a:p>
          <a:p>
            <a:r>
              <a:rPr lang="en-GB" dirty="0"/>
              <a:t>The </a:t>
            </a:r>
            <a:r>
              <a:rPr lang="en-GB" b="1" dirty="0"/>
              <a:t>domain</a:t>
            </a:r>
            <a:r>
              <a:rPr lang="en-GB" dirty="0"/>
              <a:t> of a function describes the set from which inputs are drawn. The </a:t>
            </a:r>
            <a:r>
              <a:rPr lang="en-GB" b="1" dirty="0"/>
              <a:t>codomain</a:t>
            </a:r>
            <a:r>
              <a:rPr lang="en-GB" dirty="0"/>
              <a:t> is the set from which outputs must come. The </a:t>
            </a:r>
            <a:r>
              <a:rPr lang="en-GB" b="1" dirty="0"/>
              <a:t>range</a:t>
            </a:r>
            <a:r>
              <a:rPr lang="en-GB" dirty="0"/>
              <a:t> is the </a:t>
            </a:r>
            <a:r>
              <a:rPr lang="en-GB" b="1" dirty="0"/>
              <a:t>subset of the codomain </a:t>
            </a:r>
            <a:r>
              <a:rPr lang="en-GB" dirty="0"/>
              <a:t>comprising the actual outputs.</a:t>
            </a:r>
          </a:p>
        </p:txBody>
      </p:sp>
    </p:spTree>
    <p:custDataLst>
      <p:tags r:id="rId1"/>
    </p:custDataLst>
    <p:extLst>
      <p:ext uri="{BB962C8B-B14F-4D97-AF65-F5344CB8AC3E}">
        <p14:creationId xmlns:p14="http://schemas.microsoft.com/office/powerpoint/2010/main" val="3925791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a:t>
            </a:r>
          </a:p>
        </p:txBody>
      </p:sp>
      <p:sp>
        <p:nvSpPr>
          <p:cNvPr id="3" name="Content Placeholder 2"/>
          <p:cNvSpPr>
            <a:spLocks noGrp="1"/>
          </p:cNvSpPr>
          <p:nvPr>
            <p:ph idx="1"/>
          </p:nvPr>
        </p:nvSpPr>
        <p:spPr/>
        <p:txBody>
          <a:bodyPr/>
          <a:lstStyle/>
          <a:p>
            <a:r>
              <a:rPr lang="en-GB" dirty="0"/>
              <a:t>Write a program that takes an extended piece of text and sorts it into a list of words with the word count.</a:t>
            </a:r>
          </a:p>
          <a:p>
            <a:r>
              <a:rPr lang="en-GB" dirty="0"/>
              <a:t>Break the problem down into functions first</a:t>
            </a:r>
          </a:p>
          <a:p>
            <a:r>
              <a:rPr lang="en-GB" dirty="0"/>
              <a:t>Experiment with sort</a:t>
            </a:r>
          </a:p>
        </p:txBody>
      </p:sp>
    </p:spTree>
    <p:custDataLst>
      <p:tags r:id="rId1"/>
    </p:custDataLst>
    <p:extLst>
      <p:ext uri="{BB962C8B-B14F-4D97-AF65-F5344CB8AC3E}">
        <p14:creationId xmlns:p14="http://schemas.microsoft.com/office/powerpoint/2010/main" val="3645325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7649"/>
          </a:xfrm>
        </p:spPr>
        <p:txBody>
          <a:bodyPr/>
          <a:lstStyle/>
          <a:p>
            <a:r>
              <a:rPr lang="en-GB" dirty="0"/>
              <a:t>Getting a sorted list of words</a:t>
            </a:r>
          </a:p>
        </p:txBody>
      </p:sp>
      <p:sp>
        <p:nvSpPr>
          <p:cNvPr id="3" name="Content Placeholder 2"/>
          <p:cNvSpPr>
            <a:spLocks noGrp="1"/>
          </p:cNvSpPr>
          <p:nvPr>
            <p:ph idx="1"/>
          </p:nvPr>
        </p:nvSpPr>
        <p:spPr>
          <a:xfrm>
            <a:off x="852616" y="2088292"/>
            <a:ext cx="9601200" cy="4534930"/>
          </a:xfrm>
        </p:spPr>
        <p:txBody>
          <a:bodyPr/>
          <a:lstStyle/>
          <a:p>
            <a:r>
              <a:rPr lang="en-GB" dirty="0"/>
              <a:t>The libraries </a:t>
            </a:r>
            <a:r>
              <a:rPr lang="en-GB" dirty="0" err="1"/>
              <a:t>Data.List</a:t>
            </a:r>
            <a:r>
              <a:rPr lang="en-GB" dirty="0"/>
              <a:t> and </a:t>
            </a:r>
            <a:r>
              <a:rPr lang="en-GB" dirty="0" err="1"/>
              <a:t>Data.Function</a:t>
            </a:r>
            <a:r>
              <a:rPr lang="en-GB" dirty="0"/>
              <a:t> contain the functions “words” and “sort”:</a:t>
            </a:r>
          </a:p>
          <a:p>
            <a:endParaRPr lang="en-GB" dirty="0"/>
          </a:p>
          <a:p>
            <a:endParaRPr lang="en-GB" dirty="0"/>
          </a:p>
          <a:p>
            <a:endParaRPr lang="en-GB" dirty="0"/>
          </a:p>
          <a:p>
            <a:endParaRPr lang="en-GB" dirty="0"/>
          </a:p>
          <a:p>
            <a:endParaRPr lang="en-GB" dirty="0"/>
          </a:p>
          <a:p>
            <a:endParaRPr lang="en-GB" dirty="0"/>
          </a:p>
          <a:p>
            <a:endParaRPr lang="en-GB" dirty="0"/>
          </a:p>
          <a:p>
            <a:r>
              <a:rPr lang="en-GB" dirty="0"/>
              <a:t>We can use them to process a piece of text into a list of words in alphabetic</a:t>
            </a:r>
          </a:p>
          <a:p>
            <a:endParaRPr lang="en-GB" dirty="0"/>
          </a:p>
        </p:txBody>
      </p:sp>
      <p:pic>
        <p:nvPicPr>
          <p:cNvPr id="4" name="Picture 3"/>
          <p:cNvPicPr>
            <a:picLocks noChangeAspect="1"/>
          </p:cNvPicPr>
          <p:nvPr/>
        </p:nvPicPr>
        <p:blipFill>
          <a:blip r:embed="rId3"/>
          <a:stretch>
            <a:fillRect/>
          </a:stretch>
        </p:blipFill>
        <p:spPr>
          <a:xfrm>
            <a:off x="852616" y="2728524"/>
            <a:ext cx="8059283" cy="2696091"/>
          </a:xfrm>
          <a:prstGeom prst="rect">
            <a:avLst/>
          </a:prstGeom>
        </p:spPr>
      </p:pic>
    </p:spTree>
    <p:custDataLst>
      <p:tags r:id="rId1"/>
    </p:custDataLst>
    <p:extLst>
      <p:ext uri="{BB962C8B-B14F-4D97-AF65-F5344CB8AC3E}">
        <p14:creationId xmlns:p14="http://schemas.microsoft.com/office/powerpoint/2010/main" val="1256901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33" y="481913"/>
            <a:ext cx="12188267" cy="6030097"/>
          </a:xfrm>
          <a:prstGeom prst="rect">
            <a:avLst/>
          </a:prstGeom>
        </p:spPr>
      </p:pic>
    </p:spTree>
    <p:custDataLst>
      <p:tags r:id="rId1"/>
    </p:custDataLst>
    <p:extLst>
      <p:ext uri="{BB962C8B-B14F-4D97-AF65-F5344CB8AC3E}">
        <p14:creationId xmlns:p14="http://schemas.microsoft.com/office/powerpoint/2010/main" val="1259127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178" y="910744"/>
            <a:ext cx="9601200" cy="844420"/>
          </a:xfrm>
        </p:spPr>
        <p:txBody>
          <a:bodyPr/>
          <a:lstStyle/>
          <a:p>
            <a:r>
              <a:rPr lang="en-GB" dirty="0"/>
              <a:t>Numbers to Words</a:t>
            </a:r>
          </a:p>
        </p:txBody>
      </p:sp>
      <p:sp>
        <p:nvSpPr>
          <p:cNvPr id="3" name="Content Placeholder 2"/>
          <p:cNvSpPr>
            <a:spLocks noGrp="1"/>
          </p:cNvSpPr>
          <p:nvPr>
            <p:ph idx="1"/>
          </p:nvPr>
        </p:nvSpPr>
        <p:spPr>
          <a:xfrm>
            <a:off x="1149178" y="2016783"/>
            <a:ext cx="9601200" cy="473103"/>
          </a:xfrm>
        </p:spPr>
        <p:txBody>
          <a:bodyPr/>
          <a:lstStyle/>
          <a:p>
            <a:r>
              <a:rPr lang="en-GB" dirty="0"/>
              <a:t>We are going to write a program that converts numbers into words</a:t>
            </a:r>
          </a:p>
        </p:txBody>
      </p:sp>
    </p:spTree>
    <p:custDataLst>
      <p:tags r:id="rId1"/>
    </p:custDataLst>
    <p:extLst>
      <p:ext uri="{BB962C8B-B14F-4D97-AF65-F5344CB8AC3E}">
        <p14:creationId xmlns:p14="http://schemas.microsoft.com/office/powerpoint/2010/main" val="339844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9452"/>
            <a:ext cx="9601200" cy="657970"/>
          </a:xfrm>
        </p:spPr>
        <p:txBody>
          <a:bodyPr>
            <a:normAutofit fontScale="90000"/>
          </a:bodyPr>
          <a:lstStyle/>
          <a:p>
            <a:r>
              <a:rPr lang="en-GB" dirty="0"/>
              <a:t>Two digit numbers</a:t>
            </a:r>
          </a:p>
        </p:txBody>
      </p:sp>
      <p:pic>
        <p:nvPicPr>
          <p:cNvPr id="4" name="Picture 3"/>
          <p:cNvPicPr>
            <a:picLocks noChangeAspect="1"/>
          </p:cNvPicPr>
          <p:nvPr/>
        </p:nvPicPr>
        <p:blipFill>
          <a:blip r:embed="rId3"/>
          <a:stretch>
            <a:fillRect/>
          </a:stretch>
        </p:blipFill>
        <p:spPr>
          <a:xfrm>
            <a:off x="1451161" y="659397"/>
            <a:ext cx="8840503" cy="6113533"/>
          </a:xfrm>
          <a:prstGeom prst="rect">
            <a:avLst/>
          </a:prstGeom>
        </p:spPr>
      </p:pic>
      <p:sp>
        <p:nvSpPr>
          <p:cNvPr id="9" name="Rectangle 1"/>
          <p:cNvSpPr>
            <a:spLocks noChangeArrowheads="1"/>
          </p:cNvSpPr>
          <p:nvPr/>
        </p:nvSpPr>
        <p:spPr bwMode="auto">
          <a:xfrm>
            <a:off x="779228" y="1008846"/>
            <a:ext cx="210314" cy="2154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95007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700212"/>
            <a:ext cx="12138198" cy="4872038"/>
          </a:xfrm>
          <a:prstGeom prst="rect">
            <a:avLst/>
          </a:prstGeom>
        </p:spPr>
      </p:pic>
      <p:sp>
        <p:nvSpPr>
          <p:cNvPr id="5" name="TextBox 4"/>
          <p:cNvSpPr txBox="1"/>
          <p:nvPr/>
        </p:nvSpPr>
        <p:spPr>
          <a:xfrm>
            <a:off x="0" y="0"/>
            <a:ext cx="4120359" cy="461665"/>
          </a:xfrm>
          <a:prstGeom prst="rect">
            <a:avLst/>
          </a:prstGeom>
          <a:solidFill>
            <a:srgbClr val="FFFF00"/>
          </a:solidFill>
        </p:spPr>
        <p:txBody>
          <a:bodyPr wrap="none" rtlCol="0">
            <a:spAutoFit/>
          </a:bodyPr>
          <a:lstStyle/>
          <a:p>
            <a:r>
              <a:rPr lang="en-GB" sz="2400" dirty="0"/>
              <a:t>Now for 3 and 6-digit numbers</a:t>
            </a:r>
          </a:p>
        </p:txBody>
      </p:sp>
      <p:pic>
        <p:nvPicPr>
          <p:cNvPr id="6" name="Picture 5"/>
          <p:cNvPicPr>
            <a:picLocks noChangeAspect="1"/>
          </p:cNvPicPr>
          <p:nvPr/>
        </p:nvPicPr>
        <p:blipFill>
          <a:blip r:embed="rId4"/>
          <a:stretch>
            <a:fillRect/>
          </a:stretch>
        </p:blipFill>
        <p:spPr>
          <a:xfrm>
            <a:off x="0" y="814238"/>
            <a:ext cx="2751814" cy="643087"/>
          </a:xfrm>
          <a:prstGeom prst="rect">
            <a:avLst/>
          </a:prstGeom>
        </p:spPr>
      </p:pic>
    </p:spTree>
    <p:custDataLst>
      <p:tags r:id="rId1"/>
    </p:custDataLst>
    <p:extLst>
      <p:ext uri="{BB962C8B-B14F-4D97-AF65-F5344CB8AC3E}">
        <p14:creationId xmlns:p14="http://schemas.microsoft.com/office/powerpoint/2010/main" val="367604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Functional Programming?</a:t>
            </a:r>
          </a:p>
        </p:txBody>
      </p:sp>
      <p:sp>
        <p:nvSpPr>
          <p:cNvPr id="3" name="Content Placeholder 2"/>
          <p:cNvSpPr>
            <a:spLocks noGrp="1"/>
          </p:cNvSpPr>
          <p:nvPr>
            <p:ph idx="1"/>
          </p:nvPr>
        </p:nvSpPr>
        <p:spPr/>
        <p:txBody>
          <a:bodyPr>
            <a:normAutofit lnSpcReduction="10000"/>
          </a:bodyPr>
          <a:lstStyle/>
          <a:p>
            <a:r>
              <a:rPr lang="en-GB" dirty="0"/>
              <a:t>The code entirely comprises functions you define and combine to take various inputs and generate appropriate outputs.</a:t>
            </a:r>
          </a:p>
          <a:p>
            <a:r>
              <a:rPr lang="en-GB" dirty="0"/>
              <a:t>In most of the applications we will look at the program will take a list of data and process it to generate some output: often another list.</a:t>
            </a:r>
          </a:p>
          <a:p>
            <a:r>
              <a:rPr lang="en-GB" dirty="0"/>
              <a:t>Haskell is a very important Functional language and the one we will learn</a:t>
            </a:r>
          </a:p>
          <a:p>
            <a:r>
              <a:rPr lang="en-GB" dirty="0"/>
              <a:t>Lisp is another important language</a:t>
            </a:r>
          </a:p>
          <a:p>
            <a:r>
              <a:rPr lang="en-GB" dirty="0"/>
              <a:t>The backend code for WhatsApp is written in functional code.</a:t>
            </a:r>
          </a:p>
          <a:p>
            <a:r>
              <a:rPr lang="en-GB" dirty="0"/>
              <a:t>The spam filters for Facebook are also written in functional code.</a:t>
            </a:r>
          </a:p>
          <a:p>
            <a:r>
              <a:rPr lang="en-GB" dirty="0"/>
              <a:t>In real-life applications Haskell is used to compile a binary function that is linked into a project in another language like Swift or C++.</a:t>
            </a:r>
          </a:p>
        </p:txBody>
      </p:sp>
    </p:spTree>
    <p:custDataLst>
      <p:tags r:id="rId1"/>
    </p:custDataLst>
    <p:extLst>
      <p:ext uri="{BB962C8B-B14F-4D97-AF65-F5344CB8AC3E}">
        <p14:creationId xmlns:p14="http://schemas.microsoft.com/office/powerpoint/2010/main" val="3379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Started</a:t>
            </a:r>
          </a:p>
        </p:txBody>
      </p:sp>
      <p:sp>
        <p:nvSpPr>
          <p:cNvPr id="3" name="Content Placeholder 2"/>
          <p:cNvSpPr>
            <a:spLocks noGrp="1"/>
          </p:cNvSpPr>
          <p:nvPr>
            <p:ph idx="1"/>
          </p:nvPr>
        </p:nvSpPr>
        <p:spPr>
          <a:xfrm>
            <a:off x="1024128" y="2084832"/>
            <a:ext cx="9601200" cy="4064000"/>
          </a:xfrm>
        </p:spPr>
        <p:txBody>
          <a:bodyPr/>
          <a:lstStyle/>
          <a:p>
            <a:r>
              <a:rPr lang="en-GB" dirty="0"/>
              <a:t>Find </a:t>
            </a:r>
            <a:r>
              <a:rPr lang="en-GB" dirty="0" err="1"/>
              <a:t>WinGHCi</a:t>
            </a:r>
            <a:r>
              <a:rPr lang="en-GB" dirty="0"/>
              <a:t> or </a:t>
            </a:r>
            <a:r>
              <a:rPr lang="en-GB" dirty="0" err="1"/>
              <a:t>GHCi</a:t>
            </a:r>
            <a:r>
              <a:rPr lang="en-GB" dirty="0"/>
              <a:t> on your computer and start it.</a:t>
            </a:r>
          </a:p>
          <a:p>
            <a:r>
              <a:rPr lang="en-GB" dirty="0" err="1"/>
              <a:t>GHCi</a:t>
            </a:r>
            <a:r>
              <a:rPr lang="en-GB" dirty="0"/>
              <a:t> stands for “Glasgow Haskell Compiler interactive”</a:t>
            </a:r>
          </a:p>
          <a:p>
            <a:r>
              <a:rPr lang="en-GB" dirty="0"/>
              <a:t>It is not Visual Studio, but it is quite good.</a:t>
            </a:r>
          </a:p>
          <a:p>
            <a:r>
              <a:rPr lang="en-GB" dirty="0"/>
              <a:t>The best online tutorial is at: </a:t>
            </a:r>
            <a:r>
              <a:rPr lang="en-GB" dirty="0">
                <a:hlinkClick r:id="rId3"/>
              </a:rPr>
              <a:t>http://learnyouahaskell.com/introduction</a:t>
            </a:r>
            <a:endParaRPr lang="en-GB" dirty="0"/>
          </a:p>
          <a:p>
            <a:r>
              <a:rPr lang="en-GB" dirty="0"/>
              <a:t>I have a lot of videos at: </a:t>
            </a:r>
            <a:r>
              <a:rPr lang="en-GB" dirty="0">
                <a:hlinkClick r:id="rId4"/>
              </a:rPr>
              <a:t>https://www.youtube.com/playlist?list=PLs__YUAXGuHcaA_lstX8yF0jSQLVrV7f-</a:t>
            </a:r>
            <a:endParaRPr lang="en-GB" dirty="0"/>
          </a:p>
          <a:p>
            <a:r>
              <a:rPr lang="en-GB" dirty="0"/>
              <a:t>You can write simple programs into </a:t>
            </a:r>
            <a:r>
              <a:rPr lang="en-GB" dirty="0" err="1"/>
              <a:t>GHCi</a:t>
            </a:r>
            <a:r>
              <a:rPr lang="en-GB" dirty="0"/>
              <a:t> directly but compilation is better:</a:t>
            </a:r>
          </a:p>
          <a:p>
            <a:r>
              <a:rPr lang="en-GB" dirty="0"/>
              <a:t>We will need to write code in a text editor and then “load” it into </a:t>
            </a:r>
            <a:r>
              <a:rPr lang="en-GB" dirty="0" err="1"/>
              <a:t>GHCi</a:t>
            </a:r>
            <a:r>
              <a:rPr lang="en-GB" dirty="0"/>
              <a:t> for compilation and running.</a:t>
            </a:r>
          </a:p>
        </p:txBody>
      </p:sp>
    </p:spTree>
    <p:custDataLst>
      <p:tags r:id="rId1"/>
    </p:custDataLst>
    <p:extLst>
      <p:ext uri="{BB962C8B-B14F-4D97-AF65-F5344CB8AC3E}">
        <p14:creationId xmlns:p14="http://schemas.microsoft.com/office/powerpoint/2010/main" val="278574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F072-4D2D-4660-B3B1-EAC12DA308D5}"/>
              </a:ext>
            </a:extLst>
          </p:cNvPr>
          <p:cNvSpPr>
            <a:spLocks noGrp="1"/>
          </p:cNvSpPr>
          <p:nvPr>
            <p:ph type="title"/>
          </p:nvPr>
        </p:nvSpPr>
        <p:spPr/>
        <p:txBody>
          <a:bodyPr/>
          <a:lstStyle/>
          <a:p>
            <a:r>
              <a:rPr lang="en-GB" dirty="0"/>
              <a:t>Its traditional</a:t>
            </a:r>
          </a:p>
        </p:txBody>
      </p:sp>
      <p:pic>
        <p:nvPicPr>
          <p:cNvPr id="4" name="Picture 3">
            <a:extLst>
              <a:ext uri="{FF2B5EF4-FFF2-40B4-BE49-F238E27FC236}">
                <a16:creationId xmlns:a16="http://schemas.microsoft.com/office/drawing/2014/main" id="{84015694-2C03-4FAA-AAAC-0A1EAD3DD200}"/>
              </a:ext>
            </a:extLst>
          </p:cNvPr>
          <p:cNvPicPr>
            <a:picLocks noChangeAspect="1"/>
          </p:cNvPicPr>
          <p:nvPr/>
        </p:nvPicPr>
        <p:blipFill>
          <a:blip r:embed="rId3"/>
          <a:stretch>
            <a:fillRect/>
          </a:stretch>
        </p:blipFill>
        <p:spPr>
          <a:xfrm>
            <a:off x="726640" y="2084832"/>
            <a:ext cx="5813978" cy="1873393"/>
          </a:xfrm>
          <a:prstGeom prst="rect">
            <a:avLst/>
          </a:prstGeom>
        </p:spPr>
      </p:pic>
    </p:spTree>
    <p:custDataLst>
      <p:tags r:id="rId1"/>
    </p:custDataLst>
    <p:extLst>
      <p:ext uri="{BB962C8B-B14F-4D97-AF65-F5344CB8AC3E}">
        <p14:creationId xmlns:p14="http://schemas.microsoft.com/office/powerpoint/2010/main" val="63540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431" y="966140"/>
            <a:ext cx="9601200" cy="633855"/>
          </a:xfrm>
        </p:spPr>
        <p:txBody>
          <a:bodyPr>
            <a:normAutofit fontScale="90000"/>
          </a:bodyPr>
          <a:lstStyle/>
          <a:p>
            <a:r>
              <a:rPr lang="en-GB" dirty="0"/>
              <a:t>Hello World!</a:t>
            </a:r>
          </a:p>
        </p:txBody>
      </p:sp>
      <p:pic>
        <p:nvPicPr>
          <p:cNvPr id="7" name="Picture 6"/>
          <p:cNvPicPr>
            <a:picLocks noChangeAspect="1"/>
          </p:cNvPicPr>
          <p:nvPr/>
        </p:nvPicPr>
        <p:blipFill>
          <a:blip r:embed="rId3"/>
          <a:stretch>
            <a:fillRect/>
          </a:stretch>
        </p:blipFill>
        <p:spPr>
          <a:xfrm>
            <a:off x="429785" y="5396581"/>
            <a:ext cx="3694440" cy="1352008"/>
          </a:xfrm>
          <a:prstGeom prst="rect">
            <a:avLst/>
          </a:prstGeom>
        </p:spPr>
      </p:pic>
      <p:sp>
        <p:nvSpPr>
          <p:cNvPr id="8" name="TextBox 7"/>
          <p:cNvSpPr txBox="1"/>
          <p:nvPr/>
        </p:nvSpPr>
        <p:spPr>
          <a:xfrm>
            <a:off x="482755" y="3477445"/>
            <a:ext cx="3879156" cy="738664"/>
          </a:xfrm>
          <a:prstGeom prst="rect">
            <a:avLst/>
          </a:prstGeom>
          <a:solidFill>
            <a:srgbClr val="FFFF00"/>
          </a:solidFill>
        </p:spPr>
        <p:txBody>
          <a:bodyPr wrap="square" rtlCol="0">
            <a:spAutoFit/>
          </a:bodyPr>
          <a:lstStyle/>
          <a:p>
            <a:r>
              <a:rPr lang="en-GB" sz="1400" dirty="0"/>
              <a:t>File – Save As</a:t>
            </a:r>
          </a:p>
          <a:p>
            <a:r>
              <a:rPr lang="en-GB" sz="1400" dirty="0"/>
              <a:t>Use type “All Files”</a:t>
            </a:r>
          </a:p>
          <a:p>
            <a:r>
              <a:rPr lang="en-GB" sz="1400" dirty="0"/>
              <a:t>Set the extension as .</a:t>
            </a:r>
            <a:r>
              <a:rPr lang="en-GB" sz="1400" dirty="0" err="1"/>
              <a:t>lhs</a:t>
            </a:r>
            <a:r>
              <a:rPr lang="en-GB" sz="1400" dirty="0"/>
              <a:t> for “Literate Haskell Script”</a:t>
            </a:r>
          </a:p>
        </p:txBody>
      </p:sp>
      <p:pic>
        <p:nvPicPr>
          <p:cNvPr id="13" name="Picture 12"/>
          <p:cNvPicPr>
            <a:picLocks noChangeAspect="1"/>
          </p:cNvPicPr>
          <p:nvPr/>
        </p:nvPicPr>
        <p:blipFill>
          <a:blip r:embed="rId4"/>
          <a:stretch>
            <a:fillRect/>
          </a:stretch>
        </p:blipFill>
        <p:spPr>
          <a:xfrm>
            <a:off x="6697170" y="249807"/>
            <a:ext cx="4566414" cy="1179517"/>
          </a:xfrm>
          <a:prstGeom prst="rect">
            <a:avLst/>
          </a:prstGeom>
        </p:spPr>
      </p:pic>
      <p:sp>
        <p:nvSpPr>
          <p:cNvPr id="18" name="TextBox 17"/>
          <p:cNvSpPr txBox="1"/>
          <p:nvPr/>
        </p:nvSpPr>
        <p:spPr>
          <a:xfrm>
            <a:off x="8311457" y="1423799"/>
            <a:ext cx="1588737" cy="923330"/>
          </a:xfrm>
          <a:prstGeom prst="rect">
            <a:avLst/>
          </a:prstGeom>
          <a:solidFill>
            <a:srgbClr val="FFFF00"/>
          </a:solidFill>
        </p:spPr>
        <p:txBody>
          <a:bodyPr wrap="square" rtlCol="0">
            <a:spAutoFit/>
          </a:bodyPr>
          <a:lstStyle/>
          <a:p>
            <a:r>
              <a:rPr lang="en-GB" dirty="0"/>
              <a:t> Then in </a:t>
            </a:r>
            <a:r>
              <a:rPr lang="en-GB" dirty="0" err="1"/>
              <a:t>WinGHCi</a:t>
            </a:r>
            <a:r>
              <a:rPr lang="en-GB" dirty="0"/>
              <a:t> use File -Load</a:t>
            </a:r>
          </a:p>
        </p:txBody>
      </p:sp>
      <p:pic>
        <p:nvPicPr>
          <p:cNvPr id="20" name="Picture 19"/>
          <p:cNvPicPr>
            <a:picLocks noChangeAspect="1"/>
          </p:cNvPicPr>
          <p:nvPr/>
        </p:nvPicPr>
        <p:blipFill>
          <a:blip r:embed="rId5"/>
          <a:stretch>
            <a:fillRect/>
          </a:stretch>
        </p:blipFill>
        <p:spPr>
          <a:xfrm>
            <a:off x="7203814" y="2868577"/>
            <a:ext cx="4441550" cy="1918451"/>
          </a:xfrm>
          <a:prstGeom prst="rect">
            <a:avLst/>
          </a:prstGeom>
        </p:spPr>
      </p:pic>
      <p:sp>
        <p:nvSpPr>
          <p:cNvPr id="23" name="Arrow: Right 22"/>
          <p:cNvSpPr/>
          <p:nvPr/>
        </p:nvSpPr>
        <p:spPr>
          <a:xfrm rot="5400000">
            <a:off x="8618646" y="4782397"/>
            <a:ext cx="974357" cy="48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311457" y="5703253"/>
            <a:ext cx="1959575" cy="369332"/>
          </a:xfrm>
          <a:prstGeom prst="rect">
            <a:avLst/>
          </a:prstGeom>
          <a:solidFill>
            <a:srgbClr val="FFFF00"/>
          </a:solidFill>
        </p:spPr>
        <p:txBody>
          <a:bodyPr wrap="none" rtlCol="0">
            <a:spAutoFit/>
          </a:bodyPr>
          <a:lstStyle/>
          <a:p>
            <a:r>
              <a:rPr lang="en-GB" dirty="0"/>
              <a:t>Type main &lt;Enter&gt;</a:t>
            </a:r>
          </a:p>
        </p:txBody>
      </p:sp>
      <p:sp>
        <p:nvSpPr>
          <p:cNvPr id="27" name="Arrow: Right 16">
            <a:extLst>
              <a:ext uri="{FF2B5EF4-FFF2-40B4-BE49-F238E27FC236}">
                <a16:creationId xmlns:a16="http://schemas.microsoft.com/office/drawing/2014/main" id="{D00C83C1-EAA1-7948-A77B-3C624122D999}"/>
              </a:ext>
            </a:extLst>
          </p:cNvPr>
          <p:cNvSpPr/>
          <p:nvPr/>
        </p:nvSpPr>
        <p:spPr>
          <a:xfrm rot="5400000">
            <a:off x="8705717" y="2558439"/>
            <a:ext cx="613473" cy="368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a:extLst>
              <a:ext uri="{FF2B5EF4-FFF2-40B4-BE49-F238E27FC236}">
                <a16:creationId xmlns:a16="http://schemas.microsoft.com/office/drawing/2014/main" id="{D29E6171-8C75-4027-A949-C8551D3262EC}"/>
              </a:ext>
            </a:extLst>
          </p:cNvPr>
          <p:cNvPicPr>
            <a:picLocks noChangeAspect="1"/>
          </p:cNvPicPr>
          <p:nvPr/>
        </p:nvPicPr>
        <p:blipFill>
          <a:blip r:embed="rId6"/>
          <a:stretch>
            <a:fillRect/>
          </a:stretch>
        </p:blipFill>
        <p:spPr>
          <a:xfrm>
            <a:off x="482755" y="1886408"/>
            <a:ext cx="3876496" cy="1249093"/>
          </a:xfrm>
          <a:prstGeom prst="rect">
            <a:avLst/>
          </a:prstGeom>
        </p:spPr>
      </p:pic>
      <p:sp>
        <p:nvSpPr>
          <p:cNvPr id="16" name="Arrow: Right 15"/>
          <p:cNvSpPr/>
          <p:nvPr/>
        </p:nvSpPr>
        <p:spPr>
          <a:xfrm rot="5400000">
            <a:off x="2154194" y="2913492"/>
            <a:ext cx="351561" cy="380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p:cNvSpPr/>
          <p:nvPr/>
        </p:nvSpPr>
        <p:spPr>
          <a:xfrm rot="17863687">
            <a:off x="3260655" y="3093756"/>
            <a:ext cx="4083710" cy="226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AE1BE1DA-7A6F-43EC-82E7-EDC50B8306D1}"/>
              </a:ext>
            </a:extLst>
          </p:cNvPr>
          <p:cNvSpPr/>
          <p:nvPr/>
        </p:nvSpPr>
        <p:spPr>
          <a:xfrm rot="5400000">
            <a:off x="1895764" y="4627101"/>
            <a:ext cx="974357" cy="48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1501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96A9-0D8A-AE40-9A2C-A8879463B9E3}"/>
              </a:ext>
            </a:extLst>
          </p:cNvPr>
          <p:cNvSpPr>
            <a:spLocks noGrp="1"/>
          </p:cNvSpPr>
          <p:nvPr>
            <p:ph type="title"/>
          </p:nvPr>
        </p:nvSpPr>
        <p:spPr/>
        <p:txBody>
          <a:bodyPr/>
          <a:lstStyle/>
          <a:p>
            <a:r>
              <a:rPr lang="en-US" dirty="0"/>
              <a:t>Some built-in functions</a:t>
            </a:r>
          </a:p>
        </p:txBody>
      </p:sp>
      <p:sp>
        <p:nvSpPr>
          <p:cNvPr id="3" name="Content Placeholder 2">
            <a:extLst>
              <a:ext uri="{FF2B5EF4-FFF2-40B4-BE49-F238E27FC236}">
                <a16:creationId xmlns:a16="http://schemas.microsoft.com/office/drawing/2014/main" id="{07ED7EAF-8DCE-D94C-A412-7EB34DADD63E}"/>
              </a:ext>
            </a:extLst>
          </p:cNvPr>
          <p:cNvSpPr>
            <a:spLocks noGrp="1"/>
          </p:cNvSpPr>
          <p:nvPr>
            <p:ph idx="1"/>
          </p:nvPr>
        </p:nvSpPr>
        <p:spPr>
          <a:xfrm>
            <a:off x="1024127" y="1855075"/>
            <a:ext cx="9720073" cy="4808483"/>
          </a:xfrm>
        </p:spPr>
        <p:txBody>
          <a:bodyPr/>
          <a:lstStyle/>
          <a:p>
            <a:r>
              <a:rPr lang="en-US" dirty="0"/>
              <a:t>In </a:t>
            </a:r>
            <a:r>
              <a:rPr lang="en-US" dirty="0" err="1"/>
              <a:t>GHCi</a:t>
            </a:r>
            <a:r>
              <a:rPr lang="en-US" dirty="0"/>
              <a:t> try typing these at the Prelude&gt; prompt:</a:t>
            </a:r>
          </a:p>
          <a:p>
            <a:r>
              <a:rPr lang="en-US" dirty="0"/>
              <a:t>3+5</a:t>
            </a:r>
          </a:p>
          <a:p>
            <a:r>
              <a:rPr lang="en-US" dirty="0"/>
              <a:t>3**5</a:t>
            </a:r>
          </a:p>
          <a:p>
            <a:r>
              <a:rPr lang="en-US" dirty="0"/>
              <a:t>“Dog”==“Cat”</a:t>
            </a:r>
          </a:p>
          <a:p>
            <a:r>
              <a:rPr lang="en-US" dirty="0"/>
              <a:t>div 92 10</a:t>
            </a:r>
          </a:p>
          <a:p>
            <a:r>
              <a:rPr lang="en-US" dirty="0"/>
              <a:t>92 `div` 10   be careful to find the correct symbol: `  - not ‘ or “</a:t>
            </a:r>
          </a:p>
          <a:p>
            <a:r>
              <a:rPr lang="en-US" dirty="0"/>
              <a:t>` ` changes a function from prefix to infix – sometimes this is helpful</a:t>
            </a:r>
          </a:p>
          <a:p>
            <a:r>
              <a:rPr lang="en-US" dirty="0"/>
              <a:t>mod 92 10</a:t>
            </a:r>
          </a:p>
          <a:p>
            <a:r>
              <a:rPr lang="en-US" dirty="0"/>
              <a:t>:t (+)</a:t>
            </a:r>
          </a:p>
          <a:p>
            <a:r>
              <a:rPr lang="en-US" dirty="0"/>
              <a:t>:t div</a:t>
            </a:r>
          </a:p>
          <a:p>
            <a:endParaRPr lang="en-US" dirty="0"/>
          </a:p>
        </p:txBody>
      </p:sp>
      <p:pic>
        <p:nvPicPr>
          <p:cNvPr id="4" name="Picture 3">
            <a:extLst>
              <a:ext uri="{FF2B5EF4-FFF2-40B4-BE49-F238E27FC236}">
                <a16:creationId xmlns:a16="http://schemas.microsoft.com/office/drawing/2014/main" id="{2DD495B2-9482-004B-A04E-DD6185BDC63B}"/>
              </a:ext>
            </a:extLst>
          </p:cNvPr>
          <p:cNvPicPr>
            <a:picLocks noChangeAspect="1"/>
          </p:cNvPicPr>
          <p:nvPr/>
        </p:nvPicPr>
        <p:blipFill>
          <a:blip r:embed="rId3"/>
          <a:stretch>
            <a:fillRect/>
          </a:stretch>
        </p:blipFill>
        <p:spPr>
          <a:xfrm>
            <a:off x="5479967" y="2452608"/>
            <a:ext cx="6083300" cy="1155700"/>
          </a:xfrm>
          <a:prstGeom prst="rect">
            <a:avLst/>
          </a:prstGeom>
        </p:spPr>
      </p:pic>
      <p:pic>
        <p:nvPicPr>
          <p:cNvPr id="5" name="Picture 4">
            <a:extLst>
              <a:ext uri="{FF2B5EF4-FFF2-40B4-BE49-F238E27FC236}">
                <a16:creationId xmlns:a16="http://schemas.microsoft.com/office/drawing/2014/main" id="{111FD535-687D-4712-A8D3-BF6FA7DF0654}"/>
              </a:ext>
            </a:extLst>
          </p:cNvPr>
          <p:cNvPicPr>
            <a:picLocks noChangeAspect="1"/>
          </p:cNvPicPr>
          <p:nvPr/>
        </p:nvPicPr>
        <p:blipFill>
          <a:blip r:embed="rId4"/>
          <a:stretch>
            <a:fillRect/>
          </a:stretch>
        </p:blipFill>
        <p:spPr>
          <a:xfrm>
            <a:off x="2788636" y="5517806"/>
            <a:ext cx="4169532" cy="754977"/>
          </a:xfrm>
          <a:prstGeom prst="rect">
            <a:avLst/>
          </a:prstGeom>
        </p:spPr>
      </p:pic>
      <p:sp>
        <p:nvSpPr>
          <p:cNvPr id="6" name="TextBox 5">
            <a:extLst>
              <a:ext uri="{FF2B5EF4-FFF2-40B4-BE49-F238E27FC236}">
                <a16:creationId xmlns:a16="http://schemas.microsoft.com/office/drawing/2014/main" id="{3799B0EC-E529-436C-A12E-36D980BECB9C}"/>
              </a:ext>
            </a:extLst>
          </p:cNvPr>
          <p:cNvSpPr txBox="1"/>
          <p:nvPr/>
        </p:nvSpPr>
        <p:spPr>
          <a:xfrm>
            <a:off x="8884508" y="4986818"/>
            <a:ext cx="3163330" cy="1754326"/>
          </a:xfrm>
          <a:prstGeom prst="rect">
            <a:avLst/>
          </a:prstGeom>
          <a:solidFill>
            <a:srgbClr val="FFFF00"/>
          </a:solidFill>
        </p:spPr>
        <p:txBody>
          <a:bodyPr wrap="square" rtlCol="0">
            <a:spAutoFit/>
          </a:bodyPr>
          <a:lstStyle/>
          <a:p>
            <a:r>
              <a:rPr lang="en-GB" dirty="0"/>
              <a:t>(+) is defined as a function that takes an object type </a:t>
            </a:r>
            <a:r>
              <a:rPr lang="en-GB" b="1" dirty="0"/>
              <a:t>a </a:t>
            </a:r>
            <a:r>
              <a:rPr lang="en-GB" dirty="0"/>
              <a:t>and returns a function that takes an object type </a:t>
            </a:r>
            <a:r>
              <a:rPr lang="en-GB" b="1" dirty="0"/>
              <a:t>a </a:t>
            </a:r>
            <a:r>
              <a:rPr lang="en-GB" dirty="0"/>
              <a:t>and returns an object type </a:t>
            </a:r>
            <a:r>
              <a:rPr lang="en-GB" b="1" dirty="0"/>
              <a:t>a</a:t>
            </a:r>
            <a:r>
              <a:rPr lang="en-GB" dirty="0"/>
              <a:t>. a is an object of the </a:t>
            </a:r>
            <a:r>
              <a:rPr lang="en-GB" dirty="0" err="1"/>
              <a:t>Num</a:t>
            </a:r>
            <a:r>
              <a:rPr lang="en-GB" dirty="0"/>
              <a:t> type class: </a:t>
            </a:r>
          </a:p>
        </p:txBody>
      </p:sp>
    </p:spTree>
    <p:custDataLst>
      <p:tags r:id="rId1"/>
    </p:custDataLst>
    <p:extLst>
      <p:ext uri="{BB962C8B-B14F-4D97-AF65-F5344CB8AC3E}">
        <p14:creationId xmlns:p14="http://schemas.microsoft.com/office/powerpoint/2010/main" val="2371349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{24F4AFE8-EE79-E540-8F3E-896F5F2BECD1}tf10001061</Template>
  <TotalTime>3166</TotalTime>
  <Words>2942</Words>
  <Application>Microsoft Office PowerPoint</Application>
  <PresentationFormat>Widescreen</PresentationFormat>
  <Paragraphs>279</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Cambria Math</vt:lpstr>
      <vt:lpstr>Tw Cen MT</vt:lpstr>
      <vt:lpstr>Tw Cen MT Condensed</vt:lpstr>
      <vt:lpstr>Wingdings 3</vt:lpstr>
      <vt:lpstr>Integral</vt:lpstr>
      <vt:lpstr>Equation</vt:lpstr>
      <vt:lpstr>Haskell and functional programming</vt:lpstr>
      <vt:lpstr>Objectives</vt:lpstr>
      <vt:lpstr>1: functions and ghci</vt:lpstr>
      <vt:lpstr>Functions</vt:lpstr>
      <vt:lpstr>What is Functional Programming?</vt:lpstr>
      <vt:lpstr>Getting Started</vt:lpstr>
      <vt:lpstr>Its traditional</vt:lpstr>
      <vt:lpstr>Hello World!</vt:lpstr>
      <vt:lpstr>Some built-in functions</vt:lpstr>
      <vt:lpstr>2. Defining your own functions</vt:lpstr>
      <vt:lpstr>Defining your own functions</vt:lpstr>
      <vt:lpstr>Lhs vs hs?</vt:lpstr>
      <vt:lpstr>Load into WinGHCi and run it</vt:lpstr>
      <vt:lpstr>You can be lazy – and sometimes its best!!</vt:lpstr>
      <vt:lpstr>Making decisions in Haskell - 1</vt:lpstr>
      <vt:lpstr>types</vt:lpstr>
      <vt:lpstr>Making decisions in Haskell - 2</vt:lpstr>
      <vt:lpstr>Now create some more functions of your own</vt:lpstr>
      <vt:lpstr>Functions that take or return functions</vt:lpstr>
      <vt:lpstr>Hello World! - again</vt:lpstr>
      <vt:lpstr>How was that functional??</vt:lpstr>
      <vt:lpstr>Some interesting concepts</vt:lpstr>
      <vt:lpstr>Association is “to the right”</vt:lpstr>
      <vt:lpstr>Type classes and type variables</vt:lpstr>
      <vt:lpstr>Some practice</vt:lpstr>
      <vt:lpstr>Partial function application</vt:lpstr>
      <vt:lpstr>What is it?</vt:lpstr>
      <vt:lpstr>lists</vt:lpstr>
      <vt:lpstr>Lists</vt:lpstr>
      <vt:lpstr>List operations</vt:lpstr>
      <vt:lpstr>The map function</vt:lpstr>
      <vt:lpstr>practice</vt:lpstr>
      <vt:lpstr>One way to do it</vt:lpstr>
      <vt:lpstr>The take function</vt:lpstr>
      <vt:lpstr>Filter</vt:lpstr>
      <vt:lpstr>One solution</vt:lpstr>
      <vt:lpstr>Mersenne primes</vt:lpstr>
      <vt:lpstr>Fold: foldr and foldl</vt:lpstr>
      <vt:lpstr>span</vt:lpstr>
      <vt:lpstr>Exercises</vt:lpstr>
      <vt:lpstr>First Class Objects and Higher Order Functions</vt:lpstr>
      <vt:lpstr>Key Facts for the exam</vt:lpstr>
      <vt:lpstr>Task</vt:lpstr>
      <vt:lpstr>Getting a sorted list of words</vt:lpstr>
      <vt:lpstr>PowerPoint Presentation</vt:lpstr>
      <vt:lpstr>Numbers to Words</vt:lpstr>
      <vt:lpstr>Two digit numbers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and functional programming</dc:title>
  <dc:creator>Tim Powell</dc:creator>
  <cp:lastModifiedBy>Tim Powell</cp:lastModifiedBy>
  <cp:revision>30</cp:revision>
  <cp:lastPrinted>2017-01-05T11:51:19Z</cp:lastPrinted>
  <dcterms:created xsi:type="dcterms:W3CDTF">2016-12-30T11:58:37Z</dcterms:created>
  <dcterms:modified xsi:type="dcterms:W3CDTF">2018-11-08T15:17:26Z</dcterms:modified>
</cp:coreProperties>
</file>