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4" r:id="rId5"/>
    <p:sldId id="258" r:id="rId6"/>
    <p:sldId id="260" r:id="rId7"/>
    <p:sldId id="263" r:id="rId8"/>
    <p:sldId id="259"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9" d="100"/>
          <a:sy n="89" d="100"/>
        </p:scale>
        <p:origin x="384"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en-US"/>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a:p>
        </p:txBody>
      </p:sp>
      <p:sp>
        <p:nvSpPr>
          <p:cNvPr id="4" name="Дата 3"/>
          <p:cNvSpPr>
            <a:spLocks noGrp="1"/>
          </p:cNvSpPr>
          <p:nvPr>
            <p:ph type="dt" sz="half" idx="10"/>
          </p:nvPr>
        </p:nvSpPr>
        <p:spPr/>
        <p:txBody>
          <a:bodyPr/>
          <a:lstStyle/>
          <a:p>
            <a:fld id="{BC2E424A-02F1-4A5D-B326-E0DB27FE0A3A}" type="datetimeFigureOut">
              <a:rPr lang="en-US" smtClean="0"/>
              <a:t>5/16/2020</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0EDB7361-275C-4914-8011-F924661775D8}" type="slidenum">
              <a:rPr lang="en-US" smtClean="0"/>
              <a:t>‹#›</a:t>
            </a:fld>
            <a:endParaRPr lang="en-US"/>
          </a:p>
        </p:txBody>
      </p:sp>
    </p:spTree>
    <p:extLst>
      <p:ext uri="{BB962C8B-B14F-4D97-AF65-F5344CB8AC3E}">
        <p14:creationId xmlns:p14="http://schemas.microsoft.com/office/powerpoint/2010/main" val="2751015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BC2E424A-02F1-4A5D-B326-E0DB27FE0A3A}" type="datetimeFigureOut">
              <a:rPr lang="en-US" smtClean="0"/>
              <a:t>5/16/2020</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0EDB7361-275C-4914-8011-F924661775D8}" type="slidenum">
              <a:rPr lang="en-US" smtClean="0"/>
              <a:t>‹#›</a:t>
            </a:fld>
            <a:endParaRPr lang="en-US"/>
          </a:p>
        </p:txBody>
      </p:sp>
    </p:spTree>
    <p:extLst>
      <p:ext uri="{BB962C8B-B14F-4D97-AF65-F5344CB8AC3E}">
        <p14:creationId xmlns:p14="http://schemas.microsoft.com/office/powerpoint/2010/main" val="2722812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en-US"/>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BC2E424A-02F1-4A5D-B326-E0DB27FE0A3A}" type="datetimeFigureOut">
              <a:rPr lang="en-US" smtClean="0"/>
              <a:t>5/16/2020</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0EDB7361-275C-4914-8011-F924661775D8}" type="slidenum">
              <a:rPr lang="en-US" smtClean="0"/>
              <a:t>‹#›</a:t>
            </a:fld>
            <a:endParaRPr lang="en-US"/>
          </a:p>
        </p:txBody>
      </p:sp>
    </p:spTree>
    <p:extLst>
      <p:ext uri="{BB962C8B-B14F-4D97-AF65-F5344CB8AC3E}">
        <p14:creationId xmlns:p14="http://schemas.microsoft.com/office/powerpoint/2010/main" val="3879467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BC2E424A-02F1-4A5D-B326-E0DB27FE0A3A}" type="datetimeFigureOut">
              <a:rPr lang="en-US" smtClean="0"/>
              <a:t>5/16/2020</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0EDB7361-275C-4914-8011-F924661775D8}" type="slidenum">
              <a:rPr lang="en-US" smtClean="0"/>
              <a:t>‹#›</a:t>
            </a:fld>
            <a:endParaRPr lang="en-US"/>
          </a:p>
        </p:txBody>
      </p:sp>
    </p:spTree>
    <p:extLst>
      <p:ext uri="{BB962C8B-B14F-4D97-AF65-F5344CB8AC3E}">
        <p14:creationId xmlns:p14="http://schemas.microsoft.com/office/powerpoint/2010/main" val="432897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en-US"/>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BC2E424A-02F1-4A5D-B326-E0DB27FE0A3A}" type="datetimeFigureOut">
              <a:rPr lang="en-US" smtClean="0"/>
              <a:t>5/16/2020</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0EDB7361-275C-4914-8011-F924661775D8}" type="slidenum">
              <a:rPr lang="en-US" smtClean="0"/>
              <a:t>‹#›</a:t>
            </a:fld>
            <a:endParaRPr lang="en-US"/>
          </a:p>
        </p:txBody>
      </p:sp>
    </p:spTree>
    <p:extLst>
      <p:ext uri="{BB962C8B-B14F-4D97-AF65-F5344CB8AC3E}">
        <p14:creationId xmlns:p14="http://schemas.microsoft.com/office/powerpoint/2010/main" val="2565957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Дата 4"/>
          <p:cNvSpPr>
            <a:spLocks noGrp="1"/>
          </p:cNvSpPr>
          <p:nvPr>
            <p:ph type="dt" sz="half" idx="10"/>
          </p:nvPr>
        </p:nvSpPr>
        <p:spPr/>
        <p:txBody>
          <a:bodyPr/>
          <a:lstStyle/>
          <a:p>
            <a:fld id="{BC2E424A-02F1-4A5D-B326-E0DB27FE0A3A}" type="datetimeFigureOut">
              <a:rPr lang="en-US" smtClean="0"/>
              <a:t>5/16/2020</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0EDB7361-275C-4914-8011-F924661775D8}" type="slidenum">
              <a:rPr lang="en-US" smtClean="0"/>
              <a:t>‹#›</a:t>
            </a:fld>
            <a:endParaRPr lang="en-US"/>
          </a:p>
        </p:txBody>
      </p:sp>
    </p:spTree>
    <p:extLst>
      <p:ext uri="{BB962C8B-B14F-4D97-AF65-F5344CB8AC3E}">
        <p14:creationId xmlns:p14="http://schemas.microsoft.com/office/powerpoint/2010/main" val="3017810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en-US"/>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7" name="Дата 6"/>
          <p:cNvSpPr>
            <a:spLocks noGrp="1"/>
          </p:cNvSpPr>
          <p:nvPr>
            <p:ph type="dt" sz="half" idx="10"/>
          </p:nvPr>
        </p:nvSpPr>
        <p:spPr/>
        <p:txBody>
          <a:bodyPr/>
          <a:lstStyle/>
          <a:p>
            <a:fld id="{BC2E424A-02F1-4A5D-B326-E0DB27FE0A3A}" type="datetimeFigureOut">
              <a:rPr lang="en-US" smtClean="0"/>
              <a:t>5/16/2020</a:t>
            </a:fld>
            <a:endParaRPr lang="en-US"/>
          </a:p>
        </p:txBody>
      </p:sp>
      <p:sp>
        <p:nvSpPr>
          <p:cNvPr id="8" name="Нижний колонтитул 7"/>
          <p:cNvSpPr>
            <a:spLocks noGrp="1"/>
          </p:cNvSpPr>
          <p:nvPr>
            <p:ph type="ftr" sz="quarter" idx="11"/>
          </p:nvPr>
        </p:nvSpPr>
        <p:spPr/>
        <p:txBody>
          <a:bodyPr/>
          <a:lstStyle/>
          <a:p>
            <a:endParaRPr lang="en-US"/>
          </a:p>
        </p:txBody>
      </p:sp>
      <p:sp>
        <p:nvSpPr>
          <p:cNvPr id="9" name="Номер слайда 8"/>
          <p:cNvSpPr>
            <a:spLocks noGrp="1"/>
          </p:cNvSpPr>
          <p:nvPr>
            <p:ph type="sldNum" sz="quarter" idx="12"/>
          </p:nvPr>
        </p:nvSpPr>
        <p:spPr/>
        <p:txBody>
          <a:bodyPr/>
          <a:lstStyle/>
          <a:p>
            <a:fld id="{0EDB7361-275C-4914-8011-F924661775D8}" type="slidenum">
              <a:rPr lang="en-US" smtClean="0"/>
              <a:t>‹#›</a:t>
            </a:fld>
            <a:endParaRPr lang="en-US"/>
          </a:p>
        </p:txBody>
      </p:sp>
    </p:spTree>
    <p:extLst>
      <p:ext uri="{BB962C8B-B14F-4D97-AF65-F5344CB8AC3E}">
        <p14:creationId xmlns:p14="http://schemas.microsoft.com/office/powerpoint/2010/main" val="3557164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Дата 2"/>
          <p:cNvSpPr>
            <a:spLocks noGrp="1"/>
          </p:cNvSpPr>
          <p:nvPr>
            <p:ph type="dt" sz="half" idx="10"/>
          </p:nvPr>
        </p:nvSpPr>
        <p:spPr/>
        <p:txBody>
          <a:bodyPr/>
          <a:lstStyle/>
          <a:p>
            <a:fld id="{BC2E424A-02F1-4A5D-B326-E0DB27FE0A3A}" type="datetimeFigureOut">
              <a:rPr lang="en-US" smtClean="0"/>
              <a:t>5/16/2020</a:t>
            </a:fld>
            <a:endParaRPr lang="en-US"/>
          </a:p>
        </p:txBody>
      </p:sp>
      <p:sp>
        <p:nvSpPr>
          <p:cNvPr id="4" name="Нижний колонтитул 3"/>
          <p:cNvSpPr>
            <a:spLocks noGrp="1"/>
          </p:cNvSpPr>
          <p:nvPr>
            <p:ph type="ftr" sz="quarter" idx="11"/>
          </p:nvPr>
        </p:nvSpPr>
        <p:spPr/>
        <p:txBody>
          <a:bodyPr/>
          <a:lstStyle/>
          <a:p>
            <a:endParaRPr lang="en-US"/>
          </a:p>
        </p:txBody>
      </p:sp>
      <p:sp>
        <p:nvSpPr>
          <p:cNvPr id="5" name="Номер слайда 4"/>
          <p:cNvSpPr>
            <a:spLocks noGrp="1"/>
          </p:cNvSpPr>
          <p:nvPr>
            <p:ph type="sldNum" sz="quarter" idx="12"/>
          </p:nvPr>
        </p:nvSpPr>
        <p:spPr/>
        <p:txBody>
          <a:bodyPr/>
          <a:lstStyle/>
          <a:p>
            <a:fld id="{0EDB7361-275C-4914-8011-F924661775D8}" type="slidenum">
              <a:rPr lang="en-US" smtClean="0"/>
              <a:t>‹#›</a:t>
            </a:fld>
            <a:endParaRPr lang="en-US"/>
          </a:p>
        </p:txBody>
      </p:sp>
    </p:spTree>
    <p:extLst>
      <p:ext uri="{BB962C8B-B14F-4D97-AF65-F5344CB8AC3E}">
        <p14:creationId xmlns:p14="http://schemas.microsoft.com/office/powerpoint/2010/main" val="1663677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C2E424A-02F1-4A5D-B326-E0DB27FE0A3A}" type="datetimeFigureOut">
              <a:rPr lang="en-US" smtClean="0"/>
              <a:t>5/16/2020</a:t>
            </a:fld>
            <a:endParaRPr lang="en-US"/>
          </a:p>
        </p:txBody>
      </p:sp>
      <p:sp>
        <p:nvSpPr>
          <p:cNvPr id="3" name="Нижний колонтитул 2"/>
          <p:cNvSpPr>
            <a:spLocks noGrp="1"/>
          </p:cNvSpPr>
          <p:nvPr>
            <p:ph type="ftr" sz="quarter" idx="11"/>
          </p:nvPr>
        </p:nvSpPr>
        <p:spPr/>
        <p:txBody>
          <a:bodyPr/>
          <a:lstStyle/>
          <a:p>
            <a:endParaRPr lang="en-US"/>
          </a:p>
        </p:txBody>
      </p:sp>
      <p:sp>
        <p:nvSpPr>
          <p:cNvPr id="4" name="Номер слайда 3"/>
          <p:cNvSpPr>
            <a:spLocks noGrp="1"/>
          </p:cNvSpPr>
          <p:nvPr>
            <p:ph type="sldNum" sz="quarter" idx="12"/>
          </p:nvPr>
        </p:nvSpPr>
        <p:spPr/>
        <p:txBody>
          <a:bodyPr/>
          <a:lstStyle/>
          <a:p>
            <a:fld id="{0EDB7361-275C-4914-8011-F924661775D8}" type="slidenum">
              <a:rPr lang="en-US" smtClean="0"/>
              <a:t>‹#›</a:t>
            </a:fld>
            <a:endParaRPr lang="en-US"/>
          </a:p>
        </p:txBody>
      </p:sp>
    </p:spTree>
    <p:extLst>
      <p:ext uri="{BB962C8B-B14F-4D97-AF65-F5344CB8AC3E}">
        <p14:creationId xmlns:p14="http://schemas.microsoft.com/office/powerpoint/2010/main" val="524206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en-US"/>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BC2E424A-02F1-4A5D-B326-E0DB27FE0A3A}" type="datetimeFigureOut">
              <a:rPr lang="en-US" smtClean="0"/>
              <a:t>5/16/2020</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0EDB7361-275C-4914-8011-F924661775D8}" type="slidenum">
              <a:rPr lang="en-US" smtClean="0"/>
              <a:t>‹#›</a:t>
            </a:fld>
            <a:endParaRPr lang="en-US"/>
          </a:p>
        </p:txBody>
      </p:sp>
    </p:spTree>
    <p:extLst>
      <p:ext uri="{BB962C8B-B14F-4D97-AF65-F5344CB8AC3E}">
        <p14:creationId xmlns:p14="http://schemas.microsoft.com/office/powerpoint/2010/main" val="4065898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en-US"/>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BC2E424A-02F1-4A5D-B326-E0DB27FE0A3A}" type="datetimeFigureOut">
              <a:rPr lang="en-US" smtClean="0"/>
              <a:t>5/16/2020</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0EDB7361-275C-4914-8011-F924661775D8}" type="slidenum">
              <a:rPr lang="en-US" smtClean="0"/>
              <a:t>‹#›</a:t>
            </a:fld>
            <a:endParaRPr lang="en-US"/>
          </a:p>
        </p:txBody>
      </p:sp>
    </p:spTree>
    <p:extLst>
      <p:ext uri="{BB962C8B-B14F-4D97-AF65-F5344CB8AC3E}">
        <p14:creationId xmlns:p14="http://schemas.microsoft.com/office/powerpoint/2010/main" val="480399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en-US"/>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2E424A-02F1-4A5D-B326-E0DB27FE0A3A}" type="datetimeFigureOut">
              <a:rPr lang="en-US" smtClean="0"/>
              <a:t>5/16/2020</a:t>
            </a:fld>
            <a:endParaRPr lang="en-US"/>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DB7361-275C-4914-8011-F924661775D8}" type="slidenum">
              <a:rPr lang="en-US" smtClean="0"/>
              <a:t>‹#›</a:t>
            </a:fld>
            <a:endParaRPr lang="en-US"/>
          </a:p>
        </p:txBody>
      </p:sp>
    </p:spTree>
    <p:extLst>
      <p:ext uri="{BB962C8B-B14F-4D97-AF65-F5344CB8AC3E}">
        <p14:creationId xmlns:p14="http://schemas.microsoft.com/office/powerpoint/2010/main" val="19429735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2066191" y="1679331"/>
            <a:ext cx="6758551" cy="1105834"/>
          </a:xfrm>
        </p:spPr>
        <p:txBody>
          <a:bodyPr>
            <a:normAutofit/>
          </a:bodyPr>
          <a:lstStyle/>
          <a:p>
            <a:r>
              <a:rPr lang="en-US" dirty="0" smtClean="0">
                <a:latin typeface="Lucida Bright" panose="02040602050505020304" pitchFamily="18" charset="0"/>
              </a:rPr>
              <a:t>Hotels Booking </a:t>
            </a:r>
            <a:endParaRPr lang="en-US" dirty="0">
              <a:latin typeface="Lucida Bright" panose="02040602050505020304" pitchFamily="18" charset="0"/>
            </a:endParaRPr>
          </a:p>
        </p:txBody>
      </p:sp>
      <p:sp>
        <p:nvSpPr>
          <p:cNvPr id="3" name="Подзаголовок 2"/>
          <p:cNvSpPr>
            <a:spLocks noGrp="1"/>
          </p:cNvSpPr>
          <p:nvPr>
            <p:ph type="subTitle" idx="1"/>
          </p:nvPr>
        </p:nvSpPr>
        <p:spPr>
          <a:xfrm>
            <a:off x="9680331" y="5021164"/>
            <a:ext cx="2365131" cy="1655762"/>
          </a:xfrm>
        </p:spPr>
        <p:txBody>
          <a:bodyPr>
            <a:normAutofit lnSpcReduction="10000"/>
          </a:bodyPr>
          <a:lstStyle/>
          <a:p>
            <a:pPr algn="r"/>
            <a:r>
              <a:rPr lang="en-US" dirty="0" smtClean="0">
                <a:latin typeface="Bahnschrift SemiBold Condensed" panose="020B0502040204020203" pitchFamily="34" charset="0"/>
              </a:rPr>
              <a:t> </a:t>
            </a:r>
          </a:p>
          <a:p>
            <a:pPr marL="342900" indent="-342900" algn="l">
              <a:buFont typeface="Arial" panose="020B0604020202020204" pitchFamily="34" charset="0"/>
              <a:buChar char="•"/>
            </a:pPr>
            <a:r>
              <a:rPr lang="en-US" dirty="0" err="1" smtClean="0">
                <a:latin typeface="Bahnschrift SemiBold Condensed" panose="020B0502040204020203" pitchFamily="34" charset="0"/>
              </a:rPr>
              <a:t>Tarasenko</a:t>
            </a:r>
            <a:r>
              <a:rPr lang="en-US" dirty="0" smtClean="0">
                <a:latin typeface="Bahnschrift SemiBold Condensed" panose="020B0502040204020203" pitchFamily="34" charset="0"/>
              </a:rPr>
              <a:t> Dmitry</a:t>
            </a:r>
          </a:p>
          <a:p>
            <a:pPr marL="342900" indent="-342900" algn="l">
              <a:buFont typeface="Arial" panose="020B0604020202020204" pitchFamily="34" charset="0"/>
              <a:buChar char="•"/>
            </a:pPr>
            <a:r>
              <a:rPr lang="en-US" dirty="0" err="1" smtClean="0">
                <a:latin typeface="Bahnschrift SemiBold Condensed" panose="020B0502040204020203" pitchFamily="34" charset="0"/>
              </a:rPr>
              <a:t>Lebedev</a:t>
            </a:r>
            <a:r>
              <a:rPr lang="en-US" dirty="0" smtClean="0">
                <a:latin typeface="Bahnschrift SemiBold Condensed" panose="020B0502040204020203" pitchFamily="34" charset="0"/>
              </a:rPr>
              <a:t> Daniil</a:t>
            </a:r>
          </a:p>
          <a:p>
            <a:pPr marL="342900" indent="-342900" algn="l">
              <a:buFont typeface="Arial" panose="020B0604020202020204" pitchFamily="34" charset="0"/>
              <a:buChar char="•"/>
            </a:pPr>
            <a:r>
              <a:rPr lang="en-US" dirty="0" err="1" smtClean="0">
                <a:latin typeface="Bahnschrift SemiBold Condensed" panose="020B0502040204020203" pitchFamily="34" charset="0"/>
              </a:rPr>
              <a:t>Graskov</a:t>
            </a:r>
            <a:r>
              <a:rPr lang="en-US" dirty="0" smtClean="0">
                <a:latin typeface="Bahnschrift SemiBold Condensed" panose="020B0502040204020203" pitchFamily="34" charset="0"/>
              </a:rPr>
              <a:t> Viktor</a:t>
            </a:r>
            <a:endParaRPr lang="en-US" dirty="0">
              <a:latin typeface="Bahnschrift SemiBold Condensed" panose="020B0502040204020203" pitchFamily="34" charset="0"/>
            </a:endParaRPr>
          </a:p>
        </p:txBody>
      </p:sp>
      <p:sp>
        <p:nvSpPr>
          <p:cNvPr id="4" name="Прямоугольник 3"/>
          <p:cNvSpPr/>
          <p:nvPr/>
        </p:nvSpPr>
        <p:spPr>
          <a:xfrm>
            <a:off x="9946870" y="5021164"/>
            <a:ext cx="1410964" cy="461665"/>
          </a:xfrm>
          <a:prstGeom prst="rect">
            <a:avLst/>
          </a:prstGeom>
        </p:spPr>
        <p:txBody>
          <a:bodyPr wrap="none">
            <a:spAutoFit/>
          </a:bodyPr>
          <a:lstStyle/>
          <a:p>
            <a:r>
              <a:rPr lang="en-US" sz="2400" dirty="0" smtClean="0">
                <a:latin typeface="Bahnschrift SemiBold Condensed" panose="020B0502040204020203" pitchFamily="34" charset="0"/>
              </a:rPr>
              <a:t>Powered by</a:t>
            </a:r>
            <a:r>
              <a:rPr lang="en-US" dirty="0" smtClean="0">
                <a:latin typeface="Bahnschrift SemiBold Condensed" panose="020B0502040204020203" pitchFamily="34" charset="0"/>
              </a:rPr>
              <a:t>:</a:t>
            </a:r>
            <a:endParaRPr lang="en-US" dirty="0"/>
          </a:p>
        </p:txBody>
      </p:sp>
    </p:spTree>
    <p:extLst>
      <p:ext uri="{BB962C8B-B14F-4D97-AF65-F5344CB8AC3E}">
        <p14:creationId xmlns:p14="http://schemas.microsoft.com/office/powerpoint/2010/main" val="28022003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377162" y="380443"/>
            <a:ext cx="6118984" cy="1015663"/>
          </a:xfrm>
          <a:prstGeom prst="rect">
            <a:avLst/>
          </a:prstGeom>
          <a:noFill/>
        </p:spPr>
        <p:txBody>
          <a:bodyPr wrap="none" lIns="91440" tIns="45720" rIns="91440" bIns="45720">
            <a:spAutoFit/>
          </a:bodyPr>
          <a:lstStyle/>
          <a:p>
            <a:pPr algn="ctr"/>
            <a:r>
              <a:rPr lang="en-US" sz="6000" b="0" cap="none" spc="0" dirty="0" smtClean="0">
                <a:ln w="0"/>
                <a:solidFill>
                  <a:schemeClr val="tx1"/>
                </a:solidFill>
                <a:effectLst>
                  <a:outerShdw blurRad="38100" dist="19050" dir="2700000" algn="tl" rotWithShape="0">
                    <a:schemeClr val="dk1">
                      <a:alpha val="40000"/>
                    </a:schemeClr>
                  </a:outerShdw>
                </a:effectLst>
              </a:rPr>
              <a:t>Database structure</a:t>
            </a:r>
          </a:p>
        </p:txBody>
      </p:sp>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6654" y="1396106"/>
            <a:ext cx="4847619" cy="4838095"/>
          </a:xfrm>
          <a:prstGeom prst="rect">
            <a:avLst/>
          </a:prstGeom>
        </p:spPr>
      </p:pic>
    </p:spTree>
    <p:extLst>
      <p:ext uri="{BB962C8B-B14F-4D97-AF65-F5344CB8AC3E}">
        <p14:creationId xmlns:p14="http://schemas.microsoft.com/office/powerpoint/2010/main" val="2337037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Прямоугольник 7"/>
          <p:cNvSpPr/>
          <p:nvPr/>
        </p:nvSpPr>
        <p:spPr>
          <a:xfrm>
            <a:off x="509608" y="406400"/>
            <a:ext cx="8226034" cy="1015663"/>
          </a:xfrm>
          <a:prstGeom prst="rect">
            <a:avLst/>
          </a:prstGeom>
          <a:noFill/>
        </p:spPr>
        <p:txBody>
          <a:bodyPr wrap="none" lIns="91440" tIns="45720" rIns="91440" bIns="45720">
            <a:spAutoFit/>
          </a:bodyPr>
          <a:lstStyle/>
          <a:p>
            <a:pPr algn="ctr"/>
            <a:r>
              <a:rPr lang="en-US" sz="6000" b="0" cap="none" spc="0" dirty="0" smtClean="0">
                <a:ln w="0"/>
                <a:solidFill>
                  <a:schemeClr val="tx1"/>
                </a:solidFill>
                <a:effectLst>
                  <a:outerShdw blurRad="38100" dist="19050" dir="2700000" algn="tl" rotWithShape="0">
                    <a:schemeClr val="dk1">
                      <a:alpha val="40000"/>
                    </a:schemeClr>
                  </a:outerShdw>
                </a:effectLst>
              </a:rPr>
              <a:t>Use case project diagram:</a:t>
            </a:r>
          </a:p>
        </p:txBody>
      </p:sp>
      <p:pic>
        <p:nvPicPr>
          <p:cNvPr id="2" name="Рисунок 1"/>
          <p:cNvPicPr>
            <a:picLocks noChangeAspect="1"/>
          </p:cNvPicPr>
          <p:nvPr/>
        </p:nvPicPr>
        <p:blipFill>
          <a:blip r:embed="rId2"/>
          <a:stretch>
            <a:fillRect/>
          </a:stretch>
        </p:blipFill>
        <p:spPr>
          <a:xfrm>
            <a:off x="194056" y="1610994"/>
            <a:ext cx="5860288" cy="5159187"/>
          </a:xfrm>
          <a:prstGeom prst="rect">
            <a:avLst/>
          </a:prstGeom>
        </p:spPr>
      </p:pic>
      <p:pic>
        <p:nvPicPr>
          <p:cNvPr id="3" name="Рисунок 2"/>
          <p:cNvPicPr>
            <a:picLocks noChangeAspect="1"/>
          </p:cNvPicPr>
          <p:nvPr/>
        </p:nvPicPr>
        <p:blipFill>
          <a:blip r:embed="rId3"/>
          <a:stretch>
            <a:fillRect/>
          </a:stretch>
        </p:blipFill>
        <p:spPr>
          <a:xfrm>
            <a:off x="5992542" y="2667990"/>
            <a:ext cx="5984590" cy="3910610"/>
          </a:xfrm>
          <a:prstGeom prst="rect">
            <a:avLst/>
          </a:prstGeom>
        </p:spPr>
      </p:pic>
      <p:pic>
        <p:nvPicPr>
          <p:cNvPr id="1026" name="Picture 2" descr="Enterprise Architecture - Modeling tool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84837" y="359833"/>
            <a:ext cx="28575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44214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Class diagram:</a:t>
            </a:r>
            <a:endParaRPr lang="ru-RU" dirty="0"/>
          </a:p>
        </p:txBody>
      </p:sp>
      <p:pic>
        <p:nvPicPr>
          <p:cNvPr id="5" name="Объект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1103" y="1825626"/>
            <a:ext cx="7748435" cy="4351338"/>
          </a:xfrm>
        </p:spPr>
      </p:pic>
      <p:pic>
        <p:nvPicPr>
          <p:cNvPr id="4" name="Picture 2" descr="Enterprise Architecture - Modeling too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19538" y="365126"/>
            <a:ext cx="2190750" cy="14605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Прямая соединительная линия 6"/>
          <p:cNvCxnSpPr/>
          <p:nvPr/>
        </p:nvCxnSpPr>
        <p:spPr>
          <a:xfrm>
            <a:off x="838200" y="1350236"/>
            <a:ext cx="8075064"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65990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318828" y="458029"/>
            <a:ext cx="4610045" cy="1015663"/>
          </a:xfrm>
          <a:prstGeom prst="rect">
            <a:avLst/>
          </a:prstGeom>
          <a:noFill/>
        </p:spPr>
        <p:txBody>
          <a:bodyPr wrap="none" lIns="91440" tIns="45720" rIns="91440" bIns="45720">
            <a:spAutoFit/>
          </a:bodyPr>
          <a:lstStyle/>
          <a:p>
            <a:pPr algn="ctr"/>
            <a:r>
              <a:rPr lang="en-US" sz="6000" dirty="0" smtClean="0">
                <a:ln w="0"/>
                <a:effectLst>
                  <a:outerShdw blurRad="38100" dist="19050" dir="2700000" algn="tl" rotWithShape="0">
                    <a:schemeClr val="dk1">
                      <a:alpha val="40000"/>
                    </a:schemeClr>
                  </a:outerShdw>
                </a:effectLst>
              </a:rPr>
              <a:t>Work in team:</a:t>
            </a:r>
            <a:endParaRPr lang="en-US" sz="6000" b="0" cap="none" spc="0" dirty="0" smtClean="0">
              <a:ln w="0"/>
              <a:solidFill>
                <a:schemeClr val="tx1"/>
              </a:solidFill>
              <a:effectLst>
                <a:outerShdw blurRad="38100" dist="19050" dir="2700000" algn="tl" rotWithShape="0">
                  <a:schemeClr val="dk1">
                    <a:alpha val="40000"/>
                  </a:schemeClr>
                </a:outerShdw>
              </a:effectLst>
            </a:endParaRPr>
          </a:p>
        </p:txBody>
      </p:sp>
      <p:pic>
        <p:nvPicPr>
          <p:cNvPr id="10" name="Рисунок 9"/>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43556" y1="24444" x2="43556" y2="24444"/>
                        <a14:backgroundMark x1="51111" y1="54222" x2="51111" y2="54222"/>
                      </a14:backgroundRemoval>
                    </a14:imgEffect>
                  </a14:imgLayer>
                </a14:imgProps>
              </a:ext>
            </a:extLst>
          </a:blip>
          <a:stretch>
            <a:fillRect/>
          </a:stretch>
        </p:blipFill>
        <p:spPr>
          <a:xfrm>
            <a:off x="9824116" y="232928"/>
            <a:ext cx="1465866" cy="1465866"/>
          </a:xfrm>
          <a:prstGeom prst="rect">
            <a:avLst/>
          </a:prstGeom>
          <a:effectLst>
            <a:glow>
              <a:schemeClr val="accent1"/>
            </a:glow>
            <a:softEdge rad="0"/>
          </a:effectLst>
        </p:spPr>
      </p:pic>
      <p:pic>
        <p:nvPicPr>
          <p:cNvPr id="2" name="Рисунок 1"/>
          <p:cNvPicPr>
            <a:picLocks noChangeAspect="1"/>
          </p:cNvPicPr>
          <p:nvPr/>
        </p:nvPicPr>
        <p:blipFill rotWithShape="1">
          <a:blip r:embed="rId4"/>
          <a:srcRect r="8595"/>
          <a:stretch/>
        </p:blipFill>
        <p:spPr>
          <a:xfrm>
            <a:off x="821267" y="1698794"/>
            <a:ext cx="7230533" cy="4883340"/>
          </a:xfrm>
          <a:prstGeom prst="rect">
            <a:avLst/>
          </a:prstGeom>
          <a:ln>
            <a:noFill/>
          </a:ln>
          <a:effectLst>
            <a:outerShdw blurRad="292100" dist="139700" dir="2700000" algn="tl" rotWithShape="0">
              <a:srgbClr val="333333">
                <a:alpha val="65000"/>
              </a:srgbClr>
            </a:outerShdw>
          </a:effectLst>
        </p:spPr>
      </p:pic>
      <p:sp>
        <p:nvSpPr>
          <p:cNvPr id="5" name="Прямоугольник 4"/>
          <p:cNvSpPr/>
          <p:nvPr/>
        </p:nvSpPr>
        <p:spPr>
          <a:xfrm>
            <a:off x="8909762" y="5729466"/>
            <a:ext cx="1901996" cy="369332"/>
          </a:xfrm>
          <a:prstGeom prst="rect">
            <a:avLst/>
          </a:prstGeom>
        </p:spPr>
        <p:txBody>
          <a:bodyPr wrap="none">
            <a:spAutoFit/>
          </a:bodyPr>
          <a:lstStyle/>
          <a:p>
            <a:r>
              <a:rPr lang="en-US" dirty="0" smtClean="0"/>
              <a:t>Interface Designer</a:t>
            </a:r>
            <a:endParaRPr lang="en-US" dirty="0"/>
          </a:p>
        </p:txBody>
      </p:sp>
      <p:sp>
        <p:nvSpPr>
          <p:cNvPr id="7" name="Прямоугольник 6"/>
          <p:cNvSpPr/>
          <p:nvPr/>
        </p:nvSpPr>
        <p:spPr>
          <a:xfrm>
            <a:off x="8913148" y="5401670"/>
            <a:ext cx="748988" cy="369332"/>
          </a:xfrm>
          <a:prstGeom prst="rect">
            <a:avLst/>
          </a:prstGeom>
        </p:spPr>
        <p:txBody>
          <a:bodyPr wrap="none">
            <a:spAutoFit/>
          </a:bodyPr>
          <a:lstStyle/>
          <a:p>
            <a:r>
              <a:rPr lang="en-US" dirty="0"/>
              <a:t>Tester</a:t>
            </a:r>
          </a:p>
        </p:txBody>
      </p:sp>
      <p:sp>
        <p:nvSpPr>
          <p:cNvPr id="9" name="Прямоугольник 8"/>
          <p:cNvSpPr/>
          <p:nvPr/>
        </p:nvSpPr>
        <p:spPr>
          <a:xfrm>
            <a:off x="8866663" y="4133147"/>
            <a:ext cx="1151084" cy="369332"/>
          </a:xfrm>
          <a:prstGeom prst="rect">
            <a:avLst/>
          </a:prstGeom>
        </p:spPr>
        <p:txBody>
          <a:bodyPr wrap="none">
            <a:spAutoFit/>
          </a:bodyPr>
          <a:lstStyle/>
          <a:p>
            <a:r>
              <a:rPr lang="en-US" dirty="0"/>
              <a:t>Developer</a:t>
            </a:r>
          </a:p>
        </p:txBody>
      </p:sp>
      <p:sp>
        <p:nvSpPr>
          <p:cNvPr id="11" name="Прямоугольник 10"/>
          <p:cNvSpPr/>
          <p:nvPr/>
        </p:nvSpPr>
        <p:spPr>
          <a:xfrm>
            <a:off x="8909762" y="2837515"/>
            <a:ext cx="1729128" cy="369332"/>
          </a:xfrm>
          <a:prstGeom prst="rect">
            <a:avLst/>
          </a:prstGeom>
        </p:spPr>
        <p:txBody>
          <a:bodyPr wrap="none">
            <a:spAutoFit/>
          </a:bodyPr>
          <a:lstStyle/>
          <a:p>
            <a:r>
              <a:rPr lang="en-US" dirty="0"/>
              <a:t>Project manager</a:t>
            </a:r>
          </a:p>
        </p:txBody>
      </p:sp>
      <p:sp>
        <p:nvSpPr>
          <p:cNvPr id="12" name="Прямоугольник 11"/>
          <p:cNvSpPr/>
          <p:nvPr/>
        </p:nvSpPr>
        <p:spPr>
          <a:xfrm>
            <a:off x="8873118" y="2363457"/>
            <a:ext cx="2028119" cy="461665"/>
          </a:xfrm>
          <a:prstGeom prst="rect">
            <a:avLst/>
          </a:prstGeom>
        </p:spPr>
        <p:txBody>
          <a:bodyPr wrap="none">
            <a:spAutoFit/>
          </a:bodyPr>
          <a:lstStyle/>
          <a:p>
            <a:r>
              <a:rPr lang="en-US" sz="2400" dirty="0" err="1">
                <a:latin typeface="Bahnschrift SemiBold Condensed" panose="020B0502040204020203" pitchFamily="34" charset="0"/>
              </a:rPr>
              <a:t>Tarasenko</a:t>
            </a:r>
            <a:r>
              <a:rPr lang="en-US" sz="2400" dirty="0">
                <a:latin typeface="Bahnschrift SemiBold Condensed" panose="020B0502040204020203" pitchFamily="34" charset="0"/>
              </a:rPr>
              <a:t> </a:t>
            </a:r>
            <a:r>
              <a:rPr lang="en-US" sz="2400" dirty="0" smtClean="0">
                <a:latin typeface="Bahnschrift SemiBold Condensed" panose="020B0502040204020203" pitchFamily="34" charset="0"/>
              </a:rPr>
              <a:t>Dmitry:</a:t>
            </a:r>
            <a:endParaRPr lang="en-US" sz="2400" dirty="0">
              <a:latin typeface="Bahnschrift SemiBold Condensed" panose="020B0502040204020203" pitchFamily="34" charset="0"/>
            </a:endParaRPr>
          </a:p>
        </p:txBody>
      </p:sp>
      <p:sp>
        <p:nvSpPr>
          <p:cNvPr id="13" name="Прямоугольник 12"/>
          <p:cNvSpPr/>
          <p:nvPr/>
        </p:nvSpPr>
        <p:spPr>
          <a:xfrm>
            <a:off x="8873118" y="3671482"/>
            <a:ext cx="1665841" cy="461665"/>
          </a:xfrm>
          <a:prstGeom prst="rect">
            <a:avLst/>
          </a:prstGeom>
        </p:spPr>
        <p:txBody>
          <a:bodyPr wrap="none">
            <a:spAutoFit/>
          </a:bodyPr>
          <a:lstStyle/>
          <a:p>
            <a:r>
              <a:rPr lang="en-US" sz="2400" dirty="0" err="1">
                <a:latin typeface="Bahnschrift SemiBold Condensed" panose="020B0502040204020203" pitchFamily="34" charset="0"/>
              </a:rPr>
              <a:t>Lebedev</a:t>
            </a:r>
            <a:r>
              <a:rPr lang="en-US" sz="2400" dirty="0">
                <a:latin typeface="Bahnschrift SemiBold Condensed" panose="020B0502040204020203" pitchFamily="34" charset="0"/>
              </a:rPr>
              <a:t> Daniil</a:t>
            </a:r>
          </a:p>
        </p:txBody>
      </p:sp>
      <p:sp>
        <p:nvSpPr>
          <p:cNvPr id="14" name="Прямоугольник 13"/>
          <p:cNvSpPr/>
          <p:nvPr/>
        </p:nvSpPr>
        <p:spPr>
          <a:xfrm>
            <a:off x="8826010" y="4977473"/>
            <a:ext cx="1672253" cy="461665"/>
          </a:xfrm>
          <a:prstGeom prst="rect">
            <a:avLst/>
          </a:prstGeom>
        </p:spPr>
        <p:txBody>
          <a:bodyPr wrap="none">
            <a:spAutoFit/>
          </a:bodyPr>
          <a:lstStyle/>
          <a:p>
            <a:r>
              <a:rPr lang="en-US" sz="2400" dirty="0" err="1">
                <a:latin typeface="Bahnschrift SemiBold Condensed" panose="020B0502040204020203" pitchFamily="34" charset="0"/>
              </a:rPr>
              <a:t>Graskov</a:t>
            </a:r>
            <a:r>
              <a:rPr lang="en-US" sz="2400" dirty="0">
                <a:latin typeface="Bahnschrift SemiBold Condensed" panose="020B0502040204020203" pitchFamily="34" charset="0"/>
              </a:rPr>
              <a:t> Viktor</a:t>
            </a:r>
          </a:p>
        </p:txBody>
      </p:sp>
    </p:spTree>
    <p:extLst>
      <p:ext uri="{BB962C8B-B14F-4D97-AF65-F5344CB8AC3E}">
        <p14:creationId xmlns:p14="http://schemas.microsoft.com/office/powerpoint/2010/main" val="2168783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83130" y="386909"/>
            <a:ext cx="6585137" cy="769441"/>
          </a:xfrm>
          <a:prstGeom prst="rect">
            <a:avLst/>
          </a:prstGeom>
          <a:noFill/>
        </p:spPr>
        <p:txBody>
          <a:bodyPr wrap="none" lIns="91440" tIns="45720" rIns="91440" bIns="45720">
            <a:spAutoFit/>
          </a:bodyPr>
          <a:lstStyle/>
          <a:p>
            <a:pPr algn="ctr"/>
            <a:r>
              <a:rPr lang="en-US" sz="4400" dirty="0" smtClean="0">
                <a:ln w="0"/>
                <a:effectLst>
                  <a:outerShdw blurRad="38100" dist="19050" dir="2700000" algn="tl" rotWithShape="0">
                    <a:schemeClr val="dk1">
                      <a:alpha val="40000"/>
                    </a:schemeClr>
                  </a:outerShdw>
                </a:effectLst>
              </a:rPr>
              <a:t>Simple </a:t>
            </a:r>
            <a:r>
              <a:rPr lang="en-US" sz="4400" dirty="0" err="1" smtClean="0">
                <a:ln w="0"/>
                <a:effectLst>
                  <a:outerShdw blurRad="38100" dist="19050" dir="2700000" algn="tl" rotWithShape="0">
                    <a:schemeClr val="dk1">
                      <a:alpha val="40000"/>
                    </a:schemeClr>
                  </a:outerShdw>
                </a:effectLst>
              </a:rPr>
              <a:t>git</a:t>
            </a:r>
            <a:r>
              <a:rPr lang="en-US" sz="4400" dirty="0" smtClean="0">
                <a:ln w="0"/>
                <a:effectLst>
                  <a:outerShdw blurRad="38100" dist="19050" dir="2700000" algn="tl" rotWithShape="0">
                    <a:schemeClr val="dk1">
                      <a:alpha val="40000"/>
                    </a:schemeClr>
                  </a:outerShdw>
                </a:effectLst>
              </a:rPr>
              <a:t> branching model:</a:t>
            </a:r>
            <a:endParaRPr lang="en-US" sz="4400" b="0" cap="none" spc="0" dirty="0" smtClean="0">
              <a:ln w="0"/>
              <a:solidFill>
                <a:schemeClr val="tx1"/>
              </a:solidFill>
              <a:effectLst>
                <a:outerShdw blurRad="38100" dist="19050" dir="2700000" algn="tl" rotWithShape="0">
                  <a:schemeClr val="dk1">
                    <a:alpha val="40000"/>
                  </a:schemeClr>
                </a:outerShdw>
              </a:effectLst>
            </a:endParaRPr>
          </a:p>
        </p:txBody>
      </p:sp>
      <p:pic>
        <p:nvPicPr>
          <p:cNvPr id="4098" name="Picture 2" descr="Картинки по запросу &quot;a simple git branching model&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3415" y="333664"/>
            <a:ext cx="4507865" cy="1645371"/>
          </a:xfrm>
          <a:prstGeom prst="rect">
            <a:avLst/>
          </a:prstGeom>
          <a:noFill/>
          <a:extLst>
            <a:ext uri="{909E8E84-426E-40DD-AFC4-6F175D3DCCD1}">
              <a14:hiddenFill xmlns:a14="http://schemas.microsoft.com/office/drawing/2010/main">
                <a:solidFill>
                  <a:srgbClr val="FFFFFF"/>
                </a:solidFill>
              </a14:hiddenFill>
            </a:ext>
          </a:extLst>
        </p:spPr>
      </p:pic>
      <p:pic>
        <p:nvPicPr>
          <p:cNvPr id="3" name="Рисунок 2"/>
          <p:cNvPicPr>
            <a:picLocks noChangeAspect="1"/>
          </p:cNvPicPr>
          <p:nvPr/>
        </p:nvPicPr>
        <p:blipFill>
          <a:blip r:embed="rId3"/>
          <a:stretch>
            <a:fillRect/>
          </a:stretch>
        </p:blipFill>
        <p:spPr>
          <a:xfrm>
            <a:off x="2819400" y="2234354"/>
            <a:ext cx="7302878" cy="3791146"/>
          </a:xfrm>
          <a:prstGeom prst="rect">
            <a:avLst/>
          </a:prstGeom>
          <a:ln>
            <a:noFill/>
          </a:ln>
          <a:effectLst>
            <a:softEdge rad="112500"/>
          </a:effectLst>
        </p:spPr>
      </p:pic>
      <p:pic>
        <p:nvPicPr>
          <p:cNvPr id="5" name="Рисунок 4"/>
          <p:cNvPicPr>
            <a:picLocks noChangeAspect="1"/>
          </p:cNvPicPr>
          <p:nvPr/>
        </p:nvPicPr>
        <p:blipFill>
          <a:blip r:embed="rId4"/>
          <a:stretch>
            <a:fillRect/>
          </a:stretch>
        </p:blipFill>
        <p:spPr>
          <a:xfrm>
            <a:off x="208183" y="1156349"/>
            <a:ext cx="2225233" cy="5547841"/>
          </a:xfrm>
          <a:prstGeom prst="rect">
            <a:avLst/>
          </a:prstGeom>
          <a:effectLst>
            <a:softEdge rad="63500"/>
          </a:effectLst>
        </p:spPr>
      </p:pic>
    </p:spTree>
    <p:extLst>
      <p:ext uri="{BB962C8B-B14F-4D97-AF65-F5344CB8AC3E}">
        <p14:creationId xmlns:p14="http://schemas.microsoft.com/office/powerpoint/2010/main" val="29660752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431554" y="539310"/>
            <a:ext cx="3331361" cy="769441"/>
          </a:xfrm>
          <a:prstGeom prst="rect">
            <a:avLst/>
          </a:prstGeom>
          <a:noFill/>
        </p:spPr>
        <p:txBody>
          <a:bodyPr wrap="none" lIns="91440" tIns="45720" rIns="91440" bIns="45720">
            <a:spAutoFit/>
          </a:bodyPr>
          <a:lstStyle/>
          <a:p>
            <a:pPr algn="ctr"/>
            <a:r>
              <a:rPr lang="en-US" sz="4400" dirty="0">
                <a:ln w="0"/>
                <a:effectLst>
                  <a:outerShdw blurRad="38100" dist="19050" dir="2700000" algn="tl" rotWithShape="0">
                    <a:schemeClr val="dk1">
                      <a:alpha val="40000"/>
                    </a:schemeClr>
                  </a:outerShdw>
                </a:effectLst>
              </a:rPr>
              <a:t>UI Designing </a:t>
            </a:r>
            <a:r>
              <a:rPr lang="en-US" sz="4400" dirty="0" smtClean="0">
                <a:ln w="0"/>
                <a:effectLst>
                  <a:outerShdw blurRad="38100" dist="19050" dir="2700000" algn="tl" rotWithShape="0">
                    <a:schemeClr val="dk1">
                      <a:alpha val="40000"/>
                    </a:schemeClr>
                  </a:outerShdw>
                </a:effectLst>
              </a:rPr>
              <a:t>:</a:t>
            </a:r>
            <a:endParaRPr lang="en-US" sz="4400" b="0" cap="none" spc="0" dirty="0" smtClean="0">
              <a:ln w="0"/>
              <a:solidFill>
                <a:schemeClr val="tx1"/>
              </a:solidFill>
              <a:effectLst>
                <a:outerShdw blurRad="38100" dist="19050" dir="2700000" algn="tl" rotWithShape="0">
                  <a:schemeClr val="dk1">
                    <a:alpha val="40000"/>
                  </a:schemeClr>
                </a:outerShdw>
              </a:effectLst>
            </a:endParaRPr>
          </a:p>
        </p:txBody>
      </p:sp>
      <p:pic>
        <p:nvPicPr>
          <p:cNvPr id="5" name="Рисунок 4"/>
          <p:cNvPicPr>
            <a:picLocks noChangeAspect="1"/>
          </p:cNvPicPr>
          <p:nvPr/>
        </p:nvPicPr>
        <p:blipFill>
          <a:blip r:embed="rId2"/>
          <a:stretch>
            <a:fillRect/>
          </a:stretch>
        </p:blipFill>
        <p:spPr>
          <a:xfrm>
            <a:off x="7196993" y="3327401"/>
            <a:ext cx="4642115" cy="3301490"/>
          </a:xfrm>
          <a:prstGeom prst="rect">
            <a:avLst/>
          </a:prstGeom>
          <a:ln>
            <a:noFill/>
          </a:ln>
          <a:effectLst>
            <a:outerShdw blurRad="292100" dist="139700" dir="2700000" algn="tl" rotWithShape="0">
              <a:srgbClr val="333333">
                <a:alpha val="65000"/>
              </a:srgbClr>
            </a:outerShdw>
          </a:effectLst>
        </p:spPr>
      </p:pic>
      <p:pic>
        <p:nvPicPr>
          <p:cNvPr id="6" name="Рисунок 5"/>
          <p:cNvPicPr>
            <a:picLocks noChangeAspect="1"/>
          </p:cNvPicPr>
          <p:nvPr/>
        </p:nvPicPr>
        <p:blipFill rotWithShape="1">
          <a:blip r:embed="rId3"/>
          <a:srcRect l="2965"/>
          <a:stretch/>
        </p:blipFill>
        <p:spPr>
          <a:xfrm>
            <a:off x="4083548" y="739040"/>
            <a:ext cx="2500130" cy="4972239"/>
          </a:xfrm>
          <a:prstGeom prst="roundRect">
            <a:avLst/>
          </a:prstGeom>
          <a:ln>
            <a:noFill/>
          </a:ln>
          <a:effectLst>
            <a:softEdge rad="112500"/>
          </a:effectLst>
        </p:spPr>
      </p:pic>
      <p:pic>
        <p:nvPicPr>
          <p:cNvPr id="7" name="Рисунок 6"/>
          <p:cNvPicPr>
            <a:picLocks noChangeAspect="1"/>
          </p:cNvPicPr>
          <p:nvPr/>
        </p:nvPicPr>
        <p:blipFill>
          <a:blip r:embed="rId4"/>
          <a:stretch>
            <a:fillRect/>
          </a:stretch>
        </p:blipFill>
        <p:spPr>
          <a:xfrm>
            <a:off x="8876292" y="244222"/>
            <a:ext cx="1283518" cy="2457021"/>
          </a:xfrm>
          <a:prstGeom prst="rect">
            <a:avLst/>
          </a:prstGeom>
          <a:ln>
            <a:noFill/>
          </a:ln>
          <a:effectLst>
            <a:softEdge rad="112500"/>
          </a:effectLst>
        </p:spPr>
      </p:pic>
      <p:pic>
        <p:nvPicPr>
          <p:cNvPr id="8" name="Рисунок 7"/>
          <p:cNvPicPr>
            <a:picLocks noChangeAspect="1"/>
          </p:cNvPicPr>
          <p:nvPr/>
        </p:nvPicPr>
        <p:blipFill>
          <a:blip r:embed="rId5"/>
          <a:stretch>
            <a:fillRect/>
          </a:stretch>
        </p:blipFill>
        <p:spPr>
          <a:xfrm>
            <a:off x="2319262" y="4141595"/>
            <a:ext cx="1336309" cy="2533004"/>
          </a:xfrm>
          <a:prstGeom prst="rect">
            <a:avLst/>
          </a:prstGeom>
          <a:ln>
            <a:noFill/>
          </a:ln>
          <a:effectLst>
            <a:softEdge rad="112500"/>
          </a:effectLst>
        </p:spPr>
      </p:pic>
      <p:pic>
        <p:nvPicPr>
          <p:cNvPr id="9" name="Рисунок 8"/>
          <p:cNvPicPr>
            <a:picLocks noChangeAspect="1"/>
          </p:cNvPicPr>
          <p:nvPr/>
        </p:nvPicPr>
        <p:blipFill rotWithShape="1">
          <a:blip r:embed="rId6"/>
          <a:srcRect l="3835"/>
          <a:stretch/>
        </p:blipFill>
        <p:spPr>
          <a:xfrm>
            <a:off x="7126146" y="244222"/>
            <a:ext cx="1301011" cy="2457021"/>
          </a:xfrm>
          <a:prstGeom prst="rect">
            <a:avLst/>
          </a:prstGeom>
          <a:ln>
            <a:noFill/>
          </a:ln>
          <a:effectLst>
            <a:softEdge rad="112500"/>
          </a:effectLst>
        </p:spPr>
      </p:pic>
      <p:pic>
        <p:nvPicPr>
          <p:cNvPr id="11" name="Рисунок 10"/>
          <p:cNvPicPr>
            <a:picLocks noChangeAspect="1"/>
          </p:cNvPicPr>
          <p:nvPr/>
        </p:nvPicPr>
        <p:blipFill>
          <a:blip r:embed="rId7"/>
          <a:stretch>
            <a:fillRect/>
          </a:stretch>
        </p:blipFill>
        <p:spPr>
          <a:xfrm>
            <a:off x="538071" y="4047570"/>
            <a:ext cx="1353214" cy="2718730"/>
          </a:xfrm>
          <a:prstGeom prst="rect">
            <a:avLst/>
          </a:prstGeom>
          <a:ln>
            <a:noFill/>
          </a:ln>
          <a:effectLst>
            <a:softEdge rad="112500"/>
          </a:effectLst>
        </p:spPr>
      </p:pic>
      <p:pic>
        <p:nvPicPr>
          <p:cNvPr id="10" name="Рисунок 9"/>
          <p:cNvPicPr>
            <a:picLocks noChangeAspect="1"/>
          </p:cNvPicPr>
          <p:nvPr/>
        </p:nvPicPr>
        <p:blipFill>
          <a:blip r:embed="rId8"/>
          <a:stretch>
            <a:fillRect/>
          </a:stretch>
        </p:blipFill>
        <p:spPr>
          <a:xfrm>
            <a:off x="178235" y="3912486"/>
            <a:ext cx="1320474" cy="2716405"/>
          </a:xfrm>
          <a:prstGeom prst="rect">
            <a:avLst/>
          </a:prstGeom>
          <a:ln>
            <a:noFill/>
          </a:ln>
          <a:effectLst>
            <a:softEdge rad="112500"/>
          </a:effectLst>
        </p:spPr>
      </p:pic>
      <p:pic>
        <p:nvPicPr>
          <p:cNvPr id="2050" name="Picture 2" descr="Figma — Википедия"/>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608945" y="244222"/>
            <a:ext cx="1419373" cy="1064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2701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245740" y="1404540"/>
            <a:ext cx="7661193" cy="5078313"/>
          </a:xfrm>
          <a:prstGeom prst="rect">
            <a:avLst/>
          </a:prstGeom>
        </p:spPr>
        <p:txBody>
          <a:bodyPr wrap="square">
            <a:spAutoFit/>
          </a:bodyPr>
          <a:lstStyle/>
          <a:p>
            <a:pPr marL="285750" indent="-285750">
              <a:buFont typeface="Arial" panose="020B0604020202020204" pitchFamily="34" charset="0"/>
              <a:buChar char="•"/>
            </a:pPr>
            <a:r>
              <a:rPr lang="en-US" b="1" dirty="0"/>
              <a:t>Project name</a:t>
            </a:r>
          </a:p>
          <a:p>
            <a:r>
              <a:rPr lang="en-US" dirty="0"/>
              <a:t>Hotel reservation system</a:t>
            </a:r>
          </a:p>
          <a:p>
            <a:pPr marL="285750" indent="-285750">
              <a:buFont typeface="Arial" panose="020B0604020202020204" pitchFamily="34" charset="0"/>
              <a:buChar char="•"/>
            </a:pPr>
            <a:r>
              <a:rPr lang="en-US" b="1" dirty="0"/>
              <a:t>Description</a:t>
            </a:r>
          </a:p>
          <a:p>
            <a:r>
              <a:rPr lang="en-US" dirty="0"/>
              <a:t>It is hotel reservation system, which provides opportunity to select hotel, book room and confirm choosing. Also users can choose type of transport and way to get to it. System keeps user’s data and allows registration and login.</a:t>
            </a:r>
          </a:p>
          <a:p>
            <a:pPr marL="285750" indent="-285750">
              <a:buFont typeface="Arial" panose="020B0604020202020204" pitchFamily="34" charset="0"/>
              <a:buChar char="•"/>
            </a:pPr>
            <a:r>
              <a:rPr lang="en-US" b="1" dirty="0"/>
              <a:t>Installation</a:t>
            </a:r>
          </a:p>
          <a:p>
            <a:r>
              <a:rPr lang="en-US" dirty="0"/>
              <a:t>Download application</a:t>
            </a:r>
          </a:p>
          <a:p>
            <a:r>
              <a:rPr lang="en-US" dirty="0"/>
              <a:t>Start application</a:t>
            </a:r>
          </a:p>
          <a:p>
            <a:pPr marL="285750" indent="-285750">
              <a:buFont typeface="Arial" panose="020B0604020202020204" pitchFamily="34" charset="0"/>
              <a:buChar char="•"/>
            </a:pPr>
            <a:r>
              <a:rPr lang="en-US" b="1" dirty="0"/>
              <a:t>Usage</a:t>
            </a:r>
          </a:p>
          <a:p>
            <a:pPr marL="982663" indent="-355600">
              <a:buFont typeface="+mj-lt"/>
              <a:buAutoNum type="arabicPeriod"/>
            </a:pPr>
            <a:r>
              <a:rPr lang="en-US" dirty="0"/>
              <a:t>Authorize or register in the system.</a:t>
            </a:r>
          </a:p>
          <a:p>
            <a:pPr marL="982663" indent="-355600">
              <a:buFont typeface="+mj-lt"/>
              <a:buAutoNum type="arabicPeriod"/>
            </a:pPr>
            <a:r>
              <a:rPr lang="en-US" dirty="0"/>
              <a:t>Select a hotel.</a:t>
            </a:r>
          </a:p>
          <a:p>
            <a:pPr marL="982663" indent="-355600">
              <a:buFont typeface="+mj-lt"/>
              <a:buAutoNum type="arabicPeriod"/>
            </a:pPr>
            <a:r>
              <a:rPr lang="en-US" dirty="0"/>
              <a:t>Select a room</a:t>
            </a:r>
          </a:p>
          <a:p>
            <a:pPr marL="982663" indent="-355600">
              <a:buFont typeface="+mj-lt"/>
              <a:buAutoNum type="arabicPeriod"/>
            </a:pPr>
            <a:r>
              <a:rPr lang="en-US" dirty="0"/>
              <a:t>Confirm your selection</a:t>
            </a:r>
          </a:p>
          <a:p>
            <a:pPr marL="982663" indent="-355600">
              <a:buFont typeface="+mj-lt"/>
              <a:buAutoNum type="arabicPeriod"/>
            </a:pPr>
            <a:r>
              <a:rPr lang="en-US" dirty="0"/>
              <a:t>Select route to the hotel</a:t>
            </a:r>
          </a:p>
          <a:p>
            <a:pPr marL="982663" indent="-355600">
              <a:buFont typeface="+mj-lt"/>
              <a:buAutoNum type="arabicPeriod"/>
            </a:pPr>
            <a:r>
              <a:rPr lang="en-US" dirty="0"/>
              <a:t>Select type of transport</a:t>
            </a:r>
          </a:p>
          <a:p>
            <a:pPr marL="982663" indent="-355600">
              <a:buFont typeface="+mj-lt"/>
              <a:buAutoNum type="arabicPeriod"/>
            </a:pPr>
            <a:r>
              <a:rPr lang="en-US" dirty="0"/>
              <a:t>Confirm reservation</a:t>
            </a:r>
          </a:p>
          <a:p>
            <a:pPr marL="285750" indent="-285750">
              <a:buFont typeface="Arial" panose="020B0604020202020204" pitchFamily="34" charset="0"/>
              <a:buChar char="•"/>
            </a:pPr>
            <a:r>
              <a:rPr lang="en-US" b="1" dirty="0"/>
              <a:t>Contributing</a:t>
            </a:r>
          </a:p>
        </p:txBody>
      </p:sp>
      <p:sp>
        <p:nvSpPr>
          <p:cNvPr id="5" name="Прямоугольник 4"/>
          <p:cNvSpPr/>
          <p:nvPr/>
        </p:nvSpPr>
        <p:spPr>
          <a:xfrm>
            <a:off x="256715" y="393958"/>
            <a:ext cx="6693692" cy="830997"/>
          </a:xfrm>
          <a:prstGeom prst="rect">
            <a:avLst/>
          </a:prstGeom>
          <a:noFill/>
        </p:spPr>
        <p:txBody>
          <a:bodyPr wrap="none" lIns="91440" tIns="45720" rIns="91440" bIns="45720">
            <a:spAutoFit/>
          </a:bodyPr>
          <a:lstStyle/>
          <a:p>
            <a:pPr algn="ctr"/>
            <a:r>
              <a:rPr lang="en-US" sz="4800" dirty="0" smtClean="0">
                <a:ln w="0"/>
                <a:effectLst>
                  <a:outerShdw blurRad="38100" dist="19050" dir="2700000" algn="tl" rotWithShape="0">
                    <a:schemeClr val="dk1">
                      <a:alpha val="40000"/>
                    </a:schemeClr>
                  </a:outerShdw>
                </a:effectLst>
              </a:rPr>
              <a:t>Application requirements:</a:t>
            </a:r>
            <a:endParaRPr lang="en-US" sz="4800" b="0" cap="none" spc="0" dirty="0" smtClean="0">
              <a:ln w="0"/>
              <a:solidFill>
                <a:schemeClr val="tx1"/>
              </a:solidFill>
              <a:effectLst>
                <a:outerShdw blurRad="38100" dist="19050" dir="2700000" algn="tl" rotWithShape="0">
                  <a:schemeClr val="dk1">
                    <a:alpha val="40000"/>
                  </a:schemeClr>
                </a:outerShdw>
              </a:effectLst>
            </a:endParaRPr>
          </a:p>
        </p:txBody>
      </p:sp>
      <p:pic>
        <p:nvPicPr>
          <p:cNvPr id="3074" name="Picture 2" descr="Картинки по запросу &quot;requirements:&quot;"/>
          <p:cNvPicPr>
            <a:picLocks noChangeAspect="1" noChangeArrowheads="1"/>
          </p:cNvPicPr>
          <p:nvPr/>
        </p:nvPicPr>
        <p:blipFill rotWithShape="1">
          <a:blip r:embed="rId2">
            <a:extLst>
              <a:ext uri="{28A0092B-C50C-407E-A947-70E740481C1C}">
                <a14:useLocalDpi xmlns:a14="http://schemas.microsoft.com/office/drawing/2010/main" val="0"/>
              </a:ext>
            </a:extLst>
          </a:blip>
          <a:srcRect r="36700" b="29869"/>
          <a:stretch/>
        </p:blipFill>
        <p:spPr bwMode="auto">
          <a:xfrm>
            <a:off x="10102215" y="349206"/>
            <a:ext cx="1580891" cy="175149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74182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p:cNvSpPr txBox="1">
            <a:spLocks/>
          </p:cNvSpPr>
          <p:nvPr/>
        </p:nvSpPr>
        <p:spPr>
          <a:xfrm>
            <a:off x="2238911" y="2876083"/>
            <a:ext cx="8053169" cy="11058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smtClean="0">
                <a:latin typeface="Lucida Bright" panose="02040602050505020304" pitchFamily="18" charset="0"/>
              </a:rPr>
              <a:t>Thank you for attention!!!</a:t>
            </a:r>
            <a:endParaRPr lang="en-US" sz="4800" dirty="0">
              <a:latin typeface="Lucida Bright" panose="02040602050505020304" pitchFamily="18" charset="0"/>
            </a:endParaRPr>
          </a:p>
        </p:txBody>
      </p:sp>
    </p:spTree>
    <p:extLst>
      <p:ext uri="{BB962C8B-B14F-4D97-AF65-F5344CB8AC3E}">
        <p14:creationId xmlns:p14="http://schemas.microsoft.com/office/powerpoint/2010/main" val="3932234523"/>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TM04033929[[fn=Сланец]]</Template>
  <TotalTime>104</TotalTime>
  <Words>139</Words>
  <Application>Microsoft Office PowerPoint</Application>
  <PresentationFormat>Широкоэкранный</PresentationFormat>
  <Paragraphs>37</Paragraphs>
  <Slides>9</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9</vt:i4>
      </vt:variant>
    </vt:vector>
  </HeadingPairs>
  <TitlesOfParts>
    <vt:vector size="15" baseType="lpstr">
      <vt:lpstr>Arial</vt:lpstr>
      <vt:lpstr>Bahnschrift SemiBold Condensed</vt:lpstr>
      <vt:lpstr>Calibri</vt:lpstr>
      <vt:lpstr>Calibri Light</vt:lpstr>
      <vt:lpstr>Lucida Bright</vt:lpstr>
      <vt:lpstr>Тема Office</vt:lpstr>
      <vt:lpstr>Hotels Booking </vt:lpstr>
      <vt:lpstr>Презентация PowerPoint</vt:lpstr>
      <vt:lpstr>Презентация PowerPoint</vt:lpstr>
      <vt:lpstr>Class diagram:</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AUTOPARK</dc:title>
  <dc:creator>Viktor</dc:creator>
  <cp:lastModifiedBy>dmitrii_ivanov_2000@bk.ru</cp:lastModifiedBy>
  <cp:revision>17</cp:revision>
  <dcterms:created xsi:type="dcterms:W3CDTF">2020-03-15T08:38:03Z</dcterms:created>
  <dcterms:modified xsi:type="dcterms:W3CDTF">2020-05-16T07:20:28Z</dcterms:modified>
</cp:coreProperties>
</file>