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31.gif" ContentType="image/gif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3.png" ContentType="image/png"/>
  <Override PartName="/ppt/media/image36.png" ContentType="image/png"/>
  <Override PartName="/ppt/media/image4.png" ContentType="image/png"/>
  <Override PartName="/ppt/media/image40.png" ContentType="image/png"/>
  <Override PartName="/ppt/media/image41.png" ContentType="image/png"/>
  <Override PartName="/ppt/media/image30.png" ContentType="image/png"/>
  <Override PartName="/ppt/media/image42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11.png" ContentType="image/png"/>
  <Override PartName="/ppt/media/image12.png" ContentType="image/png"/>
  <Override PartName="/ppt/media/media16.mp4" ContentType="video/mp4"/>
  <Override PartName="/ppt/media/image10.png" ContentType="image/png"/>
  <Override PartName="/ppt/media/image47.png" ContentType="image/png"/>
  <Override PartName="/ppt/media/image3.png" ContentType="image/png"/>
  <Override PartName="/ppt/media/image35.png" ContentType="image/png"/>
  <Override PartName="/ppt/media/image8.png" ContentType="image/png"/>
  <Override PartName="/ppt/media/image17.png" ContentType="image/png"/>
  <Override PartName="/ppt/media/image2.png" ContentType="image/png"/>
  <Override PartName="/ppt/media/image34.png" ContentType="image/png"/>
  <Override PartName="/ppt/media/image39.png" ContentType="image/png"/>
  <Override PartName="/ppt/media/image7.png" ContentType="image/png"/>
  <Override PartName="/ppt/media/image1.png" ContentType="image/png"/>
  <Override PartName="/ppt/media/image33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B35DAC8A-A09C-4501-A9DC-33D683A6680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3/10/07/pythagorean-tuning/" TargetMode="External"/><Relationship Id="rId2" Type="http://schemas.openxmlformats.org/officeDocument/2006/relationships/slide" Target="../slides/slide11.xml"/><Relationship Id="rId3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hyperlink" Target="https://github.com/JeffFessler/book-la-demo" TargetMode="External"/><Relationship Id="rId2" Type="http://schemas.openxmlformats.org/officeDocument/2006/relationships/hyperlink" Target="https://www.cambridge.org/highereducation/books/linear-algebra-for-data-science-machine-learning-and-signal-processing/1D558680AF26ED577DBD9C4B5F1D0FED#overview" TargetMode="External"/><Relationship Id="rId3" Type="http://schemas.openxmlformats.org/officeDocument/2006/relationships/slide" Target="../slides/slide20.xml"/><Relationship Id="rId4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120" cy="400680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480" cy="48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Let’s talk about music.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Specifically about tunings.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tuning defines the frequencies of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I’m Thomas Poulsen, and I look forward to telling you about my (not yet registered) package: TuningSystems.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you want to follow the slides use the QR code on this and the next slide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introduce two concepts: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pitch_class and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As tones that differ by an octave sound “the same” we can consider them equivalence classes. We call them “pitch_classes”: all tones that differ by an intger (opositive or negative) factor of 2. We choose the represenatative in [1;2[.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saw the cents already in one of the first slides: each tone of the equal tempered octave is separated by 100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Here we compute the pitch-classes of the “Circle of fifths” in cents. We see that the pythagorean comma is about 23 cents. Circle of fiths: is pitch class of successive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In the actual Pythagorean tuning, we half the error and move it to the tritone (F#) by using 3/2 and 2/3 (fitfh down).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is ”left” on the circle of fifths.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Max error 11.7 cents.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Note, we go only 5 down (2/3), but 6 up. This is normal practice (ref 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https://johncarlosbaez.wordpress.com/2023/10/07/pythagorean-tuning/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F# pun.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81072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equal temper is not perfect (fifths are off, thirds are worse, we come to those)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is not perfect: (the octave is off!)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What to do?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intonation gives 12 semi-tones all in simple fractions of multipla of 2, 3, and 5 (5-limit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TuningSystems.jl has a function for plotting tunings on a cent axes (log freqency).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note that both just and pythagorean are not as equally spaced as the equal tempered (obviously), but the “clustering pattern” looks a bit diferent.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uses only fractions of powers of 2 and 3 (3 limit tuning).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Just uses powers of 2, 3, 5 (5 limit tuning)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look at the harmonic series.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Strings and wind instruments naturally produce overtones. Here are the first 6.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are positive integer multipla of the fundamental frequency of the string.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it!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see that the first 5 overtones form the “major triad” if we look at the pitch classes.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From the plot, we see that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Pythagorean has the fifth, but is off at the thrid.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12 tone equal temper (12TET) is also off at the third, but less so.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Can we make a tuning system out of the pitch-classes of the harmonic series?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24 first harmonics gives 12 different tones.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they are not equally spaced.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Using sub-harmonics, we can get something that is quite close the the just intonation. But we need the 45th harmonics for F# and we can not ever get the A (5/3). TODO: can we get it using FlexiJoins.jl?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Subharmonics play the same trick as with pythagorean tuning: Invert the fractions.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However,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overtones (intger multipla of fundamental frequency)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undertones do not occur spontaniously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Note: The harmonics avoid the tritone (F#)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whole notes of the just intonation are defined by requring the major triads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Tonica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are all in ratio 4:5:6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them!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Just intonation has a lot of nice properties. But is doe snot mesh well with modulations or playing in different keys, as equal temperement does. But that is mainly a problem for physical instruments that take a long time to re-tune. A computer instrument can adapt the tuning in real time to changes to key.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 think just intonation is about to have a comback in electronic music, and TuningSystems can help enable this by making it quick and easy to change tuning on the fly.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whole notes of the just intonation are defined by requring the major triads of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Tonica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Subdominant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are all in ratio 4:5:6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 them!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Just intonation has a lot of nice properties. But is doe snot mesh well with modulations or playing in different keys, as equal temperement does. But that is mainly a problem for physical instruments that take a long time to re-tune. A computer instrument can adapt the tuning in real time to changes to key.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I think just intonation is about to have a comback in electronic music, and TuningSystems can help enable this by making it quick and easy to change tuning on the fly.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a normal piano, the 12 semi-tones are distributed evenly over the octave: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frequency ratio between successive semi tones is constant. About 1.06.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tuning is fixed by setting the frequency of A4 = 440Hz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 440Hz the distance to the next semitone is about 26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566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work was very much inspired by a series of blog posts by John Baez on different tuning systems. They are worth reading.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Shoutout to JuliaMusic (George Datseris of DrWatson.jl fame)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and WAV.jl by Daniel Casimiro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MusicTheory (by David P. Sanders) came out after I submitted abstract. Does not overlap (much)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Jeffrey A Fessler has a cource at University of Michgan on Music Signal Processing.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He also has a book coming up: </a:t>
            </a: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1"/>
              </a:rPr>
              <a:t>https://github.com/JeffFessler/book-la-demo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 u="sng">
                <a:solidFill>
                  <a:srgbClr val="000000"/>
                </a:solidFill>
                <a:uFillTx/>
                <a:latin typeface="Arial"/>
                <a:hlinkClick r:id="rId2"/>
              </a:rPr>
              <a:t>https://www.cambridge.org/highereducation/books/linear-algebra-for-data-science-machine-learning-and-signal-processing/1D558680AF26ED577DBD9C4B5F1D0FED#overview</a:t>
            </a: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has the function equal_tempered to generate an equally tempered scale of a given length.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equal temperement is no natural.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Why are there any other tunings at all?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why is ther 12 semi-tones?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Before we look at that, lets play it.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TuningSystems include simple functions for generating, sampling and playing sounds.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Certain frequency intervals sound particularly harmonic: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2:1 the octave,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3:2 the fifth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They sound nice!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octave is on the piano, but how about the fifth?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see that the ratio between 3/2 and 2^7/12 is almost 1.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the fifth on the piano is slightly off, but only by 0.1%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Playing them in succession they are hard to tell apart.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But together, the frequency difference produces a ”beat tone” (see next slide)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Beat tone of about 0.75 Hz between perfect fifth (3/2) and equal tempered fifth (2^(7/12)) at 440Hz.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the difference in frequencies.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So maybe the equal temerement is not so natural afterall.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Apparently, Pythagoras also thought about this and observed that going up 12fifths is almost the same as 7 octaves. We can see that at the computation: 128 is 2^7.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This might be the answer to the question about why western music is build on a scale with 12 semi-tones: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Going up 12 fifths is close to 7 full octaves.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Fifths are harmonic, but the “overshoot” after 12 fifths is not so nice. It is called the pythagorean comma and is about 1.4%.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5480" cy="4007160"/>
          </a:xfrm>
          <a:prstGeom prst="rect">
            <a:avLst/>
          </a:prstGeom>
          <a:ln w="0">
            <a:noFill/>
          </a:ln>
        </p:spPr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5840" cy="480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We can use the functionalities of TuningSystems.jl to investigate the difference. By plotting the two sinusodials together over 16 ms or the sum of them over 1/6 second.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Let’s hear them together.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2000" spc="-1" strike="noStrike">
                <a:solidFill>
                  <a:srgbClr val="000000"/>
                </a:solidFill>
                <a:latin typeface="Arial"/>
              </a:rPr>
              <a:t>The beat frequency is 6 Hz: the difference in frequencies of the pythagorean comma at 440 Hz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32160" y="132660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/>
          </p:nvPr>
        </p:nvSpPr>
        <p:spPr>
          <a:xfrm>
            <a:off x="50400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/>
          </p:nvPr>
        </p:nvSpPr>
        <p:spPr>
          <a:xfrm>
            <a:off x="632160" y="1368720"/>
            <a:ext cx="121680" cy="3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AD8C7C-BA67-476F-9731-335D390579A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124" lnSpcReduction="20000"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F3D6FE-8A1B-4BEC-AC07-84E299C207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-1595880"/>
            <a:ext cx="249840" cy="592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509A7A-E2AA-4AEC-AD91-A1E64F6556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767160" y="132660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0400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767160" y="1415160"/>
            <a:ext cx="249840" cy="8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6FAAF9-5CDC-4B0E-A842-5A8B06B4EC8A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513000" cy="16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1111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17988A-D73E-4956-9CEC-38AF9274B946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ftr" idx="7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8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a-DK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E9C35B-3F5F-4CC1-9AA1-4D50CDA19DD4}" type="slidenum">
              <a:rPr b="0" lang="da-DK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dt" idx="9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hyperlink" Target="file:///home/tp/github/tp2750/TuningSystems.jl/docs/src/wav/just-1.wav" TargetMode="External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gif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hyperlink" Target="file:///home/tp/github/tp2750/TuningSystems.jl/docs/src/wav/6-harmonics.wav" TargetMode="External"/><Relationship Id="rId5" Type="http://schemas.openxmlformats.org/officeDocument/2006/relationships/image" Target="../media/image8.png"/><Relationship Id="rId6" Type="http://schemas.openxmlformats.org/officeDocument/2006/relationships/hyperlink" Target="file:///home/tp/github/tp2750/TuningSystems.jl/docs/src/wav/harmonic-triad.wav" TargetMode="External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image" Target="../media/image37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hyperlink" Target="file:///home/tp/github/tp2750/TuningSystems.jl/docs/src/wav/c-major_just.wav" TargetMode="External"/><Relationship Id="rId4" Type="http://schemas.openxmlformats.org/officeDocument/2006/relationships/image" Target="../media/image43.png"/><Relationship Id="rId5" Type="http://schemas.openxmlformats.org/officeDocument/2006/relationships/hyperlink" Target="file:///home/tp/github/tp2750/TuningSystems.jl/docs/src/wav/c-major_12tet.wav" TargetMode="External"/><Relationship Id="rId6" Type="http://schemas.openxmlformats.org/officeDocument/2006/relationships/image" Target="../media/image44.png"/><Relationship Id="rId7" Type="http://schemas.openxmlformats.org/officeDocument/2006/relationships/hyperlink" Target="file:///home/tp/github/tp2750/TuningSystems.jl/docs/src/wav/c-major_pyth.wav" TargetMode="External"/><Relationship Id="rId8" Type="http://schemas.openxmlformats.org/officeDocument/2006/relationships/image" Target="../media/image45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hyperlink" Target="file:///home/tp/github/tp2750/TuningSystems.jl/docs/src/wav/c-major_just.wav" TargetMode="External"/><Relationship Id="rId3" Type="http://schemas.openxmlformats.org/officeDocument/2006/relationships/image" Target="../media/image43.png"/><Relationship Id="rId4" Type="http://schemas.openxmlformats.org/officeDocument/2006/relationships/hyperlink" Target="file:///home/tp/github/tp2750/TuningSystems.jl/docs/src/wav/c-major_12tet.wav" TargetMode="External"/><Relationship Id="rId5" Type="http://schemas.openxmlformats.org/officeDocument/2006/relationships/image" Target="../media/image44.png"/><Relationship Id="rId6" Type="http://schemas.openxmlformats.org/officeDocument/2006/relationships/hyperlink" Target="file:///home/tp/github/tp2750/TuningSystems.jl/docs/src/wav/c-major_pyth.wav" TargetMode="External"/><Relationship Id="rId7" Type="http://schemas.openxmlformats.org/officeDocument/2006/relationships/image" Target="../media/image45.png"/><Relationship Id="rId8" Type="http://schemas.openxmlformats.org/officeDocument/2006/relationships/image" Target="../media/image46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hyperlink" Target="https://johncarlosbaez.wordpress.com/2024/01/11/well-temperaments-part-1/" TargetMode="External"/><Relationship Id="rId2" Type="http://schemas.openxmlformats.org/officeDocument/2006/relationships/hyperlink" Target="https://johncarlosbaez.wordpress.com/2023/10/07/pythagorean-tuning/" TargetMode="External"/><Relationship Id="rId3" Type="http://schemas.openxmlformats.org/officeDocument/2006/relationships/hyperlink" Target="https://johncarlosbaez.wordpress.com/2023/10/30/just-intonation-part-1/" TargetMode="External"/><Relationship Id="rId4" Type="http://schemas.openxmlformats.org/officeDocument/2006/relationships/hyperlink" Target="https://johncarlosbaez.wordpress.com/2023/10/13/perfect-fifths-in-equal-tempered-scales/" TargetMode="External"/><Relationship Id="rId5" Type="http://schemas.openxmlformats.org/officeDocument/2006/relationships/image" Target="../media/image47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file:///home/tp/github/tp2750/TuningSystems.jl/docs/src/wav/tet12-1.wav" TargetMode="Externa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hyperlink" Target="file:///home/tp/github/tp2750/TuningSystems.jl/docs/src/wav/oct-1.wav" TargetMode="External"/><Relationship Id="rId3" Type="http://schemas.openxmlformats.org/officeDocument/2006/relationships/image" Target="../media/image8.png"/><Relationship Id="rId4" Type="http://schemas.openxmlformats.org/officeDocument/2006/relationships/hyperlink" Target="file:///home/tp/github/tp2750/TuningSystems.jl/docs/src/wav/oct-2.wav" TargetMode="External"/><Relationship Id="rId5" Type="http://schemas.openxmlformats.org/officeDocument/2006/relationships/image" Target="../media/image8.png"/><Relationship Id="rId6" Type="http://schemas.openxmlformats.org/officeDocument/2006/relationships/hyperlink" Target="file:///home/tp/github/tp2750/TuningSystems.jl/docs/src/wav/fifth-1.wav" TargetMode="External"/><Relationship Id="rId7" Type="http://schemas.openxmlformats.org/officeDocument/2006/relationships/image" Target="../media/image8.png"/><Relationship Id="rId8" Type="http://schemas.openxmlformats.org/officeDocument/2006/relationships/hyperlink" Target="file:///home/tp/github/tp2750/TuningSystems.jl/docs/src/wav/fifth-2.wav" TargetMode="External"/><Relationship Id="rId9" Type="http://schemas.openxmlformats.org/officeDocument/2006/relationships/image" Target="../media/image8.png"/><Relationship Id="rId10" Type="http://schemas.openxmlformats.org/officeDocument/2006/relationships/slideLayout" Target="../slideLayouts/slideLayout2.xml"/><Relationship Id="rId11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hyperlink" Target="file:///home/tp/github/tp2750/TuningSystems.jl/docs/src/wav/fifth-3.wav" TargetMode="External"/><Relationship Id="rId5" Type="http://schemas.openxmlformats.org/officeDocument/2006/relationships/image" Target="../media/image8.png"/><Relationship Id="rId6" Type="http://schemas.openxmlformats.org/officeDocument/2006/relationships/hyperlink" Target="file:///home/tp/github/tp2750/TuningSystems.jl/docs/src/wav/fifth-4.wav" TargetMode="External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1.png"/><Relationship Id="rId3" Type="http://schemas.openxmlformats.org/officeDocument/2006/relationships/image" Target="../media/image15.png"/><Relationship Id="rId4" Type="http://schemas.openxmlformats.org/officeDocument/2006/relationships/hyperlink" Target="file:///home/tp/github/tp2750/TuningSystems.jl/docs/src/wav/fifth-4.wav" TargetMode="External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video" Target="../media/media16.mp4"/><Relationship Id="rId2" Type="http://schemas.microsoft.com/office/2007/relationships/media" Target="../media/media16.mp4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hyperlink" Target="file:///home/tp/github/tp2750/TuningSystems.jl/docs/src/wav/beat_pyth-comma_440-2.wav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hyperlink" Target="file:///home/tp/github/tp2750/TuningSystems.jl/docs/src/wav/beat_pyth-comma_440.wav" TargetMode="External"/><Relationship Id="rId7" Type="http://schemas.openxmlformats.org/officeDocument/2006/relationships/image" Target="../media/image8.png"/><Relationship Id="rId8" Type="http://schemas.openxmlformats.org/officeDocument/2006/relationships/image" Target="../media/image23.png"/><Relationship Id="rId9" Type="http://schemas.openxmlformats.org/officeDocument/2006/relationships/slideLayout" Target="../slideLayouts/slideLayout2.xml"/><Relationship Id="rId10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Arial"/>
              </a:rPr>
              <a:t>Exploring Musical Tunings with Julia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504000" y="1362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TuningSystems.jl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Thomas Agersten Poulsen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tp2750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20880" y="20880"/>
            <a:ext cx="876960" cy="876960"/>
          </a:xfrm>
          <a:prstGeom prst="rect">
            <a:avLst/>
          </a:prstGeom>
          <a:ln w="0">
            <a:noFill/>
          </a:ln>
        </p:spPr>
      </p:pic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360" y="4615200"/>
            <a:ext cx="2957040" cy="1001160"/>
          </a:xfrm>
          <a:prstGeom prst="rect">
            <a:avLst/>
          </a:prstGeom>
          <a:ln w="0">
            <a:noFill/>
          </a:ln>
        </p:spPr>
      </p:pic>
      <p:pic>
        <p:nvPicPr>
          <p:cNvPr id="37" name="" descr=""/>
          <p:cNvPicPr/>
          <p:nvPr/>
        </p:nvPicPr>
        <p:blipFill>
          <a:blip r:embed="rId3"/>
          <a:stretch/>
        </p:blipFill>
        <p:spPr>
          <a:xfrm>
            <a:off x="9144360" y="360"/>
            <a:ext cx="921960" cy="921960"/>
          </a:xfrm>
          <a:prstGeom prst="rect">
            <a:avLst/>
          </a:prstGeom>
          <a:ln w="0">
            <a:noFill/>
          </a:ln>
        </p:spPr>
      </p:pic>
      <p:pic>
        <p:nvPicPr>
          <p:cNvPr id="38" name="" descr=""/>
          <p:cNvPicPr/>
          <p:nvPr/>
        </p:nvPicPr>
        <p:blipFill>
          <a:blip r:embed="rId4"/>
          <a:stretch/>
        </p:blipFill>
        <p:spPr>
          <a:xfrm>
            <a:off x="3853440" y="3313440"/>
            <a:ext cx="464760" cy="464760"/>
          </a:xfrm>
          <a:prstGeom prst="rect">
            <a:avLst/>
          </a:prstGeom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2959560" y="4693680"/>
            <a:ext cx="686160" cy="34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5"/>
          <a:stretch/>
        </p:blipFill>
        <p:spPr>
          <a:xfrm>
            <a:off x="7929360" y="3600000"/>
            <a:ext cx="2068920" cy="206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Cents and Pitch Class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80000" y="85212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Pitch class: Equivalence class modulus octave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Cents: Divide octave in 1200 logarithmically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600" spc="-1" strike="noStrike">
                <a:solidFill>
                  <a:srgbClr val="000000"/>
                </a:solidFill>
                <a:latin typeface="Arial"/>
              </a:rPr>
              <a:t>Obs: </a:t>
            </a: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”Circle of fifths” overshoots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 by 1.95 cents</a:t>
            </a:r>
            <a:br>
              <a:rPr sz="2400"/>
            </a:b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per step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tretch/>
        </p:blipFill>
        <p:spPr>
          <a:xfrm>
            <a:off x="5353920" y="1962720"/>
            <a:ext cx="4724280" cy="370620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95760" y="3600000"/>
            <a:ext cx="2062440" cy="2062440"/>
          </a:xfrm>
          <a:prstGeom prst="rect">
            <a:avLst/>
          </a:prstGeom>
          <a:ln w="0">
            <a:noFill/>
          </a:ln>
        </p:spPr>
      </p:pic>
      <p:sp>
        <p:nvSpPr>
          <p:cNvPr id="89" name=""/>
          <p:cNvSpPr/>
          <p:nvPr/>
        </p:nvSpPr>
        <p:spPr>
          <a:xfrm>
            <a:off x="2700000" y="5324400"/>
            <a:ext cx="22881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4989960" y="5310720"/>
            <a:ext cx="357840" cy="35784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" descr=""/>
          <p:cNvPicPr/>
          <p:nvPr/>
        </p:nvPicPr>
        <p:blipFill>
          <a:blip r:embed="rId1"/>
          <a:stretch/>
        </p:blipFill>
        <p:spPr>
          <a:xfrm>
            <a:off x="8679240" y="0"/>
            <a:ext cx="1377720" cy="1438200"/>
          </a:xfrm>
          <a:prstGeom prst="rect">
            <a:avLst/>
          </a:prstGeom>
          <a:ln w="0">
            <a:noFill/>
          </a:ln>
        </p:spPr>
      </p:pic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-251280" y="852120"/>
            <a:ext cx="942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Half the error and move it to the tritone (F#) by using 3/2 and 2/3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360" y="1295640"/>
            <a:ext cx="10078560" cy="4373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1828800" y="1277280"/>
            <a:ext cx="6055920" cy="37508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2"/>
          <a:stretch/>
        </p:blipFill>
        <p:spPr>
          <a:xfrm>
            <a:off x="1443600" y="655200"/>
            <a:ext cx="7094520" cy="456120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010440" y="457200"/>
            <a:ext cx="58968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Let’s compare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3888000" y="1199880"/>
            <a:ext cx="5830200" cy="388620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181800" y="1326600"/>
            <a:ext cx="3236400" cy="2083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40000" y="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000" spc="-1" strike="noStrike">
                <a:solidFill>
                  <a:srgbClr val="000000"/>
                </a:solidFill>
                <a:latin typeface="Arial"/>
              </a:rPr>
              <a:t>Harmonic Series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3780000" y="809640"/>
            <a:ext cx="2698200" cy="2540880"/>
          </a:xfrm>
          <a:prstGeom prst="rect">
            <a:avLst/>
          </a:prstGeom>
          <a:ln w="0">
            <a:noFill/>
          </a:ln>
        </p:spPr>
      </p:pic>
      <p:sp>
        <p:nvSpPr>
          <p:cNvPr id="104" name=""/>
          <p:cNvSpPr/>
          <p:nvPr/>
        </p:nvSpPr>
        <p:spPr>
          <a:xfrm>
            <a:off x="3960000" y="3420000"/>
            <a:ext cx="217512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050" spc="-1" strike="noStrike">
                <a:solidFill>
                  <a:srgbClr val="000000"/>
                </a:solidFill>
                <a:latin typeface="Arial"/>
                <a:ea typeface="DejaVu Sans"/>
              </a:rPr>
              <a:t>By Adjwilley CC BY-SA 3.0</a:t>
            </a:r>
            <a:endParaRPr b="0" lang="en-US" sz="10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2"/>
          <a:stretch/>
        </p:blipFill>
        <p:spPr>
          <a:xfrm>
            <a:off x="0" y="3746880"/>
            <a:ext cx="4274640" cy="19220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3375360" y="4804200"/>
            <a:ext cx="6703560" cy="86472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5348520" y="408852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248520" y="4088520"/>
            <a:ext cx="58968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Harmonics and Triad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0" y="2337840"/>
            <a:ext cx="3836520" cy="333144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185360" y="1861200"/>
            <a:ext cx="5712840" cy="380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More Harmonics!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0" y="9000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24 harmonics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12 different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Not equally spaced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4185360" y="1260000"/>
            <a:ext cx="5712840" cy="38077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664800" cy="334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Subharmonics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788000" y="2160000"/>
            <a:ext cx="4930200" cy="32860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0" y="2340000"/>
            <a:ext cx="3798360" cy="334116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0" y="1352520"/>
            <a:ext cx="7855920" cy="445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 and triads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2" name="" descr=""/>
          <p:cNvPicPr/>
          <p:nvPr/>
        </p:nvPicPr>
        <p:blipFill>
          <a:blip r:embed="rId1"/>
          <a:stretch/>
        </p:blipFill>
        <p:spPr>
          <a:xfrm>
            <a:off x="74160" y="1260000"/>
            <a:ext cx="2264040" cy="914400"/>
          </a:xfrm>
          <a:prstGeom prst="rect">
            <a:avLst/>
          </a:prstGeom>
          <a:ln w="0">
            <a:noFill/>
          </a:ln>
        </p:spPr>
      </p:pic>
      <p:sp>
        <p:nvSpPr>
          <p:cNvPr id="123" name=""/>
          <p:cNvSpPr/>
          <p:nvPr/>
        </p:nvSpPr>
        <p:spPr>
          <a:xfrm>
            <a:off x="-26280" y="2160000"/>
            <a:ext cx="2904480" cy="21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900" spc="-1" strike="noStrike">
                <a:solidFill>
                  <a:srgbClr val="000000"/>
                </a:solidFill>
                <a:latin typeface="Arial"/>
                <a:ea typeface="DejaVu Sans"/>
              </a:rPr>
              <a:t>By Hyacinth at the English Wikipedia, CC BY-SA 3.0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" descr=""/>
          <p:cNvPicPr/>
          <p:nvPr/>
        </p:nvPicPr>
        <p:blipFill>
          <a:blip r:embed="rId2"/>
          <a:stretch/>
        </p:blipFill>
        <p:spPr>
          <a:xfrm>
            <a:off x="360" y="4411080"/>
            <a:ext cx="10078560" cy="125784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0" y="2685240"/>
            <a:ext cx="3268080" cy="1632960"/>
          </a:xfrm>
          <a:prstGeom prst="rect">
            <a:avLst/>
          </a:prstGeom>
          <a:ln w="0">
            <a:noFill/>
          </a:ln>
        </p:spPr>
      </p:pic>
      <p:pic>
        <p:nvPicPr>
          <p:cNvPr id="126" name="" descr="">
            <a:hlinkClick r:id="rId5"/>
          </p:cNvPr>
          <p:cNvPicPr/>
          <p:nvPr/>
        </p:nvPicPr>
        <p:blipFill>
          <a:blip r:embed="rId6"/>
          <a:stretch/>
        </p:blipFill>
        <p:spPr>
          <a:xfrm>
            <a:off x="3292920" y="2636640"/>
            <a:ext cx="3365280" cy="1681560"/>
          </a:xfrm>
          <a:prstGeom prst="rect">
            <a:avLst/>
          </a:prstGeom>
          <a:ln w="0">
            <a:noFill/>
          </a:ln>
        </p:spPr>
      </p:pic>
      <p:pic>
        <p:nvPicPr>
          <p:cNvPr id="127" name="" descr="">
            <a:hlinkClick r:id="rId7"/>
          </p:cNvPr>
          <p:cNvPicPr/>
          <p:nvPr/>
        </p:nvPicPr>
        <p:blipFill>
          <a:blip r:embed="rId8"/>
          <a:stretch/>
        </p:blipFill>
        <p:spPr>
          <a:xfrm>
            <a:off x="6660000" y="2636640"/>
            <a:ext cx="3418920" cy="1708560"/>
          </a:xfrm>
          <a:prstGeom prst="rect">
            <a:avLst/>
          </a:prstGeom>
          <a:ln w="0">
            <a:noFill/>
          </a:ln>
        </p:spPr>
      </p:pic>
      <p:sp>
        <p:nvSpPr>
          <p:cNvPr id="128" name=""/>
          <p:cNvSpPr/>
          <p:nvPr/>
        </p:nvSpPr>
        <p:spPr>
          <a:xfrm>
            <a:off x="3780000" y="1266480"/>
            <a:ext cx="3598200" cy="136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F: (4:5:6) / 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C: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G: (12:15:18) / 4 = 3 * (4:5:6) / 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Just intonation and triads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360" y="4411080"/>
            <a:ext cx="10078560" cy="1257840"/>
          </a:xfrm>
          <a:prstGeom prst="rect">
            <a:avLst/>
          </a:prstGeom>
          <a:ln w="0">
            <a:noFill/>
          </a:ln>
        </p:spPr>
      </p:pic>
      <p:pic>
        <p:nvPicPr>
          <p:cNvPr id="131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0" y="2685240"/>
            <a:ext cx="3268080" cy="1632960"/>
          </a:xfrm>
          <a:prstGeom prst="rect">
            <a:avLst/>
          </a:prstGeom>
          <a:ln w="0">
            <a:noFill/>
          </a:ln>
        </p:spPr>
      </p:pic>
      <p:pic>
        <p:nvPicPr>
          <p:cNvPr id="132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3292920" y="2636640"/>
            <a:ext cx="3365280" cy="1681560"/>
          </a:xfrm>
          <a:prstGeom prst="rect">
            <a:avLst/>
          </a:prstGeom>
          <a:ln w="0">
            <a:noFill/>
          </a:ln>
        </p:spPr>
      </p:pic>
      <p:pic>
        <p:nvPicPr>
          <p:cNvPr id="133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6660000" y="2636640"/>
            <a:ext cx="3418920" cy="1708560"/>
          </a:xfrm>
          <a:prstGeom prst="rect">
            <a:avLst/>
          </a:prstGeom>
          <a:ln w="0">
            <a:noFill/>
          </a:ln>
        </p:spPr>
      </p:pic>
      <p:pic>
        <p:nvPicPr>
          <p:cNvPr id="134" name="" descr=""/>
          <p:cNvPicPr/>
          <p:nvPr/>
        </p:nvPicPr>
        <p:blipFill>
          <a:blip r:embed="rId8"/>
          <a:stretch/>
        </p:blipFill>
        <p:spPr>
          <a:xfrm>
            <a:off x="1022400" y="823680"/>
            <a:ext cx="7686360" cy="161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278520" y="1260360"/>
            <a:ext cx="3379320" cy="2523240"/>
          </a:xfrm>
          <a:prstGeom prst="rect">
            <a:avLst/>
          </a:prstGeom>
          <a:ln w="0">
            <a:noFill/>
          </a:ln>
        </p:spPr>
      </p:pic>
      <p:sp>
        <p:nvSpPr>
          <p:cNvPr id="44" name=""/>
          <p:cNvSpPr/>
          <p:nvPr/>
        </p:nvSpPr>
        <p:spPr>
          <a:xfrm>
            <a:off x="3240000" y="3828240"/>
            <a:ext cx="4857480" cy="19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2^(1/12)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1.0594630943592953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julia&gt; ans*440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466.1637615180899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9009360" y="4680000"/>
            <a:ext cx="988920" cy="988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Thank You!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4760" cy="95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Arial"/>
              </a:rPr>
              <a:t>JuliaMusic/MIDI.jl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2200" spc="-1" strike="noStrike">
                <a:solidFill>
                  <a:srgbClr val="000000"/>
                </a:solidFill>
                <a:latin typeface="Arial"/>
              </a:rPr>
              <a:t>dancasimiro/WAV.jl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/>
          </p:nvPr>
        </p:nvSpPr>
        <p:spPr>
          <a:xfrm>
            <a:off x="4343400" y="1080000"/>
            <a:ext cx="5233680" cy="341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10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References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John Carlos Baez: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1"/>
              </a:rPr>
              <a:t>Well Temperements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2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3"/>
              </a:rPr>
              <a:t>Just Intonation Part 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 u="sng">
                <a:solidFill>
                  <a:srgbClr val="0000ee"/>
                </a:solidFill>
                <a:uFillTx/>
                <a:latin typeface="Arial"/>
                <a:hlinkClick r:id="rId4"/>
              </a:rPr>
              <a:t>Perfect fifths in equal tempered scales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Wikipedia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Musical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Equal Temperement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2400" spc="-1" strike="noStrike">
                <a:solidFill>
                  <a:srgbClr val="000000"/>
                </a:solidFill>
                <a:latin typeface="Arial"/>
              </a:rPr>
              <a:t>Just Intonation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/>
          </p:nvPr>
        </p:nvSpPr>
        <p:spPr>
          <a:xfrm>
            <a:off x="504000" y="2514600"/>
            <a:ext cx="4424760" cy="251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JuliaMusic/MusicTheory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JuliaAudio/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PortAudio.jl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SampledSignals.jl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https://web.eecs.umich.edu/~fessler/course/100/index.html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/>
          </p:nvPr>
        </p:nvSpPr>
        <p:spPr>
          <a:xfrm>
            <a:off x="4753440" y="5257800"/>
            <a:ext cx="4424760" cy="92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</a:rPr>
              <a:t>tp2750/TuningSystems.jl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0" name="" descr=""/>
          <p:cNvPicPr/>
          <p:nvPr/>
        </p:nvPicPr>
        <p:blipFill>
          <a:blip r:embed="rId5"/>
          <a:stretch/>
        </p:blipFill>
        <p:spPr>
          <a:xfrm>
            <a:off x="8460000" y="4140000"/>
            <a:ext cx="1538280" cy="153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206640" y="7560"/>
            <a:ext cx="9667080" cy="566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Play 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4355640" y="4114800"/>
            <a:ext cx="1129680" cy="11296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rcRect l="0" t="0" r="0" b="35117"/>
          <a:stretch/>
        </p:blipFill>
        <p:spPr>
          <a:xfrm>
            <a:off x="540000" y="1798200"/>
            <a:ext cx="8998200" cy="1400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Harmonic intervals: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Octave. 2:1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da-DK" sz="2800" spc="-1" strike="noStrike">
                <a:solidFill>
                  <a:srgbClr val="000000"/>
                </a:solidFill>
                <a:latin typeface="Arial"/>
              </a:rPr>
              <a:t>Fifth. 3:2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3068280" y="3391920"/>
            <a:ext cx="3560040" cy="2093400"/>
          </a:xfrm>
          <a:prstGeom prst="rect">
            <a:avLst/>
          </a:prstGeom>
          <a:ln w="0">
            <a:noFill/>
          </a:ln>
        </p:spPr>
      </p:pic>
      <p:pic>
        <p:nvPicPr>
          <p:cNvPr id="55" name="" descr="">
            <a:hlinkClick r:id="rId2"/>
          </p:cNvPr>
          <p:cNvPicPr/>
          <p:nvPr/>
        </p:nvPicPr>
        <p:blipFill>
          <a:blip r:embed="rId3"/>
          <a:stretch/>
        </p:blipFill>
        <p:spPr>
          <a:xfrm>
            <a:off x="4140000" y="180000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4731480" y="180036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57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4140360" y="239184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58" name="" descr="">
            <a:hlinkClick r:id="rId8"/>
          </p:cNvPr>
          <p:cNvPicPr/>
          <p:nvPr/>
        </p:nvPicPr>
        <p:blipFill>
          <a:blip r:embed="rId9"/>
          <a:stretch/>
        </p:blipFill>
        <p:spPr>
          <a:xfrm>
            <a:off x="4731840" y="2391840"/>
            <a:ext cx="58968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0" y="3312360"/>
            <a:ext cx="9069480" cy="2265840"/>
          </a:xfrm>
          <a:prstGeom prst="rect">
            <a:avLst/>
          </a:prstGeom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7846560" cy="3160080"/>
          </a:xfrm>
          <a:prstGeom prst="rect">
            <a:avLst/>
          </a:prstGeom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68720" y="13392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Piano Harmony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3"/>
          <a:stretch/>
        </p:blipFill>
        <p:spPr>
          <a:xfrm>
            <a:off x="0" y="0"/>
            <a:ext cx="2245680" cy="607320"/>
          </a:xfrm>
          <a:prstGeom prst="rect">
            <a:avLst/>
          </a:prstGeom>
          <a:ln w="0">
            <a:noFill/>
          </a:ln>
        </p:spPr>
      </p:pic>
      <p:pic>
        <p:nvPicPr>
          <p:cNvPr id="63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000" y="126000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8100000" y="1980000"/>
            <a:ext cx="58968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0" y="3825720"/>
            <a:ext cx="7378200" cy="1843200"/>
          </a:xfrm>
          <a:prstGeom prst="rect">
            <a:avLst/>
          </a:prstGeom>
          <a:ln w="0">
            <a:noFill/>
          </a:ln>
        </p:spPr>
      </p:pic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0" y="1845000"/>
            <a:ext cx="7738200" cy="1933200"/>
          </a:xfrm>
          <a:prstGeom prst="rect">
            <a:avLst/>
          </a:prstGeom>
          <a:ln w="0">
            <a:noFill/>
          </a:ln>
        </p:spPr>
      </p:pic>
      <p:pic>
        <p:nvPicPr>
          <p:cNvPr id="68" name="" descr=""/>
          <p:cNvPicPr/>
          <p:nvPr/>
        </p:nvPicPr>
        <p:blipFill>
          <a:blip r:embed="rId3"/>
          <a:stretch/>
        </p:blipFill>
        <p:spPr>
          <a:xfrm>
            <a:off x="0" y="-11520"/>
            <a:ext cx="6658200" cy="18547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>
            <a:hlinkClick r:id="rId4"/>
          </p:cNvPr>
          <p:cNvPicPr/>
          <p:nvPr/>
        </p:nvPicPr>
        <p:blipFill>
          <a:blip r:embed="rId5"/>
          <a:stretch/>
        </p:blipFill>
        <p:spPr>
          <a:xfrm>
            <a:off x="8100360" y="1980360"/>
            <a:ext cx="589680" cy="589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a-DK" sz="4400" spc="-1" strike="noStrike">
                <a:solidFill>
                  <a:srgbClr val="000000"/>
                </a:solidFill>
                <a:latin typeface="Arial"/>
              </a:rPr>
              <a:t>Pythagorean Tuning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69480" cy="328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da-DK" sz="3200" spc="-1" strike="noStrike">
                <a:solidFill>
                  <a:srgbClr val="000000"/>
                </a:solidFill>
                <a:latin typeface="Arial"/>
              </a:rPr>
              <a:t>Build on the fifth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2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34360" y="246960"/>
            <a:ext cx="1743480" cy="831960"/>
          </a:xfrm>
          <a:prstGeom prst="rect">
            <a:avLst/>
          </a:prstGeom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215280" y="1040040"/>
            <a:ext cx="143820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600" spc="-1" strike="noStrike">
                <a:solidFill>
                  <a:srgbClr val="000000"/>
                </a:solidFill>
                <a:latin typeface="Arial"/>
                <a:ea typeface="DejaVu Sans"/>
              </a:rPr>
              <a:t>By Thierry Dugnolle, CC BY-SA 4.0, </a:t>
            </a:r>
            <a:endParaRPr b="0" lang="en-US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920360" y="0"/>
            <a:ext cx="2136240" cy="223020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>
            <a:off x="1800000" y="5233680"/>
            <a:ext cx="2288160" cy="3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a-DK" sz="1800" spc="-1" strike="noStrike">
                <a:solidFill>
                  <a:srgbClr val="000000"/>
                </a:solidFill>
                <a:latin typeface="Arial"/>
                <a:ea typeface="DejaVu Sans"/>
              </a:rPr>
              <a:t>Pythagorean comma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4089960" y="5220000"/>
            <a:ext cx="357840" cy="35784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a-DK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77" name="" descr=""/>
          <p:cNvPicPr/>
          <p:nvPr/>
        </p:nvPicPr>
        <p:blipFill>
          <a:blip r:embed="rId5"/>
          <a:stretch/>
        </p:blipFill>
        <p:spPr>
          <a:xfrm>
            <a:off x="4578120" y="1022760"/>
            <a:ext cx="3160080" cy="464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480" cy="944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60" y="1889640"/>
            <a:ext cx="10078560" cy="1888920"/>
          </a:xfrm>
          <a:prstGeom prst="rect">
            <a:avLst/>
          </a:prstGeom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2"/>
          <a:stretch/>
        </p:blipFill>
        <p:spPr>
          <a:xfrm>
            <a:off x="-360" y="3871080"/>
            <a:ext cx="10078560" cy="1797840"/>
          </a:xfrm>
          <a:prstGeom prst="rect">
            <a:avLst/>
          </a:prstGeom>
          <a:ln w="0">
            <a:noFill/>
          </a:ln>
        </p:spPr>
      </p:pic>
      <p:pic>
        <p:nvPicPr>
          <p:cNvPr id="81" name="" descr="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9489240" y="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5"/>
          <a:stretch/>
        </p:blipFill>
        <p:spPr>
          <a:xfrm>
            <a:off x="6480000" y="842400"/>
            <a:ext cx="2626920" cy="10454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>
            <a:hlinkClick r:id="rId6"/>
          </p:cNvPr>
          <p:cNvPicPr/>
          <p:nvPr/>
        </p:nvPicPr>
        <p:blipFill>
          <a:blip r:embed="rId7"/>
          <a:stretch/>
        </p:blipFill>
        <p:spPr>
          <a:xfrm>
            <a:off x="9489240" y="848520"/>
            <a:ext cx="589680" cy="58968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8"/>
          <a:stretch/>
        </p:blipFill>
        <p:spPr>
          <a:xfrm>
            <a:off x="0" y="0"/>
            <a:ext cx="5938200" cy="188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1507</TotalTime>
  <Application>LibreOffice/7.6.7.2$Linux_X86_64 LibreOffice_project/60$Build-2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2024-07-07T12:33:13Z</dcterms:created>
  <dc:creator/>
  <dc:description/>
  <dc:language>da-DK</dc:language>
  <cp:lastModifiedBy/>
  <dcterms:modified xsi:type="dcterms:W3CDTF">2024-07-12T08:30:43Z</dcterms:modified>
  <cp:revision>44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