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30.gif" ContentType="image/gif"/>
  <Override PartName="/ppt/media/image22.png" ContentType="image/png"/>
  <Override PartName="/ppt/media/image21.png" ContentType="image/png"/>
  <Override PartName="/ppt/media/image19.png" ContentType="image/png"/>
  <Override PartName="/ppt/media/image14.png" ContentType="image/png"/>
  <Override PartName="/ppt/media/image5.png" ContentType="image/png"/>
  <Override PartName="/ppt/media/image37.png" ContentType="image/png"/>
  <Override PartName="/ppt/media/image15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3.png" ContentType="image/png"/>
  <Override PartName="/ppt/media/image36.png" ContentType="image/png"/>
  <Override PartName="/ppt/media/image4.png" ContentType="image/png"/>
  <Override PartName="/ppt/media/image40.png" ContentType="image/png"/>
  <Override PartName="/ppt/media/image6.png" ContentType="image/png"/>
  <Override PartName="/ppt/media/image38.png" ContentType="image/png"/>
  <Override PartName="/ppt/media/image41.png" ContentType="image/png"/>
  <Override PartName="/ppt/media/image42.png" ContentType="image/png"/>
  <Override PartName="/ppt/media/image31.png" ContentType="image/png"/>
  <Override PartName="/ppt/media/image43.png" ContentType="image/png"/>
  <Override PartName="/ppt/media/image32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12.png" ContentType="image/png"/>
  <Override PartName="/ppt/media/media16.mp4" ContentType="video/mp4"/>
  <Override PartName="/ppt/media/image3.png" ContentType="image/png"/>
  <Override PartName="/ppt/media/image35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34.png" ContentType="image/png"/>
  <Override PartName="/ppt/media/image39.png" ContentType="image/png"/>
  <Override PartName="/ppt/media/image7.png" ContentType="image/png"/>
  <Override PartName="/ppt/media/image1.png" ContentType="image/png"/>
  <Override PartName="/ppt/media/image33.png" ContentType="image/png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F10AD48-F0BC-439F-9804-B0DA1C8967D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s://johncarlosbaez.wordpress.com/2023/10/07/pythagorean-tuning/" TargetMode="External"/><Relationship Id="rId2" Type="http://schemas.openxmlformats.org/officeDocument/2006/relationships/slide" Target="../slides/slide11.xml"/><Relationship Id="rId3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hyperlink" Target="https://github.com/JeffFessler/book-la-demo" TargetMode="External"/><Relationship Id="rId2" Type="http://schemas.openxmlformats.org/officeDocument/2006/relationships/hyperlink" Target="https://www.cambridge.org/highereducation/books/linear-algebra-for-data-science-machine-learning-and-signal-processing/1D558680AF26ED577DBD9C4B5F1D0FED#overview" TargetMode="External"/><Relationship Id="rId3" Type="http://schemas.openxmlformats.org/officeDocument/2006/relationships/slide" Target="../slides/slide20.xml"/><Relationship Id="rId4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Let’s talk about music.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Specifically about tunings.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tuning defines the frequencies of tones.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I’m Thomas Poulsen, and I look forward to telling you about my (not yet registered) package: TuningSystems.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If you want to follow the slides use the QR code on this and the next slide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Let’s introduce two concepts: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pitch_class and cents.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As tones that differ by an octave sound “the same” we can consider them equivalence classes. We call them “pitch_classes”: all tones that differ by an intger (opositive or negative) factor of 2. We choose the represenatative in [1;2[.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We saw the cents already in one of the first slides: each tone of the equal tempered octave is separated by 100 cents.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Here we compute the pitch-classes of the “Circle of fifths” in cents. We see that the pythagorean comma is about 23 cents. Circle of fiths: is pitch class of successive fifths.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In the actual Pythagorean tuning, we half the error and move it to the tritone (F#) by using 3/2 and 2/3 (fitfh down).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This is ”left” on the circle of fifths.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Max error 11.7 cents.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Note, we go only 5 down (2/3), but 6 up. This is normal practice (ref  </a:t>
            </a:r>
            <a:r>
              <a:rPr b="0" lang="da-DK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https://johncarlosbaez.wordpress.com/2023/10/07/pythagorean-tuning/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F# pun.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1072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So equal temper is not perfect (fifths are off, thirds are worse, we come to those)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Pythagorean is not perfect: (the octave is off!)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What to do?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Just intonation gives 12 semi-tones all in simple fractions of multipla of 2, 3, and 5 (5-limit tuning).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TuningSystems.jl has a function for plotting tunings on a cent axes (log freqency).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We note that both just and pythagorean are not as equally spaced as the equal tempered (obviously), but the “clustering pattern” looks a bit diferent.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Pythagorean uses only fractions of powers of 2 and 3 (3 limit tuning).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Just uses powers of 2, 3, 5 (5 limit tuning)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Let’s look at the harmonic series.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Strings and wind instruments naturally produce overtones. Here are the first 6.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Overtones are positive integer multipla of the fundamental frequency of the string.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Play it!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We see that the first 5 overtones form the “major triad” if we look at the pitch classes.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From the plot, we see that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Pythagorean has the fifth, but is off at the thrid.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12 tone equal temper (12TET) is also off at the third, but less so.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Can we make a tuning system out of the pitch-classes of the harmonic series?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24 first harmonics gives 12 different tones.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But they are not equally spaced.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Using sub-harmonics, we can get something that is quite close the the just intonation. But we need the 45th harmonics for F# and we can not ever get the A (5/3). TODO: can we get it using FlexiJoins.jl?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Subharmonics play the same trick as with pythagorean tuning: Invert the fractions.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However,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overtones (intger multipla of fundamental frequency) occur spontaniously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undertones do not occur spontaniously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Note: The harmonics avoid the tritone (F#)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whole notes of the just intonation are defined by requring the major triads of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Tonica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Dominant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Subdominant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are all in ratio 4:5:6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Play them!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So Just intonation has a lot of nice properties. But is doe snot mesh well with modulations or playing in different keys, as equal temperement does. But that is mainly a problem for physical instruments that take a long time to re-tune. A computer instrument can adapt the tuning in real time to changes to key.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I think just intonation is about to have a comback in electronic music, and TuningSystems can help enable this by making it quick and easy to change tuning on the fly.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 a normal piano, the 12 semi-tones are distributed evenly over the octave: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frequency ratio between successive semi tones is constant. About 1.06.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tuning is fixed by setting the frequency of A4 = 440Hz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At 440Hz the distance to the next semitone is about 26 Hz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56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This work was very much inspired by a series of blog posts by John Baez on different tuning systems. They are worth reading.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Shoutout to JuliaMusic (George Datseris of DrWatson.jl fame)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and WAV.jl by Daniel Casimiro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MusicTheory (by David P. Sanders) came out after I submitted abstract. Does not overlap (much)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Jeffrey A Fessler has a cource at University of Michgan on Music Signal Processing.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He also has a book coming up: </a:t>
            </a:r>
            <a:r>
              <a:rPr b="0" lang="da-DK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https://github.com/JeffFessler/book-la-demo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https://www.cambridge.org/highereducation/books/linear-algebra-for-data-science-machine-learning-and-signal-processing/1D558680AF26ED577DBD9C4B5F1D0FED#overview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TuningSystems has the function equal_tempered to generate an equally tempered scale of a given length.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equal temperement is no natural.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Why are there any other tunings at all?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But why is ther 12 semi-tones?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Before we look at that, lets play it.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TuningSystems include simple functions for generating, sampling and playing sounds.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Certain frequency intervals sound particularly harmonic: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2:1 the octave,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3:2 the fifth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They sound nice!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octave is on the piano, but how about the fifth?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We can see that the ratio between 3/2 and 2^7/12 is almost 1.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So the fifth on the piano is slightly off, but only by 0.1%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Playing them in succession they are hard to tell apart.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But together, the frequency difference produces a ”beat tone” (see next slide)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Beat tone of about 0.75 Hz between perfect fifth (3/2) and equal tempered fifth (2^(7/12)) at 440Hz.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beat frequency is the difference in frequencies.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So maybe the equal temerement is not so natural afterall.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Apparently, Pythagoras also thought about this and observed that going up 12fifths is almost the same as 7 octaves. We can see that at the computation: 128 is 2^7.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This might be the answer to the question about why western music is build on a scale with 12 semi-tones: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Going up 12 fifths is close to 7 full octaves.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Fifths are harmonic, but the “overshoot” after 12 fifths is not so nice. It is called the pythagorean comma and is about 1.4%.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We can use the functionalities of TuningSystems.jl to investigate the difference. By plotting the two sinusodials together over 16 ms or the sum of them over 1/6 second.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Let’s hear them together.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beat frequency is 6 Hz: the difference in frequencies of the pythagorean comma at 440 Hz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242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2772000" y="1326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242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/>
          </p:nvPr>
        </p:nvSpPr>
        <p:spPr>
          <a:xfrm>
            <a:off x="504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242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/>
          </p:nvPr>
        </p:nvSpPr>
        <p:spPr>
          <a:xfrm>
            <a:off x="2772000" y="2145600"/>
            <a:ext cx="21596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242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FC0D17-F7E9-4D25-BDE6-8A972B812D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0E149C-FEA0-4EEB-AB4D-7A55A6B12B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338C97-7CCE-4C26-B60F-CE665E88ED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BE0407-D491-43F9-84F7-1B8F4E71B0B6}" type="slidenum"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CF8527-2CDC-481F-89C6-4877FC1136F1}" type="slidenum"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C868F5-332D-4612-9311-5B87B97E9DB3}" type="slidenum"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gif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hyperlink" Target="file:///home/tp/github/tp2750/TuningSystems.jl/docs/src/wav/6-harmonics.wav" TargetMode="External"/><Relationship Id="rId5" Type="http://schemas.openxmlformats.org/officeDocument/2006/relationships/image" Target="../media/image6.png"/><Relationship Id="rId6" Type="http://schemas.openxmlformats.org/officeDocument/2006/relationships/hyperlink" Target="file:///home/tp/github/tp2750/TuningSystems.jl/docs/src/wav/harmonic-triad.wav" TargetMode="External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hyperlink" Target="file:///home/tp/github/tp2750/TuningSystems.jl/docs/src/wav/c-major_just.wav" TargetMode="External"/><Relationship Id="rId4" Type="http://schemas.openxmlformats.org/officeDocument/2006/relationships/image" Target="../media/image42.png"/><Relationship Id="rId5" Type="http://schemas.openxmlformats.org/officeDocument/2006/relationships/hyperlink" Target="file:///home/tp/github/tp2750/TuningSystems.jl/docs/src/wav/c-major_12tet.wav" TargetMode="External"/><Relationship Id="rId6" Type="http://schemas.openxmlformats.org/officeDocument/2006/relationships/image" Target="../media/image43.png"/><Relationship Id="rId7" Type="http://schemas.openxmlformats.org/officeDocument/2006/relationships/hyperlink" Target="file:///home/tp/github/tp2750/TuningSystems.jl/docs/src/wav/c-major_pyth.wav" TargetMode="External"/><Relationship Id="rId8" Type="http://schemas.openxmlformats.org/officeDocument/2006/relationships/image" Target="../media/image44.png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johncarlosbaez.wordpress.com/2024/01/11/well-temperaments-part-1/" TargetMode="External"/><Relationship Id="rId2" Type="http://schemas.openxmlformats.org/officeDocument/2006/relationships/hyperlink" Target="https://johncarlosbaez.wordpress.com/2023/10/07/pythagorean-tuning/" TargetMode="External"/><Relationship Id="rId3" Type="http://schemas.openxmlformats.org/officeDocument/2006/relationships/hyperlink" Target="https://johncarlosbaez.wordpress.com/2023/10/30/just-intonation-part-1/" TargetMode="External"/><Relationship Id="rId4" Type="http://schemas.openxmlformats.org/officeDocument/2006/relationships/hyperlink" Target="https://johncarlosbaez.wordpress.com/2023/10/13/perfect-fifths-in-equal-tempered-scales/" TargetMode="External"/><Relationship Id="rId5" Type="http://schemas.openxmlformats.org/officeDocument/2006/relationships/image" Target="../media/image4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file:///home/tp/github/tp2750/TuningSystems.jl/docs/src/wav/tet12-1.wav" TargetMode="External"/><Relationship Id="rId2" Type="http://schemas.openxmlformats.org/officeDocument/2006/relationships/image" Target="../media/image6.png"/><Relationship Id="rId3" Type="http://schemas.openxmlformats.org/officeDocument/2006/relationships/hyperlink" Target="file:///home/tp/github/tp2750/TuningSystems.jl/docs/src/wav/tet12-2.wav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file:///home/tp/github/tp2750/TuningSystems.jl/docs/src/wav/oct-1.wav" TargetMode="External"/><Relationship Id="rId3" Type="http://schemas.openxmlformats.org/officeDocument/2006/relationships/image" Target="../media/image6.png"/><Relationship Id="rId4" Type="http://schemas.openxmlformats.org/officeDocument/2006/relationships/hyperlink" Target="file:///home/tp/github/tp2750/TuningSystems.jl/docs/src/wav/oct-2.wav" TargetMode="External"/><Relationship Id="rId5" Type="http://schemas.openxmlformats.org/officeDocument/2006/relationships/image" Target="../media/image6.png"/><Relationship Id="rId6" Type="http://schemas.openxmlformats.org/officeDocument/2006/relationships/hyperlink" Target="file:///home/tp/github/tp2750/TuningSystems.jl/docs/src/wav/fifth-1.wav" TargetMode="External"/><Relationship Id="rId7" Type="http://schemas.openxmlformats.org/officeDocument/2006/relationships/image" Target="../media/image6.png"/><Relationship Id="rId8" Type="http://schemas.openxmlformats.org/officeDocument/2006/relationships/hyperlink" Target="file:///home/tp/github/tp2750/TuningSystems.jl/docs/src/wav/fifth-2.wav" TargetMode="External"/><Relationship Id="rId9" Type="http://schemas.openxmlformats.org/officeDocument/2006/relationships/image" Target="../media/image6.png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hyperlink" Target="file:///home/tp/github/tp2750/TuningSystems.jl/docs/src/wav/fifth-3.wav" TargetMode="External"/><Relationship Id="rId5" Type="http://schemas.openxmlformats.org/officeDocument/2006/relationships/image" Target="../media/image6.png"/><Relationship Id="rId6" Type="http://schemas.openxmlformats.org/officeDocument/2006/relationships/hyperlink" Target="file:///home/tp/github/tp2750/TuningSystems.jl/docs/src/wav/fifth-4.wav" TargetMode="External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1.png"/><Relationship Id="rId3" Type="http://schemas.openxmlformats.org/officeDocument/2006/relationships/image" Target="../media/image15.png"/><Relationship Id="rId4" Type="http://schemas.openxmlformats.org/officeDocument/2006/relationships/hyperlink" Target="file:///home/tp/github/tp2750/TuningSystems.jl/docs/src/wav/fifth-4.wav" TargetMode="External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video" Target="../media/media16.mp4"/><Relationship Id="rId2" Type="http://schemas.microsoft.com/office/2007/relationships/media" Target="../media/media16.mp4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hyperlink" Target="file:///home/tp/github/tp2750/TuningSystems.jl/docs/src/wav/beat_pyth-comma_440-2.wav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hyperlink" Target="file:///home/tp/github/tp2750/TuningSystems.jl/docs/src/wav/beat_pyth-comma_440.wav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Exploring Musical Tunings with Julia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504000" y="1362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TuningSystems.jl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Thomas Agersten Poulsen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tp2750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1"/>
          <a:stretch/>
        </p:blipFill>
        <p:spPr>
          <a:xfrm>
            <a:off x="20880" y="20880"/>
            <a:ext cx="878400" cy="878400"/>
          </a:xfrm>
          <a:prstGeom prst="rect">
            <a:avLst/>
          </a:prstGeom>
          <a:ln w="0">
            <a:noFill/>
          </a:ln>
        </p:spPr>
      </p:pic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" y="4615200"/>
            <a:ext cx="2958480" cy="1002600"/>
          </a:xfrm>
          <a:prstGeom prst="rect">
            <a:avLst/>
          </a:prstGeom>
          <a:ln w="0"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9144360" y="360"/>
            <a:ext cx="923400" cy="923400"/>
          </a:xfrm>
          <a:prstGeom prst="rect">
            <a:avLst/>
          </a:prstGeom>
          <a:ln w="0">
            <a:noFill/>
          </a:ln>
        </p:spPr>
      </p:pic>
      <p:pic>
        <p:nvPicPr>
          <p:cNvPr id="38" name="" descr=""/>
          <p:cNvPicPr/>
          <p:nvPr/>
        </p:nvPicPr>
        <p:blipFill>
          <a:blip r:embed="rId4"/>
          <a:stretch/>
        </p:blipFill>
        <p:spPr>
          <a:xfrm>
            <a:off x="3853440" y="3313440"/>
            <a:ext cx="466200" cy="466200"/>
          </a:xfrm>
          <a:prstGeom prst="rect">
            <a:avLst/>
          </a:prstGeom>
          <a:ln w="0">
            <a:noFill/>
          </a:ln>
        </p:spPr>
      </p:pic>
      <p:sp>
        <p:nvSpPr>
          <p:cNvPr id="39" name=""/>
          <p:cNvSpPr/>
          <p:nvPr/>
        </p:nvSpPr>
        <p:spPr>
          <a:xfrm>
            <a:off x="2959560" y="4693680"/>
            <a:ext cx="6876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5"/>
          <a:stretch/>
        </p:blipFill>
        <p:spPr>
          <a:xfrm>
            <a:off x="7929360" y="3600000"/>
            <a:ext cx="2070360" cy="207036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6"/>
          <a:stretch/>
        </p:blipFill>
        <p:spPr>
          <a:xfrm>
            <a:off x="4680000" y="4988520"/>
            <a:ext cx="591120" cy="5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Cents and Pitch Class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80000" y="85212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600" spc="-1" strike="noStrike">
                <a:solidFill>
                  <a:srgbClr val="000000"/>
                </a:solidFill>
                <a:latin typeface="Arial"/>
              </a:rPr>
              <a:t>Pitch class: Equivalence class modulus octave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600" spc="-1" strike="noStrike">
                <a:solidFill>
                  <a:srgbClr val="000000"/>
                </a:solidFill>
                <a:latin typeface="Arial"/>
              </a:rPr>
              <a:t>Cents: Divide octave in 1200 logarithmically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600" spc="-1" strike="noStrike">
                <a:solidFill>
                  <a:srgbClr val="000000"/>
                </a:solidFill>
                <a:latin typeface="Arial"/>
              </a:rPr>
              <a:t>Obs: </a:t>
            </a: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”Circle of fifths” overshoots</a:t>
            </a:r>
            <a:br>
              <a:rPr sz="2400"/>
            </a:b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equal temper by 1.95 cents</a:t>
            </a:r>
            <a:br>
              <a:rPr sz="2400"/>
            </a:b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per step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353920" y="1962720"/>
            <a:ext cx="4725720" cy="370764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95760" y="3600000"/>
            <a:ext cx="2063880" cy="206388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2700000" y="5324400"/>
            <a:ext cx="2289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Pythagorean comma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4989960" y="5310720"/>
            <a:ext cx="359280" cy="35928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679240" y="0"/>
            <a:ext cx="1379160" cy="143964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Pythagorean Tuning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-251280" y="852120"/>
            <a:ext cx="943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Half the error and move it to the tritone (F#) by using 3/2 and 2/3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360" y="1295640"/>
            <a:ext cx="10080000" cy="437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TODO Play it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2467800" y="2160000"/>
            <a:ext cx="22118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play(s([et12, pyth]))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Just Intonation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624720" y="1572120"/>
            <a:ext cx="2914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TODO: play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62280" y="927360"/>
            <a:ext cx="6057360" cy="37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Let’s compare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888000" y="1199880"/>
            <a:ext cx="5831640" cy="388764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81800" y="1326600"/>
            <a:ext cx="3237840" cy="208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000" spc="-1" strike="noStrike">
                <a:solidFill>
                  <a:srgbClr val="000000"/>
                </a:solidFill>
                <a:latin typeface="Arial"/>
              </a:rPr>
              <a:t>Harmonic Series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780000" y="809640"/>
            <a:ext cx="2699640" cy="2542320"/>
          </a:xfrm>
          <a:prstGeom prst="rect">
            <a:avLst/>
          </a:prstGeom>
          <a:ln w="0">
            <a:noFill/>
          </a:ln>
        </p:spPr>
      </p:pic>
      <p:sp>
        <p:nvSpPr>
          <p:cNvPr id="108" name=""/>
          <p:cNvSpPr/>
          <p:nvPr/>
        </p:nvSpPr>
        <p:spPr>
          <a:xfrm>
            <a:off x="3960000" y="3420000"/>
            <a:ext cx="217656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1050" spc="-1" strike="noStrike">
                <a:solidFill>
                  <a:srgbClr val="000000"/>
                </a:solidFill>
                <a:latin typeface="Arial"/>
              </a:rPr>
              <a:t>By Adjwilley CC BY-SA 3.0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0" y="3746880"/>
            <a:ext cx="4276080" cy="192348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375360" y="4804200"/>
            <a:ext cx="6705000" cy="86616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5348520" y="4088520"/>
            <a:ext cx="591120" cy="59112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6248520" y="4088520"/>
            <a:ext cx="591120" cy="5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Harmonics and Triad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0" y="2337840"/>
            <a:ext cx="3837960" cy="333288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4185360" y="1861200"/>
            <a:ext cx="5714280" cy="380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More Harmonics!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0" y="9000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24 harmonics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12 different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Not equally spaced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4185360" y="1260000"/>
            <a:ext cx="5714280" cy="380916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0" y="2340000"/>
            <a:ext cx="3666240" cy="33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Subharmonics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788000" y="2160000"/>
            <a:ext cx="4931640" cy="328752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0" y="2340000"/>
            <a:ext cx="3799800" cy="334260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0" y="1352520"/>
            <a:ext cx="7857360" cy="4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Just intonation and triads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74160" y="1260000"/>
            <a:ext cx="2265480" cy="91584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/>
          <p:nvPr/>
        </p:nvSpPr>
        <p:spPr>
          <a:xfrm>
            <a:off x="-26280" y="2160000"/>
            <a:ext cx="290592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latin typeface="Arial"/>
              </a:rPr>
              <a:t>By Hyacinth at the English Wikipedia, CC BY-SA 3.0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360" y="4411080"/>
            <a:ext cx="10080000" cy="125928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0" y="2685240"/>
            <a:ext cx="3269520" cy="163440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3292920" y="2636640"/>
            <a:ext cx="3366720" cy="168300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>
            <a:hlinkClick r:id="rId7"/>
          </p:cNvPr>
          <p:cNvPicPr/>
          <p:nvPr/>
        </p:nvPicPr>
        <p:blipFill>
          <a:blip r:embed="rId8"/>
          <a:stretch/>
        </p:blipFill>
        <p:spPr>
          <a:xfrm>
            <a:off x="6660000" y="2636640"/>
            <a:ext cx="3420360" cy="171000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/>
          <p:nvPr/>
        </p:nvSpPr>
        <p:spPr>
          <a:xfrm>
            <a:off x="3780000" y="1266480"/>
            <a:ext cx="3599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F: (4:5:6) / 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C: (4:5:6) / 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G: (12:15:18) / 4 = 3 * (4:5:6) / 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Equal Temperement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278520" y="1260360"/>
            <a:ext cx="3380760" cy="252468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3240000" y="3828240"/>
            <a:ext cx="4858920" cy="19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julia&gt; 2^(1/12)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1.0594630943592953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julia&gt; ans*440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466.1637615180899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9009360" y="4680000"/>
            <a:ext cx="990360" cy="99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Thank You!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JuliaMusic/MIDI.jl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dancasimiro/WAV.jl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320" y="1080000"/>
            <a:ext cx="44262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References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John Carlos Baez: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Well Temperements Part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Pythagorean Tuning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 u="sng">
                <a:solidFill>
                  <a:srgbClr val="0000ee"/>
                </a:solidFill>
                <a:uFillTx/>
                <a:latin typeface="Arial"/>
                <a:hlinkClick r:id="rId3"/>
              </a:rPr>
              <a:t>Just Intonation Part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 u="sng">
                <a:solidFill>
                  <a:srgbClr val="0000ee"/>
                </a:solidFill>
                <a:uFillTx/>
                <a:latin typeface="Arial"/>
                <a:hlinkClick r:id="rId4"/>
              </a:rPr>
              <a:t>Perfect fifths in equal tempered scales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Wikipedia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Musical Tuning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Equal Temperement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Pythagorean Tuning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Just Intonation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JuliaMusic/MusicTheory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JuliaAudio/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PortAudio.jl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SampledSignals.jl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https://web.eecs.umich.edu/~fessler/course/100/index.html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4753440" y="461232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tp2750/TuningSystems.jl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5"/>
          <a:stretch/>
        </p:blipFill>
        <p:spPr>
          <a:xfrm>
            <a:off x="8460000" y="4140000"/>
            <a:ext cx="1539720" cy="153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06640" y="7560"/>
            <a:ext cx="9668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Play it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2648520" y="4268520"/>
            <a:ext cx="1131120" cy="113112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5580000" y="4268520"/>
            <a:ext cx="1131120" cy="113112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5"/>
          <a:stretch/>
        </p:blipFill>
        <p:spPr>
          <a:xfrm>
            <a:off x="540000" y="1798200"/>
            <a:ext cx="8999640" cy="21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Harmony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Harmonic intervals: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Octave. 2:1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Fifth. 3:2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98160" y="3304800"/>
            <a:ext cx="3561480" cy="209484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4140000" y="1800000"/>
            <a:ext cx="591120" cy="59112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4731480" y="1800360"/>
            <a:ext cx="591120" cy="59112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4140360" y="2391840"/>
            <a:ext cx="591120" cy="59112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>
            <a:hlinkClick r:id="rId8"/>
          </p:cNvPr>
          <p:cNvPicPr/>
          <p:nvPr/>
        </p:nvPicPr>
        <p:blipFill>
          <a:blip r:embed="rId9"/>
          <a:stretch/>
        </p:blipFill>
        <p:spPr>
          <a:xfrm>
            <a:off x="4731840" y="2391840"/>
            <a:ext cx="591120" cy="5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0" y="3312360"/>
            <a:ext cx="9070920" cy="226728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0" y="0"/>
            <a:ext cx="7848000" cy="316152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8720" y="13392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Piano Harmony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0" y="0"/>
            <a:ext cx="2247120" cy="60876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8100000" y="1260000"/>
            <a:ext cx="591120" cy="59112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8100000" y="1980000"/>
            <a:ext cx="591120" cy="5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0" y="3825720"/>
            <a:ext cx="7379640" cy="184464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0" y="1845000"/>
            <a:ext cx="7739640" cy="193464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0" y="-11520"/>
            <a:ext cx="6659640" cy="185616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8100360" y="1980360"/>
            <a:ext cx="591120" cy="5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Pythagorean Tuning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Build on the fifth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34360" y="246960"/>
            <a:ext cx="1744920" cy="833400"/>
          </a:xfrm>
          <a:prstGeom prst="rect">
            <a:avLst/>
          </a:prstGeom>
          <a:ln w="0">
            <a:noFill/>
          </a:ln>
        </p:spPr>
      </p:pic>
      <p:sp>
        <p:nvSpPr>
          <p:cNvPr id="75" name=""/>
          <p:cNvSpPr/>
          <p:nvPr/>
        </p:nvSpPr>
        <p:spPr>
          <a:xfrm>
            <a:off x="215280" y="1040040"/>
            <a:ext cx="1439640" cy="18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600" spc="-1" strike="noStrike">
                <a:solidFill>
                  <a:srgbClr val="000000"/>
                </a:solidFill>
                <a:latin typeface="Arial"/>
              </a:rPr>
              <a:t>By Thierry Dugnolle, CC BY-SA 4.0, 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4"/>
          <a:stretch/>
        </p:blipFill>
        <p:spPr>
          <a:xfrm>
            <a:off x="7920360" y="0"/>
            <a:ext cx="2137680" cy="2231640"/>
          </a:xfrm>
          <a:prstGeom prst="rect">
            <a:avLst/>
          </a:prstGeom>
          <a:ln w="0">
            <a:noFill/>
          </a:ln>
        </p:spPr>
      </p:pic>
      <p:sp>
        <p:nvSpPr>
          <p:cNvPr id="77" name=""/>
          <p:cNvSpPr/>
          <p:nvPr/>
        </p:nvSpPr>
        <p:spPr>
          <a:xfrm>
            <a:off x="1800000" y="5233680"/>
            <a:ext cx="2289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Pythagorean comma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089960" y="5220000"/>
            <a:ext cx="359280" cy="35928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9" name="" descr=""/>
          <p:cNvPicPr/>
          <p:nvPr/>
        </p:nvPicPr>
        <p:blipFill>
          <a:blip r:embed="rId5"/>
          <a:stretch/>
        </p:blipFill>
        <p:spPr>
          <a:xfrm>
            <a:off x="4578120" y="1022760"/>
            <a:ext cx="3161520" cy="464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60" y="1889640"/>
            <a:ext cx="10080000" cy="189036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-360" y="3871080"/>
            <a:ext cx="10080000" cy="179928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9489240" y="0"/>
            <a:ext cx="591120" cy="59112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5"/>
          <a:stretch/>
        </p:blipFill>
        <p:spPr>
          <a:xfrm>
            <a:off x="6480000" y="842400"/>
            <a:ext cx="2628360" cy="104688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9489240" y="848520"/>
            <a:ext cx="591120" cy="59112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8"/>
          <a:stretch/>
        </p:blipFill>
        <p:spPr>
          <a:xfrm>
            <a:off x="0" y="0"/>
            <a:ext cx="5939640" cy="188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</TotalTime>
  <Application>LibreOffice/7.6.7.2$Linux_X86_64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2024-07-07T12:33:13Z</dcterms:created>
  <dc:creator/>
  <dc:description/>
  <dc:language>da-DK</dc:language>
  <cp:lastModifiedBy/>
  <dcterms:modified xsi:type="dcterms:W3CDTF">2024-07-09T13:15:51Z</dcterms:modified>
  <cp:revision>37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