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30.gif" ContentType="image/gif"/>
  <Override PartName="/ppt/media/image22.png" ContentType="image/png"/>
  <Override PartName="/ppt/media/image21.png" ContentType="image/png"/>
  <Override PartName="/ppt/media/image19.png" ContentType="image/png"/>
  <Override PartName="/ppt/media/image14.png" ContentType="image/png"/>
  <Override PartName="/ppt/media/image5.png" ContentType="image/png"/>
  <Override PartName="/ppt/media/image37.png" ContentType="image/png"/>
  <Override PartName="/ppt/media/image15.png" ContentType="image/png"/>
  <Override PartName="/ppt/media/image9.png" ContentType="image/png"/>
  <Override PartName="/ppt/media/image18.png" ContentType="image/png"/>
  <Override PartName="/ppt/media/image20.png" ContentType="image/png"/>
  <Override PartName="/ppt/media/image13.png" ContentType="image/png"/>
  <Override PartName="/ppt/media/image36.png" ContentType="image/png"/>
  <Override PartName="/ppt/media/image4.png" ContentType="image/png"/>
  <Override PartName="/ppt/media/image40.png" ContentType="image/png"/>
  <Override PartName="/ppt/media/image6.png" ContentType="image/png"/>
  <Override PartName="/ppt/media/image38.png" ContentType="image/png"/>
  <Override PartName="/ppt/media/image41.png" ContentType="image/png"/>
  <Override PartName="/ppt/media/image42.png" ContentType="image/png"/>
  <Override PartName="/ppt/media/image31.png" ContentType="image/png"/>
  <Override PartName="/ppt/media/image43.png" ContentType="image/png"/>
  <Override PartName="/ppt/media/image32.png" ContentType="image/png"/>
  <Override PartName="/ppt/media/image44.png" ContentType="image/png"/>
  <Override PartName="/ppt/media/image45.png" ContentType="image/png"/>
  <Override PartName="/ppt/media/image10.png" ContentType="image/png"/>
  <Override PartName="/ppt/media/image12.png" ContentType="image/png"/>
  <Override PartName="/ppt/media/media16.mp4" ContentType="video/mp4"/>
  <Override PartName="/ppt/media/image3.png" ContentType="image/png"/>
  <Override PartName="/ppt/media/image35.png" ContentType="image/png"/>
  <Override PartName="/ppt/media/image8.png" ContentType="image/png"/>
  <Override PartName="/ppt/media/image17.png" ContentType="image/png"/>
  <Override PartName="/ppt/media/image11.png" ContentType="image/png"/>
  <Override PartName="/ppt/media/image2.png" ContentType="image/png"/>
  <Override PartName="/ppt/media/image34.png" ContentType="image/png"/>
  <Override PartName="/ppt/media/image39.png" ContentType="image/png"/>
  <Override PartName="/ppt/media/image7.png" ContentType="image/png"/>
  <Override PartName="/ppt/media/image1.png" ContentType="image/png"/>
  <Override PartName="/ppt/media/image33.png" ContentType="image/png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6.xml.rels" ContentType="application/vnd.openxmlformats-package.relationships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7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7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da-DK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da-DK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da-DK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da-DK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da-DK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da-DK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da-DK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da-DK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da-DK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da-DK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da-DK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da-DK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D60E275D-845B-49E6-B5A5-CF0B6BA72589}" type="slidenum">
              <a:rPr b="0" lang="da-DK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da-DK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hyperlink" Target="https://johncarlosbaez.wordpress.com/2023/10/07/pythagorean-tuning/" TargetMode="External"/><Relationship Id="rId2" Type="http://schemas.openxmlformats.org/officeDocument/2006/relationships/slide" Target="../slides/slide11.xml"/><Relationship Id="rId3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hyperlink" Target="https://github.com/JeffFessler/book-la-demo" TargetMode="External"/><Relationship Id="rId2" Type="http://schemas.openxmlformats.org/officeDocument/2006/relationships/hyperlink" Target="https://www.cambridge.org/highereducation/books/linear-algebra-for-data-science-machine-learning-and-signal-processing/1D558680AF26ED577DBD9C4B5F1D0FED#overview" TargetMode="External"/><Relationship Id="rId3" Type="http://schemas.openxmlformats.org/officeDocument/2006/relationships/slide" Target="../slides/slide20.xml"/><Relationship Id="rId4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920" cy="4008600"/>
          </a:xfrm>
          <a:prstGeom prst="rect">
            <a:avLst/>
          </a:prstGeom>
          <a:ln w="0">
            <a:noFill/>
          </a:ln>
        </p:spPr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Let’s talk about music.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Specifically about tunings.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 tuning defines the frequencies of tones.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ln w="0">
            <a:noFill/>
          </a:ln>
        </p:spPr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Here we almost have the 12 semi-tones on the piano.</a:t>
            </a:r>
            <a:endParaRPr b="0" lang="da-DK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None/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Likely the origin of the 12 semi-tones on the octave used in western music.</a:t>
            </a:r>
            <a:endParaRPr b="0" lang="da-DK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ln w="0">
            <a:noFill/>
          </a:ln>
        </p:spPr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In the actual Pythagorean tuning, we half the error and move it to the tritone (F#) by using 3/2 and 2/3 (fitfh down). </a:t>
            </a:r>
            <a:endParaRPr b="0" lang="da-DK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None/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This is ”left” on the circle of fifths.</a:t>
            </a:r>
            <a:endParaRPr b="0" lang="da-DK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None/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Max error 11.7 cents.</a:t>
            </a:r>
            <a:endParaRPr b="0" lang="da-DK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None/>
            </a:pPr>
            <a:endParaRPr b="0" lang="da-DK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None/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Note, we do only 5 down (2/3), but 6 up. This is normal practice (ref  </a:t>
            </a:r>
            <a:r>
              <a:rPr b="0" lang="da-DK" sz="2000" spc="-1" strike="noStrike">
                <a:solidFill>
                  <a:srgbClr val="000000"/>
                </a:solidFill>
                <a:latin typeface="Arial"/>
                <a:hlinkClick r:id="rId1"/>
              </a:rPr>
              <a:t>https://johncarlosbaez.wordpress.com/2023/10/07/pythagorean-tuning/</a:t>
            </a: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da-DK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None/>
            </a:pPr>
            <a:endParaRPr b="0" lang="da-DK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None/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F# pun.</a:t>
            </a:r>
            <a:endParaRPr b="0" lang="da-DK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None/>
            </a:pPr>
            <a:endParaRPr b="0" lang="da-DK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ln w="0">
            <a:noFill/>
          </a:ln>
        </p:spPr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So equal temper is not perfect (fifths are off, thirds are worse, we come to those)</a:t>
            </a:r>
            <a:endParaRPr b="0" lang="da-DK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None/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Pythagorean is not perfect: (the octave is off!)</a:t>
            </a:r>
            <a:endParaRPr b="0" lang="da-DK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None/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What to do?</a:t>
            </a:r>
            <a:endParaRPr b="0" lang="da-DK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None/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Just intonation gives 12 semi-tones all in simple fractions of multipla of 2, 3, and 5 (5-limit tuning).</a:t>
            </a:r>
            <a:endParaRPr b="0" lang="da-DK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None/>
            </a:pPr>
            <a:endParaRPr b="0" lang="da-DK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ln w="0">
            <a:noFill/>
          </a:ln>
        </p:spPr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They look very similar.</a:t>
            </a:r>
            <a:endParaRPr b="0" lang="da-DK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None/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Pythagorean uses only fractions of powers of 2 and 3 (3 limit tuning).</a:t>
            </a:r>
            <a:endParaRPr b="0" lang="da-DK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None/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Just uses powers of 2, 3, 5 (5 limit tuning)</a:t>
            </a:r>
            <a:endParaRPr b="0" lang="da-DK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ln w="0">
            <a:noFill/>
          </a:ln>
        </p:spPr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Strings and wind instruments naturally produce overtones. Here are the first 6.</a:t>
            </a:r>
            <a:endParaRPr b="0" lang="da-DK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None/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Play it! </a:t>
            </a:r>
            <a:endParaRPr b="0" lang="da-DK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ln w="0">
            <a:noFill/>
          </a:ln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The first 5 overtones include form the major triad!.</a:t>
            </a:r>
            <a:endParaRPr b="0" lang="da-DK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None/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Pythagorean has the fifth, but is off at the thrid.</a:t>
            </a:r>
            <a:endParaRPr b="0" lang="da-DK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None/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12 tone equal temper (12TET) is also off.</a:t>
            </a:r>
            <a:endParaRPr b="0" lang="da-DK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ln w="0">
            <a:noFill/>
          </a:ln>
        </p:spPr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The 24 first harmonics gives 12 different tones.</a:t>
            </a:r>
            <a:endParaRPr b="0" lang="da-DK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None/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But they are not equally spaced.</a:t>
            </a:r>
            <a:endParaRPr b="0" lang="da-DK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ln w="0">
            <a:noFill/>
          </a:ln>
        </p:spPr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Subharmonics play the same trick as with pythagorean tuning: Invert the fractions.</a:t>
            </a:r>
            <a:endParaRPr b="0" lang="da-DK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None/>
            </a:pPr>
            <a:endParaRPr b="0" lang="da-DK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None/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However, </a:t>
            </a:r>
            <a:endParaRPr b="0" lang="da-DK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overtones (intger multipla of fundamental frequency) occur spontaniously</a:t>
            </a:r>
            <a:endParaRPr b="0" lang="da-DK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undertones do not occur spontaniously</a:t>
            </a:r>
            <a:endParaRPr b="0" lang="da-DK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None/>
            </a:pPr>
            <a:endParaRPr b="0" lang="da-DK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None/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Note: The harmonics avoid the tritone (F#)</a:t>
            </a:r>
            <a:endParaRPr b="0" lang="da-DK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ln w="0">
            <a:noFill/>
          </a:ln>
        </p:spPr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The whole notes of the just intonation are defined by requring the major triads of</a:t>
            </a:r>
            <a:endParaRPr b="0" lang="da-DK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Tonica</a:t>
            </a:r>
            <a:endParaRPr b="0" lang="da-DK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Dominant</a:t>
            </a:r>
            <a:endParaRPr b="0" lang="da-DK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Subdominant</a:t>
            </a:r>
            <a:endParaRPr b="0" lang="da-DK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None/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are all in ratio 4:5:6</a:t>
            </a:r>
            <a:endParaRPr b="0" lang="da-DK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None/>
            </a:pPr>
            <a:endParaRPr b="0" lang="da-DK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None/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Play them!</a:t>
            </a:r>
            <a:endParaRPr b="0" lang="da-DK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ln w="0">
            <a:noFill/>
          </a:ln>
        </p:spPr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On a normal piano, the 12 semi-tones are distributed evenly over the octave: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The frequency ratio between successive semi tones is constant. About 1.06.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The tuning is fixed by setting the frequency of A4 = 440Hz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At 440Hz the distance to the next semitone is about 26 Hz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ln w="0">
            <a:noFill/>
          </a:ln>
        </p:spPr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56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This work was very much inspired by a series of blog </a:t>
            </a: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posts by John Baez on different tuning systems. </a:t>
            </a: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They are worth reading.</a:t>
            </a:r>
            <a:endParaRPr b="0" lang="da-DK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None/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Shoutout to JuliaMusic (George Datseris of </a:t>
            </a: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DrWatson.jl fame)</a:t>
            </a:r>
            <a:endParaRPr b="0" lang="da-DK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None/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and WAV.jl by Daniel Casimiro</a:t>
            </a:r>
            <a:endParaRPr b="0" lang="da-DK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None/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MusicTheory (by David P. Sanders) came out after I </a:t>
            </a: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submitted abstract. Does not overlap (much)</a:t>
            </a:r>
            <a:endParaRPr b="0" lang="da-DK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None/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Jeffrey A Fessler has a cource at University of </a:t>
            </a: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Michgan on Music Signal Processing.</a:t>
            </a:r>
            <a:endParaRPr b="0" lang="da-DK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None/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He also has a book coming up: </a:t>
            </a:r>
            <a:r>
              <a:rPr b="0" lang="da-DK" sz="2000" spc="-1" strike="noStrike">
                <a:solidFill>
                  <a:srgbClr val="000000"/>
                </a:solidFill>
                <a:latin typeface="Arial"/>
                <a:hlinkClick r:id="rId1"/>
              </a:rPr>
              <a:t>https://github.com/JeffFessler/book-la-demo</a:t>
            </a:r>
            <a:endParaRPr b="0" lang="da-DK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None/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  <a:hlinkClick r:id="rId2"/>
              </a:rPr>
              <a:t>https://www.cambridge.org/highereducation/books/linear-algebra-for-data-science-machine-learning-and-signal-processing/1D558680AF26ED577DBD9C4B5F1D0FED#overview</a:t>
            </a: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da-DK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None/>
            </a:pPr>
            <a:endParaRPr b="0" lang="da-DK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None/>
            </a:pPr>
            <a:endParaRPr b="0" lang="da-DK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None/>
            </a:pPr>
            <a:endParaRPr b="0" lang="da-DK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None/>
            </a:pPr>
            <a:endParaRPr b="0" lang="da-DK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None/>
            </a:pPr>
            <a:endParaRPr b="0" lang="da-DK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None/>
            </a:pPr>
            <a:endParaRPr b="0" lang="da-DK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ln w="0">
            <a:noFill/>
          </a:ln>
        </p:spPr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TuningSystems has the function equal_tempered to generate an equally tempered scale of a given length.</a:t>
            </a:r>
            <a:endParaRPr b="0" lang="da-DK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None/>
            </a:pPr>
            <a:endParaRPr b="0" lang="da-DK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None/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The equal temperement is no natural.</a:t>
            </a:r>
            <a:endParaRPr b="0" lang="da-DK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None/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Why are there any other tunings at all?</a:t>
            </a:r>
            <a:endParaRPr b="0" lang="da-DK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None/>
            </a:pPr>
            <a:endParaRPr b="0" lang="da-DK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None/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But why is ther 12 semi-tones?</a:t>
            </a:r>
            <a:endParaRPr b="0" lang="da-DK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None/>
            </a:pPr>
            <a:endParaRPr b="0" lang="da-DK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ln w="0">
            <a:noFill/>
          </a:ln>
        </p:spPr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Before we look at that, lets play it.</a:t>
            </a:r>
            <a:endParaRPr b="0" lang="da-DK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ln w="0">
            <a:noFill/>
          </a:ln>
        </p:spPr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They sound nice!</a:t>
            </a:r>
            <a:endParaRPr b="0" lang="da-DK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ln w="0">
            <a:noFill/>
          </a:ln>
        </p:spPr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The octave is on the piano, but how about the fifth?</a:t>
            </a:r>
            <a:endParaRPr b="0" lang="da-DK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None/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It is slightly off, but only by 0.1%</a:t>
            </a:r>
            <a:endParaRPr b="0" lang="da-DK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None/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Playing them in succession they are hard to tell apart.</a:t>
            </a:r>
            <a:endParaRPr b="0" lang="da-DK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None/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But together, the frequency difference produces a ”beat tone” (see next slide)</a:t>
            </a:r>
            <a:endParaRPr b="0" lang="da-DK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ln w="0">
            <a:noFill/>
          </a:ln>
        </p:spPr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Beat tone of about 0.75 Hz between perfect fifth (3/2) and equal tempered fifth (2^(7/12))</a:t>
            </a:r>
            <a:endParaRPr b="0" lang="da-DK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None/>
            </a:pPr>
            <a:endParaRPr b="0" lang="da-DK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ln w="0">
            <a:noFill/>
          </a:ln>
        </p:spPr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So maybe the equal temerement is not so natural afterall.</a:t>
            </a:r>
            <a:endParaRPr b="0" lang="da-DK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None/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But this might be the answer to the question about 12 semi-tones:</a:t>
            </a:r>
            <a:endParaRPr b="0" lang="da-DK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None/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Going up 12 fifths is close to 7 full octaves.</a:t>
            </a:r>
            <a:endParaRPr b="0" lang="da-DK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None/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Fifths are harmonic, </a:t>
            </a:r>
            <a:endParaRPr b="0" lang="da-DK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None/>
            </a:pPr>
            <a:endParaRPr b="0" lang="da-DK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ln w="0">
            <a:noFill/>
          </a:ln>
        </p:spPr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Let’s hear them together.</a:t>
            </a:r>
            <a:endParaRPr b="0" lang="da-DK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None/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The beat frequency is 6 Hz: the difference in frequencies of the pythagorean comma at 440 Hz</a:t>
            </a:r>
            <a:endParaRPr b="0" lang="da-DK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None/>
            </a:pPr>
            <a:endParaRPr b="0" lang="da-DK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a-DK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a-DK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a-DK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a-DK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a-DK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9FC802F-7716-4BEB-9E88-0E283F38692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a-DK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a-DK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a-DK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2DAD3E9-EAFE-4CE5-A0F6-9701FCC8ED7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a-DK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a-DK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a-DK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BAA6E97-4110-4DDC-9D58-D84AC5DE239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da-DK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3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a-DK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da-DK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da-DK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a-DK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da-DK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da-DK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a-DK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da-DK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da-DK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1800" spc="-1" strike="noStrike">
                <a:solidFill>
                  <a:srgbClr val="000000"/>
                </a:solidFill>
                <a:latin typeface="Arial"/>
              </a:rPr>
              <a:t>Sixth Outline </a:t>
            </a:r>
            <a:r>
              <a:rPr b="0" lang="da-DK" sz="18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da-DK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1800" spc="-1" strike="noStrike">
                <a:solidFill>
                  <a:srgbClr val="000000"/>
                </a:solidFill>
                <a:latin typeface="Arial"/>
              </a:rPr>
              <a:t>Seventh </a:t>
            </a:r>
            <a:r>
              <a:rPr b="0" lang="da-DK" sz="1800" spc="-1" strike="noStrike">
                <a:solidFill>
                  <a:srgbClr val="000000"/>
                </a:solidFill>
                <a:latin typeface="Arial"/>
              </a:rPr>
              <a:t>Outline Level</a:t>
            </a:r>
            <a:endParaRPr b="0" lang="da-DK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da-DK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da-DK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a-DK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A5C5A87-E284-4F15-B8D6-B37845F0F3C0}" type="slidenum">
              <a:rPr b="0" lang="da-DK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da-DK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da-DK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da-DK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da-DK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a-DK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da-DK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da-DK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da-DK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a-DK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00B1C44-5CE9-4622-8F48-0824406749A4}" type="slidenum">
              <a:rPr b="0" lang="da-DK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da-DK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da-DK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da-DK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da-DK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3200" spc="-1" strike="noStrike">
                <a:solidFill>
                  <a:srgbClr val="000000"/>
                </a:solidFill>
                <a:latin typeface="Arial"/>
              </a:rPr>
              <a:t>Click to edit the </a:t>
            </a:r>
            <a:r>
              <a:rPr b="0" lang="da-DK" sz="3200" spc="-1" strike="noStrike">
                <a:solidFill>
                  <a:srgbClr val="000000"/>
                </a:solidFill>
                <a:latin typeface="Arial"/>
              </a:rPr>
              <a:t>outline text format</a:t>
            </a:r>
            <a:endParaRPr b="0" lang="da-DK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a-DK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da-DK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da-DK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da-DK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da-DK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Sixth Outline </a:t>
            </a: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da-DK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Seventh </a:t>
            </a: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da-DK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2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3.xml"/><Relationship Id="rId8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0.gif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hyperlink" Target="file:///home/tp/github/tp2750/TuningSystems.jl/docs/src/wav/6-harmonics.wav" TargetMode="External"/><Relationship Id="rId5" Type="http://schemas.openxmlformats.org/officeDocument/2006/relationships/image" Target="../media/image6.png"/><Relationship Id="rId6" Type="http://schemas.openxmlformats.org/officeDocument/2006/relationships/hyperlink" Target="file:///home/tp/github/tp2750/TuningSystems.jl/docs/src/wav/harmonic-triad.wav" TargetMode="External"/><Relationship Id="rId7" Type="http://schemas.openxmlformats.org/officeDocument/2006/relationships/image" Target="../media/image6.png"/><Relationship Id="rId8" Type="http://schemas.openxmlformats.org/officeDocument/2006/relationships/slideLayout" Target="../slideLayouts/slideLayout2.xml"/><Relationship Id="rId9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hyperlink" Target="file:///home/tp/github/tp2750/TuningSystems.jl/docs/src/wav/c-major_just.wav" TargetMode="External"/><Relationship Id="rId4" Type="http://schemas.openxmlformats.org/officeDocument/2006/relationships/image" Target="../media/image42.png"/><Relationship Id="rId5" Type="http://schemas.openxmlformats.org/officeDocument/2006/relationships/hyperlink" Target="file:///home/tp/github/tp2750/TuningSystems.jl/docs/src/wav/c-major_12tet.wav" TargetMode="External"/><Relationship Id="rId6" Type="http://schemas.openxmlformats.org/officeDocument/2006/relationships/image" Target="../media/image43.png"/><Relationship Id="rId7" Type="http://schemas.openxmlformats.org/officeDocument/2006/relationships/hyperlink" Target="file:///home/tp/github/tp2750/TuningSystems.jl/docs/src/wav/c-major_pyth.wav" TargetMode="External"/><Relationship Id="rId8" Type="http://schemas.openxmlformats.org/officeDocument/2006/relationships/image" Target="../media/image44.png"/><Relationship Id="rId9" Type="http://schemas.openxmlformats.org/officeDocument/2006/relationships/slideLayout" Target="../slideLayouts/slideLayout2.xml"/><Relationship Id="rId10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hyperlink" Target="https://johncarlosbaez.wordpress.com/2024/01/11/well-temperaments-part-1/" TargetMode="External"/><Relationship Id="rId2" Type="http://schemas.openxmlformats.org/officeDocument/2006/relationships/hyperlink" Target="https://johncarlosbaez.wordpress.com/2023/10/07/pythagorean-tuning/" TargetMode="External"/><Relationship Id="rId3" Type="http://schemas.openxmlformats.org/officeDocument/2006/relationships/hyperlink" Target="https://johncarlosbaez.wordpress.com/2023/10/30/just-intonation-part-1/" TargetMode="External"/><Relationship Id="rId4" Type="http://schemas.openxmlformats.org/officeDocument/2006/relationships/hyperlink" Target="https://johncarlosbaez.wordpress.com/2023/10/13/perfect-fifths-in-equal-tempered-scales/" TargetMode="External"/><Relationship Id="rId5" Type="http://schemas.openxmlformats.org/officeDocument/2006/relationships/image" Target="../media/image4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20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file:///home/tp/github/tp2750/TuningSystems.jl/docs/src/wav/tet12-1.wav" TargetMode="External"/><Relationship Id="rId2" Type="http://schemas.openxmlformats.org/officeDocument/2006/relationships/image" Target="../media/image6.png"/><Relationship Id="rId3" Type="http://schemas.openxmlformats.org/officeDocument/2006/relationships/hyperlink" Target="file:///home/tp/github/tp2750/TuningSystems.jl/docs/src/wav/tet12-2.wav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hyperlink" Target="file:///home/tp/github/tp2750/TuningSystems.jl/docs/src/wav/oct-1.wav" TargetMode="External"/><Relationship Id="rId3" Type="http://schemas.openxmlformats.org/officeDocument/2006/relationships/image" Target="../media/image6.png"/><Relationship Id="rId4" Type="http://schemas.openxmlformats.org/officeDocument/2006/relationships/hyperlink" Target="file:///home/tp/github/tp2750/TuningSystems.jl/docs/src/wav/oct-2.wav" TargetMode="External"/><Relationship Id="rId5" Type="http://schemas.openxmlformats.org/officeDocument/2006/relationships/image" Target="../media/image6.png"/><Relationship Id="rId6" Type="http://schemas.openxmlformats.org/officeDocument/2006/relationships/hyperlink" Target="file:///home/tp/github/tp2750/TuningSystems.jl/docs/src/wav/fifth-1.wav" TargetMode="External"/><Relationship Id="rId7" Type="http://schemas.openxmlformats.org/officeDocument/2006/relationships/image" Target="../media/image6.png"/><Relationship Id="rId8" Type="http://schemas.openxmlformats.org/officeDocument/2006/relationships/hyperlink" Target="file:///home/tp/github/tp2750/TuningSystems.jl/docs/src/wav/fifth-2.wav" TargetMode="External"/><Relationship Id="rId9" Type="http://schemas.openxmlformats.org/officeDocument/2006/relationships/image" Target="../media/image6.png"/><Relationship Id="rId10" Type="http://schemas.openxmlformats.org/officeDocument/2006/relationships/slideLayout" Target="../slideLayouts/slideLayout2.xml"/><Relationship Id="rId11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hyperlink" Target="file:///home/tp/github/tp2750/TuningSystems.jl/docs/src/wav/fifth-3.wav" TargetMode="External"/><Relationship Id="rId5" Type="http://schemas.openxmlformats.org/officeDocument/2006/relationships/image" Target="../media/image6.png"/><Relationship Id="rId6" Type="http://schemas.openxmlformats.org/officeDocument/2006/relationships/hyperlink" Target="file:///home/tp/github/tp2750/TuningSystems.jl/docs/src/wav/fifth-4.wav" TargetMode="External"/><Relationship Id="rId7" Type="http://schemas.openxmlformats.org/officeDocument/2006/relationships/image" Target="../media/image6.png"/><Relationship Id="rId8" Type="http://schemas.openxmlformats.org/officeDocument/2006/relationships/slideLayout" Target="../slideLayouts/slideLayout2.xml"/><Relationship Id="rId9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1.png"/><Relationship Id="rId3" Type="http://schemas.openxmlformats.org/officeDocument/2006/relationships/image" Target="../media/image15.png"/><Relationship Id="rId4" Type="http://schemas.openxmlformats.org/officeDocument/2006/relationships/hyperlink" Target="file:///home/tp/github/tp2750/TuningSystems.jl/docs/src/wav/fifth-4.wav" TargetMode="External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video" Target="../media/media16.mp4"/><Relationship Id="rId2" Type="http://schemas.microsoft.com/office/2007/relationships/media" Target="../media/media16.mp4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hyperlink" Target="file:///home/tp/github/tp2750/TuningSystems.jl/docs/src/wav/beat_pyth-comma_440-2.wav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22.png"/><Relationship Id="rId6" Type="http://schemas.openxmlformats.org/officeDocument/2006/relationships/hyperlink" Target="file:///home/tp/github/tp2750/TuningSystems.jl/docs/src/wav/beat_pyth-comma_440.wav" TargetMode="External"/><Relationship Id="rId7" Type="http://schemas.openxmlformats.org/officeDocument/2006/relationships/image" Target="../media/image6.png"/><Relationship Id="rId8" Type="http://schemas.openxmlformats.org/officeDocument/2006/relationships/image" Target="../media/image23.png"/><Relationship Id="rId9" Type="http://schemas.openxmlformats.org/officeDocument/2006/relationships/slideLayout" Target="../slideLayouts/slideLayout2.xml"/><Relationship Id="rId10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Exploring Musical Tunings with Julia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subTitle"/>
          </p:nvPr>
        </p:nvSpPr>
        <p:spPr>
          <a:xfrm>
            <a:off x="504000" y="1362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TuningSystems.jl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Thomas Agersten Poulsen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tp2750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" name="" descr=""/>
          <p:cNvPicPr/>
          <p:nvPr/>
        </p:nvPicPr>
        <p:blipFill>
          <a:blip r:embed="rId1"/>
          <a:stretch/>
        </p:blipFill>
        <p:spPr>
          <a:xfrm>
            <a:off x="20880" y="20880"/>
            <a:ext cx="878760" cy="878760"/>
          </a:xfrm>
          <a:prstGeom prst="rect">
            <a:avLst/>
          </a:prstGeom>
          <a:ln w="0">
            <a:noFill/>
          </a:ln>
        </p:spPr>
      </p:pic>
      <p:pic>
        <p:nvPicPr>
          <p:cNvPr id="28" name="" descr=""/>
          <p:cNvPicPr/>
          <p:nvPr/>
        </p:nvPicPr>
        <p:blipFill>
          <a:blip r:embed="rId2"/>
          <a:stretch/>
        </p:blipFill>
        <p:spPr>
          <a:xfrm>
            <a:off x="360" y="4615200"/>
            <a:ext cx="2958840" cy="1002960"/>
          </a:xfrm>
          <a:prstGeom prst="rect">
            <a:avLst/>
          </a:prstGeom>
          <a:ln w="0">
            <a:noFill/>
          </a:ln>
        </p:spPr>
      </p:pic>
      <p:pic>
        <p:nvPicPr>
          <p:cNvPr id="29" name="" descr=""/>
          <p:cNvPicPr/>
          <p:nvPr/>
        </p:nvPicPr>
        <p:blipFill>
          <a:blip r:embed="rId3"/>
          <a:stretch/>
        </p:blipFill>
        <p:spPr>
          <a:xfrm>
            <a:off x="9144360" y="360"/>
            <a:ext cx="923760" cy="923760"/>
          </a:xfrm>
          <a:prstGeom prst="rect">
            <a:avLst/>
          </a:prstGeom>
          <a:ln w="0">
            <a:noFill/>
          </a:ln>
        </p:spPr>
      </p:pic>
      <p:pic>
        <p:nvPicPr>
          <p:cNvPr id="30" name="" descr=""/>
          <p:cNvPicPr/>
          <p:nvPr/>
        </p:nvPicPr>
        <p:blipFill>
          <a:blip r:embed="rId4"/>
          <a:stretch/>
        </p:blipFill>
        <p:spPr>
          <a:xfrm>
            <a:off x="3853440" y="3313440"/>
            <a:ext cx="466560" cy="466560"/>
          </a:xfrm>
          <a:prstGeom prst="rect">
            <a:avLst/>
          </a:prstGeom>
          <a:ln w="0">
            <a:noFill/>
          </a:ln>
        </p:spPr>
      </p:pic>
      <p:sp>
        <p:nvSpPr>
          <p:cNvPr id="31" name=""/>
          <p:cNvSpPr/>
          <p:nvPr/>
        </p:nvSpPr>
        <p:spPr>
          <a:xfrm>
            <a:off x="2959560" y="4693680"/>
            <a:ext cx="68796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2024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" name="" descr=""/>
          <p:cNvPicPr/>
          <p:nvPr/>
        </p:nvPicPr>
        <p:blipFill>
          <a:blip r:embed="rId5"/>
          <a:stretch/>
        </p:blipFill>
        <p:spPr>
          <a:xfrm>
            <a:off x="7929360" y="3600000"/>
            <a:ext cx="2070720" cy="2070720"/>
          </a:xfrm>
          <a:prstGeom prst="rect">
            <a:avLst/>
          </a:prstGeom>
          <a:ln w="0">
            <a:noFill/>
          </a:ln>
        </p:spPr>
      </p:pic>
      <p:pic>
        <p:nvPicPr>
          <p:cNvPr id="33" name="" descr=""/>
          <p:cNvPicPr/>
          <p:nvPr/>
        </p:nvPicPr>
        <p:blipFill>
          <a:blip r:embed="rId6"/>
          <a:stretch/>
        </p:blipFill>
        <p:spPr>
          <a:xfrm>
            <a:off x="4680000" y="4988520"/>
            <a:ext cx="591480" cy="591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a-DK" sz="4400" spc="-1" strike="noStrike">
                <a:solidFill>
                  <a:srgbClr val="000000"/>
                </a:solidFill>
                <a:latin typeface="Arial"/>
              </a:rPr>
              <a:t>Cents and Pitch Class</a:t>
            </a:r>
            <a:endParaRPr b="0" lang="da-DK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180000" y="85212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600" spc="-1" strike="noStrike">
                <a:solidFill>
                  <a:srgbClr val="000000"/>
                </a:solidFill>
                <a:latin typeface="Arial"/>
              </a:rPr>
              <a:t>Pitch class: Equivalence class modulus octave</a:t>
            </a:r>
            <a:endParaRPr b="0" lang="da-DK" sz="2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600" spc="-1" strike="noStrike">
                <a:solidFill>
                  <a:srgbClr val="000000"/>
                </a:solidFill>
                <a:latin typeface="Arial"/>
              </a:rPr>
              <a:t>Cents: Divide octave in 1200 logarithmically</a:t>
            </a:r>
            <a:endParaRPr b="0" lang="da-DK" sz="2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600" spc="-1" strike="noStrike">
                <a:solidFill>
                  <a:srgbClr val="000000"/>
                </a:solidFill>
                <a:latin typeface="Arial"/>
              </a:rPr>
              <a:t>Obs:</a:t>
            </a:r>
            <a:endParaRPr b="0" lang="da-DK" sz="2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a-DK" sz="2400" spc="-1" strike="noStrike">
                <a:solidFill>
                  <a:srgbClr val="000000"/>
                </a:solidFill>
                <a:latin typeface="Arial"/>
              </a:rPr>
              <a:t>”</a:t>
            </a:r>
            <a:r>
              <a:rPr b="0" lang="da-DK" sz="2400" spc="-1" strike="noStrike">
                <a:solidFill>
                  <a:srgbClr val="000000"/>
                </a:solidFill>
                <a:latin typeface="Arial"/>
              </a:rPr>
              <a:t>Circle of fifths” overshoots</a:t>
            </a:r>
            <a:br>
              <a:rPr sz="2400"/>
            </a:br>
            <a:r>
              <a:rPr b="0" lang="da-DK" sz="2400" spc="-1" strike="noStrike">
                <a:solidFill>
                  <a:srgbClr val="000000"/>
                </a:solidFill>
                <a:latin typeface="Arial"/>
              </a:rPr>
              <a:t>equal temper by 1.95 cents</a:t>
            </a:r>
            <a:br>
              <a:rPr sz="2400"/>
            </a:br>
            <a:r>
              <a:rPr b="0" lang="da-DK" sz="2400" spc="-1" strike="noStrike">
                <a:solidFill>
                  <a:srgbClr val="000000"/>
                </a:solidFill>
                <a:latin typeface="Arial"/>
              </a:rPr>
              <a:t>per step</a:t>
            </a:r>
            <a:endParaRPr b="0" lang="da-DK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5353920" y="1962720"/>
            <a:ext cx="4726080" cy="3708000"/>
          </a:xfrm>
          <a:prstGeom prst="rect">
            <a:avLst/>
          </a:prstGeom>
          <a:ln w="0">
            <a:noFill/>
          </a:ln>
        </p:spPr>
      </p:pic>
      <p:pic>
        <p:nvPicPr>
          <p:cNvPr id="82" name="" descr=""/>
          <p:cNvPicPr/>
          <p:nvPr/>
        </p:nvPicPr>
        <p:blipFill>
          <a:blip r:embed="rId2"/>
          <a:stretch/>
        </p:blipFill>
        <p:spPr>
          <a:xfrm>
            <a:off x="95760" y="3600000"/>
            <a:ext cx="2064240" cy="2064240"/>
          </a:xfrm>
          <a:prstGeom prst="rect">
            <a:avLst/>
          </a:prstGeom>
          <a:ln w="0">
            <a:noFill/>
          </a:ln>
        </p:spPr>
      </p:pic>
      <p:sp>
        <p:nvSpPr>
          <p:cNvPr id="83" name=""/>
          <p:cNvSpPr txBox="1"/>
          <p:nvPr/>
        </p:nvSpPr>
        <p:spPr>
          <a:xfrm>
            <a:off x="2700000" y="5324400"/>
            <a:ext cx="228996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0" lang="da-DK" sz="1800" spc="-1" strike="noStrike">
                <a:solidFill>
                  <a:srgbClr val="000000"/>
                </a:solidFill>
                <a:latin typeface="Arial"/>
              </a:rPr>
              <a:t>Pythagorean comma</a:t>
            </a:r>
            <a:endParaRPr b="0" lang="da-DK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"/>
          <p:cNvSpPr/>
          <p:nvPr/>
        </p:nvSpPr>
        <p:spPr>
          <a:xfrm>
            <a:off x="4989960" y="5310720"/>
            <a:ext cx="359640" cy="35964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da-DK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8679240" y="0"/>
            <a:ext cx="1379520" cy="1440000"/>
          </a:xfrm>
          <a:prstGeom prst="rect">
            <a:avLst/>
          </a:prstGeom>
          <a:ln w="0">
            <a:noFill/>
          </a:ln>
        </p:spPr>
      </p:pic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a-DK" sz="4400" spc="-1" strike="noStrike">
                <a:solidFill>
                  <a:srgbClr val="000000"/>
                </a:solidFill>
                <a:latin typeface="Arial"/>
              </a:rPr>
              <a:t>Pythagorean Tuning</a:t>
            </a:r>
            <a:endParaRPr b="0" lang="da-DK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-251280" y="852120"/>
            <a:ext cx="943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Bef>
                <a:spcPts val="1417"/>
              </a:spcBef>
              <a:buNone/>
            </a:pPr>
            <a:r>
              <a:rPr b="0" lang="da-DK" sz="2400" spc="-1" strike="noStrike">
                <a:solidFill>
                  <a:srgbClr val="000000"/>
                </a:solidFill>
                <a:latin typeface="Arial"/>
              </a:rPr>
              <a:t>Half the error and move it to </a:t>
            </a:r>
            <a:r>
              <a:rPr b="0" lang="da-DK" sz="2400" spc="-1" strike="noStrike">
                <a:solidFill>
                  <a:srgbClr val="000000"/>
                </a:solidFill>
                <a:latin typeface="Arial"/>
              </a:rPr>
              <a:t>the tritone (F#) by using 3/2 </a:t>
            </a:r>
            <a:r>
              <a:rPr b="0" lang="da-DK" sz="2400" spc="-1" strike="noStrike">
                <a:solidFill>
                  <a:srgbClr val="000000"/>
                </a:solidFill>
                <a:latin typeface="Arial"/>
              </a:rPr>
              <a:t>and 2/3</a:t>
            </a:r>
            <a:endParaRPr b="0" lang="da-DK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2"/>
          <a:stretch/>
        </p:blipFill>
        <p:spPr>
          <a:xfrm>
            <a:off x="360" y="1295640"/>
            <a:ext cx="10080360" cy="4375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a-DK" sz="4400" spc="-1" strike="noStrike">
                <a:solidFill>
                  <a:srgbClr val="000000"/>
                </a:solidFill>
                <a:latin typeface="Arial"/>
              </a:rPr>
              <a:t>TODO Play it</a:t>
            </a:r>
            <a:endParaRPr b="0" lang="da-DK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a-DK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"/>
          <p:cNvSpPr txBox="1"/>
          <p:nvPr/>
        </p:nvSpPr>
        <p:spPr>
          <a:xfrm>
            <a:off x="2467800" y="2160000"/>
            <a:ext cx="2212200" cy="34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da-DK" sz="1800" spc="-1" strike="noStrike">
                <a:solidFill>
                  <a:srgbClr val="000000"/>
                </a:solidFill>
                <a:latin typeface="Arial"/>
              </a:rPr>
              <a:t>play(s([et12, pyth])) </a:t>
            </a:r>
            <a:endParaRPr b="0" lang="da-DK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a-DK" sz="4400" spc="-1" strike="noStrike">
                <a:solidFill>
                  <a:srgbClr val="000000"/>
                </a:solidFill>
                <a:latin typeface="Arial"/>
              </a:rPr>
              <a:t>Just Intonation</a:t>
            </a:r>
            <a:endParaRPr b="0" lang="da-DK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624720" y="1572120"/>
            <a:ext cx="2915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3200" spc="-1" strike="noStrike">
                <a:solidFill>
                  <a:srgbClr val="000000"/>
                </a:solidFill>
                <a:latin typeface="Arial"/>
              </a:rPr>
              <a:t>TODO: play</a:t>
            </a:r>
            <a:endParaRPr b="0" lang="da-DK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62280" y="927360"/>
            <a:ext cx="6057720" cy="3752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a-DK" sz="4400" spc="-1" strike="noStrike">
                <a:solidFill>
                  <a:srgbClr val="000000"/>
                </a:solidFill>
                <a:latin typeface="Arial"/>
              </a:rPr>
              <a:t>Let’s compare</a:t>
            </a:r>
            <a:endParaRPr b="0" lang="da-DK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3888000" y="1199880"/>
            <a:ext cx="5832000" cy="3888000"/>
          </a:xfrm>
          <a:prstGeom prst="rect">
            <a:avLst/>
          </a:prstGeom>
          <a:ln w="0">
            <a:noFill/>
          </a:ln>
        </p:spPr>
      </p:pic>
      <p:pic>
        <p:nvPicPr>
          <p:cNvPr id="97" name="" descr=""/>
          <p:cNvPicPr/>
          <p:nvPr/>
        </p:nvPicPr>
        <p:blipFill>
          <a:blip r:embed="rId2"/>
          <a:stretch/>
        </p:blipFill>
        <p:spPr>
          <a:xfrm>
            <a:off x="181800" y="1326600"/>
            <a:ext cx="3238200" cy="2085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40000" y="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a-DK" sz="4000" spc="-1" strike="noStrike">
                <a:solidFill>
                  <a:srgbClr val="000000"/>
                </a:solidFill>
                <a:latin typeface="Arial"/>
              </a:rPr>
              <a:t>Harmonic Series</a:t>
            </a:r>
            <a:endParaRPr b="0" lang="da-DK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3780000" y="809640"/>
            <a:ext cx="2700000" cy="2542680"/>
          </a:xfrm>
          <a:prstGeom prst="rect">
            <a:avLst/>
          </a:prstGeom>
          <a:ln w="0">
            <a:noFill/>
          </a:ln>
        </p:spPr>
      </p:pic>
      <p:sp>
        <p:nvSpPr>
          <p:cNvPr id="100" name=""/>
          <p:cNvSpPr txBox="1"/>
          <p:nvPr/>
        </p:nvSpPr>
        <p:spPr>
          <a:xfrm>
            <a:off x="3960000" y="3420000"/>
            <a:ext cx="2176920" cy="60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da-DK" sz="1050" spc="-1" strike="noStrike">
                <a:solidFill>
                  <a:srgbClr val="000000"/>
                </a:solidFill>
                <a:latin typeface="Arial"/>
              </a:rPr>
              <a:t>By Adjwilley CC BY-SA 3.0</a:t>
            </a:r>
            <a:endParaRPr b="0" lang="da-DK" sz="10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2"/>
          <a:stretch/>
        </p:blipFill>
        <p:spPr>
          <a:xfrm>
            <a:off x="0" y="3746880"/>
            <a:ext cx="4276440" cy="1923840"/>
          </a:xfrm>
          <a:prstGeom prst="rect">
            <a:avLst/>
          </a:prstGeom>
          <a:ln w="0">
            <a:noFill/>
          </a:ln>
        </p:spPr>
      </p:pic>
      <p:pic>
        <p:nvPicPr>
          <p:cNvPr id="102" name="" descr=""/>
          <p:cNvPicPr/>
          <p:nvPr/>
        </p:nvPicPr>
        <p:blipFill>
          <a:blip r:embed="rId3"/>
          <a:stretch/>
        </p:blipFill>
        <p:spPr>
          <a:xfrm>
            <a:off x="3375360" y="4804200"/>
            <a:ext cx="6705360" cy="866520"/>
          </a:xfrm>
          <a:prstGeom prst="rect">
            <a:avLst/>
          </a:prstGeom>
          <a:ln w="0">
            <a:noFill/>
          </a:ln>
        </p:spPr>
      </p:pic>
      <p:pic>
        <p:nvPicPr>
          <p:cNvPr id="103" name="" descr="">
            <a:hlinkClick r:id="rId4"/>
          </p:cNvPr>
          <p:cNvPicPr/>
          <p:nvPr/>
        </p:nvPicPr>
        <p:blipFill>
          <a:blip r:embed="rId5"/>
          <a:stretch/>
        </p:blipFill>
        <p:spPr>
          <a:xfrm>
            <a:off x="5348520" y="4088520"/>
            <a:ext cx="591480" cy="591480"/>
          </a:xfrm>
          <a:prstGeom prst="rect">
            <a:avLst/>
          </a:prstGeom>
          <a:ln w="0">
            <a:noFill/>
          </a:ln>
        </p:spPr>
      </p:pic>
      <p:pic>
        <p:nvPicPr>
          <p:cNvPr id="104" name="" descr="">
            <a:hlinkClick r:id="rId6"/>
          </p:cNvPr>
          <p:cNvPicPr/>
          <p:nvPr/>
        </p:nvPicPr>
        <p:blipFill>
          <a:blip r:embed="rId7"/>
          <a:stretch/>
        </p:blipFill>
        <p:spPr>
          <a:xfrm>
            <a:off x="6248520" y="4088520"/>
            <a:ext cx="591480" cy="591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a-DK" sz="4400" spc="-1" strike="noStrike">
                <a:solidFill>
                  <a:srgbClr val="000000"/>
                </a:solidFill>
                <a:latin typeface="Arial"/>
              </a:rPr>
              <a:t>Harmonics and Triad</a:t>
            </a:r>
            <a:endParaRPr b="0" lang="da-DK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a-DK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0" y="2337840"/>
            <a:ext cx="3838320" cy="3333240"/>
          </a:xfrm>
          <a:prstGeom prst="rect">
            <a:avLst/>
          </a:prstGeom>
          <a:ln w="0">
            <a:noFill/>
          </a:ln>
        </p:spPr>
      </p:pic>
      <p:pic>
        <p:nvPicPr>
          <p:cNvPr id="108" name="" descr=""/>
          <p:cNvPicPr/>
          <p:nvPr/>
        </p:nvPicPr>
        <p:blipFill>
          <a:blip r:embed="rId2"/>
          <a:stretch/>
        </p:blipFill>
        <p:spPr>
          <a:xfrm>
            <a:off x="4185360" y="1861200"/>
            <a:ext cx="5714640" cy="3809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a-DK" sz="4400" spc="-1" strike="noStrike">
                <a:solidFill>
                  <a:srgbClr val="000000"/>
                </a:solidFill>
                <a:latin typeface="Arial"/>
              </a:rPr>
              <a:t>More Harmonics!</a:t>
            </a:r>
            <a:endParaRPr b="0" lang="da-DK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0" y="9000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400" spc="-1" strike="noStrike">
                <a:solidFill>
                  <a:srgbClr val="000000"/>
                </a:solidFill>
                <a:latin typeface="Arial"/>
              </a:rPr>
              <a:t>24 harmonics</a:t>
            </a:r>
            <a:endParaRPr b="0" lang="da-DK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a-DK" sz="2400" spc="-1" strike="noStrike">
                <a:solidFill>
                  <a:srgbClr val="000000"/>
                </a:solidFill>
                <a:latin typeface="Arial"/>
              </a:rPr>
              <a:t>12 different</a:t>
            </a:r>
            <a:endParaRPr b="0" lang="da-DK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a-DK" sz="2400" spc="-1" strike="noStrike">
                <a:solidFill>
                  <a:srgbClr val="000000"/>
                </a:solidFill>
                <a:latin typeface="Arial"/>
              </a:rPr>
              <a:t>Not equally spaced</a:t>
            </a:r>
            <a:endParaRPr b="0" lang="da-DK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4185360" y="1260000"/>
            <a:ext cx="5714640" cy="3809520"/>
          </a:xfrm>
          <a:prstGeom prst="rect">
            <a:avLst/>
          </a:prstGeom>
          <a:ln w="0">
            <a:noFill/>
          </a:ln>
        </p:spPr>
      </p:pic>
      <p:pic>
        <p:nvPicPr>
          <p:cNvPr id="112" name="" descr=""/>
          <p:cNvPicPr/>
          <p:nvPr/>
        </p:nvPicPr>
        <p:blipFill>
          <a:blip r:embed="rId2"/>
          <a:stretch/>
        </p:blipFill>
        <p:spPr>
          <a:xfrm>
            <a:off x="0" y="2340000"/>
            <a:ext cx="3666600" cy="3342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a-DK" sz="4400" spc="-1" strike="noStrike">
                <a:solidFill>
                  <a:srgbClr val="000000"/>
                </a:solidFill>
                <a:latin typeface="Arial"/>
              </a:rPr>
              <a:t>Subharmonics</a:t>
            </a:r>
            <a:endParaRPr b="0" lang="da-DK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4788000" y="2160000"/>
            <a:ext cx="4932000" cy="3287880"/>
          </a:xfrm>
          <a:prstGeom prst="rect">
            <a:avLst/>
          </a:prstGeom>
          <a:ln w="0">
            <a:noFill/>
          </a:ln>
        </p:spPr>
      </p:pic>
      <p:pic>
        <p:nvPicPr>
          <p:cNvPr id="115" name="" descr=""/>
          <p:cNvPicPr/>
          <p:nvPr/>
        </p:nvPicPr>
        <p:blipFill>
          <a:blip r:embed="rId2"/>
          <a:stretch/>
        </p:blipFill>
        <p:spPr>
          <a:xfrm>
            <a:off x="0" y="2340000"/>
            <a:ext cx="3800160" cy="3342960"/>
          </a:xfrm>
          <a:prstGeom prst="rect">
            <a:avLst/>
          </a:prstGeom>
          <a:ln w="0">
            <a:noFill/>
          </a:ln>
        </p:spPr>
      </p:pic>
      <p:pic>
        <p:nvPicPr>
          <p:cNvPr id="116" name="" descr=""/>
          <p:cNvPicPr/>
          <p:nvPr/>
        </p:nvPicPr>
        <p:blipFill>
          <a:blip r:embed="rId3"/>
          <a:stretch/>
        </p:blipFill>
        <p:spPr>
          <a:xfrm>
            <a:off x="0" y="1352520"/>
            <a:ext cx="7857720" cy="447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a-DK" sz="4400" spc="-1" strike="noStrike">
                <a:solidFill>
                  <a:srgbClr val="000000"/>
                </a:solidFill>
                <a:latin typeface="Arial"/>
              </a:rPr>
              <a:t>Just intonation and triads</a:t>
            </a:r>
            <a:endParaRPr b="0" lang="da-DK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74160" y="1260000"/>
            <a:ext cx="2265840" cy="916200"/>
          </a:xfrm>
          <a:prstGeom prst="rect">
            <a:avLst/>
          </a:prstGeom>
          <a:ln w="0">
            <a:noFill/>
          </a:ln>
        </p:spPr>
      </p:pic>
      <p:sp>
        <p:nvSpPr>
          <p:cNvPr id="119" name=""/>
          <p:cNvSpPr txBox="1"/>
          <p:nvPr/>
        </p:nvSpPr>
        <p:spPr>
          <a:xfrm>
            <a:off x="-26280" y="2160000"/>
            <a:ext cx="2906280" cy="218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da-DK" sz="900" spc="-1" strike="noStrike">
                <a:solidFill>
                  <a:srgbClr val="000000"/>
                </a:solidFill>
                <a:latin typeface="Arial"/>
              </a:rPr>
              <a:t>By Hyacinth at the English Wikipedia, CC BY-SA 3.0</a:t>
            </a:r>
            <a:endParaRPr b="0" lang="da-DK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2"/>
          <a:stretch/>
        </p:blipFill>
        <p:spPr>
          <a:xfrm>
            <a:off x="360" y="4411080"/>
            <a:ext cx="10080360" cy="1259640"/>
          </a:xfrm>
          <a:prstGeom prst="rect">
            <a:avLst/>
          </a:prstGeom>
          <a:ln w="0">
            <a:noFill/>
          </a:ln>
        </p:spPr>
      </p:pic>
      <p:pic>
        <p:nvPicPr>
          <p:cNvPr id="121" name="" descr="">
            <a:hlinkClick r:id="rId3"/>
          </p:cNvPr>
          <p:cNvPicPr/>
          <p:nvPr/>
        </p:nvPicPr>
        <p:blipFill>
          <a:blip r:embed="rId4"/>
          <a:stretch/>
        </p:blipFill>
        <p:spPr>
          <a:xfrm>
            <a:off x="0" y="2685240"/>
            <a:ext cx="3269880" cy="1634760"/>
          </a:xfrm>
          <a:prstGeom prst="rect">
            <a:avLst/>
          </a:prstGeom>
          <a:ln w="0">
            <a:noFill/>
          </a:ln>
        </p:spPr>
      </p:pic>
      <p:pic>
        <p:nvPicPr>
          <p:cNvPr id="122" name="" descr="">
            <a:hlinkClick r:id="rId5"/>
          </p:cNvPr>
          <p:cNvPicPr/>
          <p:nvPr/>
        </p:nvPicPr>
        <p:blipFill>
          <a:blip r:embed="rId6"/>
          <a:stretch/>
        </p:blipFill>
        <p:spPr>
          <a:xfrm>
            <a:off x="3292920" y="2636640"/>
            <a:ext cx="3367080" cy="1683360"/>
          </a:xfrm>
          <a:prstGeom prst="rect">
            <a:avLst/>
          </a:prstGeom>
          <a:ln w="0">
            <a:noFill/>
          </a:ln>
        </p:spPr>
      </p:pic>
      <p:pic>
        <p:nvPicPr>
          <p:cNvPr id="123" name="" descr="">
            <a:hlinkClick r:id="rId7"/>
          </p:cNvPr>
          <p:cNvPicPr/>
          <p:nvPr/>
        </p:nvPicPr>
        <p:blipFill>
          <a:blip r:embed="rId8"/>
          <a:stretch/>
        </p:blipFill>
        <p:spPr>
          <a:xfrm>
            <a:off x="6660000" y="2636640"/>
            <a:ext cx="3420720" cy="1710360"/>
          </a:xfrm>
          <a:prstGeom prst="rect">
            <a:avLst/>
          </a:prstGeom>
          <a:ln w="0">
            <a:noFill/>
          </a:ln>
        </p:spPr>
      </p:pic>
      <p:sp>
        <p:nvSpPr>
          <p:cNvPr id="124" name=""/>
          <p:cNvSpPr txBox="1"/>
          <p:nvPr/>
        </p:nvSpPr>
        <p:spPr>
          <a:xfrm>
            <a:off x="3780000" y="1266480"/>
            <a:ext cx="3600000" cy="137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da-DK" sz="1800" spc="-1" strike="noStrike">
                <a:solidFill>
                  <a:srgbClr val="000000"/>
                </a:solidFill>
                <a:latin typeface="Arial"/>
              </a:rPr>
              <a:t>F: (4:5:6) / 6</a:t>
            </a:r>
            <a:endParaRPr b="0" lang="da-DK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da-DK" sz="1800" spc="-1" strike="noStrike">
                <a:solidFill>
                  <a:srgbClr val="000000"/>
                </a:solidFill>
                <a:latin typeface="Arial"/>
              </a:rPr>
              <a:t>C: (4:5:6) / 4</a:t>
            </a:r>
            <a:endParaRPr b="0" lang="da-DK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da-DK" sz="1800" spc="-1" strike="noStrike">
                <a:solidFill>
                  <a:srgbClr val="000000"/>
                </a:solidFill>
                <a:latin typeface="Arial"/>
              </a:rPr>
              <a:t>G: (12:15:18) / 4 = 3 * (4:5:6) / 4</a:t>
            </a:r>
            <a:endParaRPr b="0" lang="da-DK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da-DK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da-DK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Equal Temperement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6" name="" descr=""/>
          <p:cNvPicPr/>
          <p:nvPr/>
        </p:nvPicPr>
        <p:blipFill>
          <a:blip r:embed="rId1"/>
          <a:stretch/>
        </p:blipFill>
        <p:spPr>
          <a:xfrm>
            <a:off x="3278520" y="1260360"/>
            <a:ext cx="3381120" cy="2525040"/>
          </a:xfrm>
          <a:prstGeom prst="rect">
            <a:avLst/>
          </a:prstGeom>
          <a:ln w="0">
            <a:noFill/>
          </a:ln>
        </p:spPr>
      </p:pic>
      <p:sp>
        <p:nvSpPr>
          <p:cNvPr id="37" name=""/>
          <p:cNvSpPr/>
          <p:nvPr/>
        </p:nvSpPr>
        <p:spPr>
          <a:xfrm>
            <a:off x="3240000" y="3828240"/>
            <a:ext cx="4859280" cy="193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julia&gt; 2^(1/12)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1.0594630943592953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julia&gt; ans*440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466.1637615180899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9009360" y="4680000"/>
            <a:ext cx="990720" cy="990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a-DK" sz="4400" spc="-1" strike="noStrike">
                <a:solidFill>
                  <a:srgbClr val="000000"/>
                </a:solidFill>
                <a:latin typeface="Arial"/>
              </a:rPr>
              <a:t>Thank You!</a:t>
            </a:r>
            <a:endParaRPr b="0" lang="da-DK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3200" spc="-1" strike="noStrike">
                <a:solidFill>
                  <a:srgbClr val="000000"/>
                </a:solidFill>
                <a:latin typeface="Arial"/>
              </a:rPr>
              <a:t>JuliaMusic/MIDI.jl</a:t>
            </a:r>
            <a:endParaRPr b="0" lang="da-DK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3200" spc="-1" strike="noStrike">
                <a:solidFill>
                  <a:srgbClr val="000000"/>
                </a:solidFill>
                <a:latin typeface="Arial"/>
              </a:rPr>
              <a:t>dancasimiro/WAV.jl</a:t>
            </a:r>
            <a:endParaRPr b="0" lang="da-DK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5152320" y="1080000"/>
            <a:ext cx="4426560" cy="34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244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3200" spc="-1" strike="noStrike">
                <a:solidFill>
                  <a:srgbClr val="000000"/>
                </a:solidFill>
                <a:latin typeface="Arial"/>
              </a:rPr>
              <a:t>References </a:t>
            </a:r>
            <a:endParaRPr b="0" lang="da-DK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a-DK" sz="2800" spc="-1" strike="noStrike">
                <a:solidFill>
                  <a:srgbClr val="000000"/>
                </a:solidFill>
                <a:latin typeface="Arial"/>
              </a:rPr>
              <a:t>John Carlos Baez:</a:t>
            </a:r>
            <a:endParaRPr b="0" lang="da-DK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400" spc="-1" strike="noStrike">
                <a:solidFill>
                  <a:srgbClr val="000000"/>
                </a:solidFill>
                <a:latin typeface="Arial"/>
                <a:hlinkClick r:id="rId1"/>
              </a:rPr>
              <a:t>Well Temperements Part 1</a:t>
            </a:r>
            <a:endParaRPr b="0" lang="da-DK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400" spc="-1" strike="noStrike">
                <a:solidFill>
                  <a:srgbClr val="000000"/>
                </a:solidFill>
                <a:latin typeface="Arial"/>
                <a:hlinkClick r:id="rId2"/>
              </a:rPr>
              <a:t>Pythagorean Tuning</a:t>
            </a:r>
            <a:endParaRPr b="0" lang="da-DK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400" spc="-1" strike="noStrike">
                <a:solidFill>
                  <a:srgbClr val="000000"/>
                </a:solidFill>
                <a:latin typeface="Arial"/>
                <a:hlinkClick r:id="rId3"/>
              </a:rPr>
              <a:t>Just Intonation Part 1</a:t>
            </a:r>
            <a:endParaRPr b="0" lang="da-DK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400" spc="-1" strike="noStrike">
                <a:solidFill>
                  <a:srgbClr val="000000"/>
                </a:solidFill>
                <a:latin typeface="Arial"/>
                <a:hlinkClick r:id="rId4"/>
              </a:rPr>
              <a:t>Perfect fifths in equal tempered scales</a:t>
            </a:r>
            <a:endParaRPr b="0" lang="da-DK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a-DK" sz="2800" spc="-1" strike="noStrike">
                <a:solidFill>
                  <a:srgbClr val="000000"/>
                </a:solidFill>
                <a:latin typeface="Arial"/>
              </a:rPr>
              <a:t>Wikipedia</a:t>
            </a:r>
            <a:endParaRPr b="0" lang="da-DK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400" spc="-1" strike="noStrike">
                <a:solidFill>
                  <a:srgbClr val="000000"/>
                </a:solidFill>
                <a:latin typeface="Arial"/>
              </a:rPr>
              <a:t>Musical Tuning</a:t>
            </a:r>
            <a:endParaRPr b="0" lang="da-DK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400" spc="-1" strike="noStrike">
                <a:solidFill>
                  <a:srgbClr val="000000"/>
                </a:solidFill>
                <a:latin typeface="Arial"/>
              </a:rPr>
              <a:t>Equal Temperement</a:t>
            </a:r>
            <a:endParaRPr b="0" lang="da-DK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400" spc="-1" strike="noStrike">
                <a:solidFill>
                  <a:srgbClr val="000000"/>
                </a:solidFill>
                <a:latin typeface="Arial"/>
              </a:rPr>
              <a:t>Pythagorean Tuning</a:t>
            </a:r>
            <a:endParaRPr b="0" lang="da-DK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400" spc="-1" strike="noStrike">
                <a:solidFill>
                  <a:srgbClr val="000000"/>
                </a:solidFill>
                <a:latin typeface="Arial"/>
              </a:rPr>
              <a:t>Just Intonation</a:t>
            </a:r>
            <a:endParaRPr b="0" lang="da-DK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995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3200" spc="-1" strike="noStrike">
                <a:solidFill>
                  <a:srgbClr val="000000"/>
                </a:solidFill>
                <a:latin typeface="Arial"/>
              </a:rPr>
              <a:t>JuliaMusic/MusicTheory</a:t>
            </a:r>
            <a:endParaRPr b="0" lang="da-DK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3200" spc="-1" strike="noStrike">
                <a:solidFill>
                  <a:srgbClr val="000000"/>
                </a:solidFill>
                <a:latin typeface="Arial"/>
              </a:rPr>
              <a:t>JuliaAudio/</a:t>
            </a:r>
            <a:endParaRPr b="0" lang="da-DK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a-DK" sz="2800" spc="-1" strike="noStrike">
                <a:solidFill>
                  <a:srgbClr val="000000"/>
                </a:solidFill>
                <a:latin typeface="Arial"/>
              </a:rPr>
              <a:t>PortAudio.jl</a:t>
            </a:r>
            <a:endParaRPr b="0" lang="da-DK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a-DK" sz="2800" spc="-1" strike="noStrike">
                <a:solidFill>
                  <a:srgbClr val="000000"/>
                </a:solidFill>
                <a:latin typeface="Arial"/>
              </a:rPr>
              <a:t>SampledSignals.jl</a:t>
            </a:r>
            <a:endParaRPr b="0" lang="da-DK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3200" spc="-1" strike="noStrike">
                <a:solidFill>
                  <a:srgbClr val="000000"/>
                </a:solidFill>
                <a:latin typeface="Arial"/>
              </a:rPr>
              <a:t>https://web.eecs.umich.edu/~fessler/course/100/index.html</a:t>
            </a:r>
            <a:endParaRPr b="0" lang="da-DK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/>
          </p:nvPr>
        </p:nvSpPr>
        <p:spPr>
          <a:xfrm>
            <a:off x="4753440" y="461232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3200" spc="-1" strike="noStrike">
                <a:solidFill>
                  <a:srgbClr val="000000"/>
                </a:solidFill>
                <a:latin typeface="Arial"/>
              </a:rPr>
              <a:t>tp2750/TuningSystems.jl</a:t>
            </a:r>
            <a:endParaRPr b="0" lang="da-DK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5"/>
          <a:stretch/>
        </p:blipFill>
        <p:spPr>
          <a:xfrm>
            <a:off x="8460000" y="4140000"/>
            <a:ext cx="1540080" cy="1540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a-DK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a-DK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206640" y="7560"/>
            <a:ext cx="9668880" cy="567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a-DK" sz="4400" spc="-1" strike="noStrike">
                <a:solidFill>
                  <a:srgbClr val="000000"/>
                </a:solidFill>
                <a:latin typeface="Arial"/>
              </a:rPr>
              <a:t>Play it</a:t>
            </a:r>
            <a:endParaRPr b="0" lang="da-DK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3" name="" descr="">
            <a:hlinkClick r:id="rId1"/>
          </p:cNvPr>
          <p:cNvPicPr/>
          <p:nvPr/>
        </p:nvPicPr>
        <p:blipFill>
          <a:blip r:embed="rId2"/>
          <a:stretch/>
        </p:blipFill>
        <p:spPr>
          <a:xfrm>
            <a:off x="2648520" y="4268520"/>
            <a:ext cx="1131480" cy="1131480"/>
          </a:xfrm>
          <a:prstGeom prst="rect">
            <a:avLst/>
          </a:prstGeom>
          <a:ln w="0">
            <a:noFill/>
          </a:ln>
        </p:spPr>
      </p:pic>
      <p:pic>
        <p:nvPicPr>
          <p:cNvPr id="44" name="" descr="">
            <a:hlinkClick r:id="rId3"/>
          </p:cNvPr>
          <p:cNvPicPr/>
          <p:nvPr/>
        </p:nvPicPr>
        <p:blipFill>
          <a:blip r:embed="rId4"/>
          <a:stretch/>
        </p:blipFill>
        <p:spPr>
          <a:xfrm>
            <a:off x="5580000" y="4268520"/>
            <a:ext cx="1131480" cy="1131480"/>
          </a:xfrm>
          <a:prstGeom prst="rect">
            <a:avLst/>
          </a:prstGeom>
          <a:ln w="0">
            <a:noFill/>
          </a:ln>
        </p:spPr>
      </p:pic>
      <p:pic>
        <p:nvPicPr>
          <p:cNvPr id="45" name="" descr=""/>
          <p:cNvPicPr/>
          <p:nvPr/>
        </p:nvPicPr>
        <p:blipFill>
          <a:blip r:embed="rId5"/>
          <a:stretch/>
        </p:blipFill>
        <p:spPr>
          <a:xfrm>
            <a:off x="540000" y="1798200"/>
            <a:ext cx="9000000" cy="2161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a-DK" sz="4400" spc="-1" strike="noStrike">
                <a:solidFill>
                  <a:srgbClr val="000000"/>
                </a:solidFill>
                <a:latin typeface="Arial"/>
              </a:rPr>
              <a:t>Harmony</a:t>
            </a:r>
            <a:endParaRPr b="0" lang="da-DK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3200" spc="-1" strike="noStrike">
                <a:solidFill>
                  <a:srgbClr val="000000"/>
                </a:solidFill>
                <a:latin typeface="Arial"/>
              </a:rPr>
              <a:t>Harmonic intervals:</a:t>
            </a:r>
            <a:endParaRPr b="0" lang="da-DK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a-DK" sz="2800" spc="-1" strike="noStrike">
                <a:solidFill>
                  <a:srgbClr val="000000"/>
                </a:solidFill>
                <a:latin typeface="Arial"/>
              </a:rPr>
              <a:t>Octave. 2:1</a:t>
            </a:r>
            <a:endParaRPr b="0" lang="da-DK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a-DK" sz="2800" spc="-1" strike="noStrike">
                <a:solidFill>
                  <a:srgbClr val="000000"/>
                </a:solidFill>
                <a:latin typeface="Arial"/>
              </a:rPr>
              <a:t>Fifth. 3:2</a:t>
            </a:r>
            <a:endParaRPr b="0" lang="da-DK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398160" y="3304800"/>
            <a:ext cx="3561840" cy="2095200"/>
          </a:xfrm>
          <a:prstGeom prst="rect">
            <a:avLst/>
          </a:prstGeom>
          <a:ln w="0">
            <a:noFill/>
          </a:ln>
        </p:spPr>
      </p:pic>
      <p:pic>
        <p:nvPicPr>
          <p:cNvPr id="49" name="" descr="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4140000" y="1800000"/>
            <a:ext cx="591480" cy="591480"/>
          </a:xfrm>
          <a:prstGeom prst="rect">
            <a:avLst/>
          </a:prstGeom>
          <a:ln w="0">
            <a:noFill/>
          </a:ln>
        </p:spPr>
      </p:pic>
      <p:pic>
        <p:nvPicPr>
          <p:cNvPr id="50" name="" descr="">
            <a:hlinkClick r:id="rId4"/>
          </p:cNvPr>
          <p:cNvPicPr/>
          <p:nvPr/>
        </p:nvPicPr>
        <p:blipFill>
          <a:blip r:embed="rId5"/>
          <a:stretch/>
        </p:blipFill>
        <p:spPr>
          <a:xfrm>
            <a:off x="4731480" y="1800360"/>
            <a:ext cx="591480" cy="591480"/>
          </a:xfrm>
          <a:prstGeom prst="rect">
            <a:avLst/>
          </a:prstGeom>
          <a:ln w="0">
            <a:noFill/>
          </a:ln>
        </p:spPr>
      </p:pic>
      <p:pic>
        <p:nvPicPr>
          <p:cNvPr id="51" name="" descr="">
            <a:hlinkClick r:id="rId6"/>
          </p:cNvPr>
          <p:cNvPicPr/>
          <p:nvPr/>
        </p:nvPicPr>
        <p:blipFill>
          <a:blip r:embed="rId7"/>
          <a:stretch/>
        </p:blipFill>
        <p:spPr>
          <a:xfrm>
            <a:off x="4140360" y="2391840"/>
            <a:ext cx="591480" cy="591480"/>
          </a:xfrm>
          <a:prstGeom prst="rect">
            <a:avLst/>
          </a:prstGeom>
          <a:ln w="0">
            <a:noFill/>
          </a:ln>
        </p:spPr>
      </p:pic>
      <p:pic>
        <p:nvPicPr>
          <p:cNvPr id="52" name="" descr="">
            <a:hlinkClick r:id="rId8"/>
          </p:cNvPr>
          <p:cNvPicPr/>
          <p:nvPr/>
        </p:nvPicPr>
        <p:blipFill>
          <a:blip r:embed="rId9"/>
          <a:stretch/>
        </p:blipFill>
        <p:spPr>
          <a:xfrm>
            <a:off x="4731840" y="2391840"/>
            <a:ext cx="591480" cy="591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0" y="3312360"/>
            <a:ext cx="9071280" cy="2267640"/>
          </a:xfrm>
          <a:prstGeom prst="rect">
            <a:avLst/>
          </a:prstGeom>
          <a:ln w="0">
            <a:noFill/>
          </a:ln>
        </p:spPr>
      </p:pic>
      <p:pic>
        <p:nvPicPr>
          <p:cNvPr id="54" name="" descr=""/>
          <p:cNvPicPr/>
          <p:nvPr/>
        </p:nvPicPr>
        <p:blipFill>
          <a:blip r:embed="rId2"/>
          <a:stretch/>
        </p:blipFill>
        <p:spPr>
          <a:xfrm>
            <a:off x="0" y="0"/>
            <a:ext cx="7848360" cy="3161880"/>
          </a:xfrm>
          <a:prstGeom prst="rect">
            <a:avLst/>
          </a:prstGeom>
          <a:ln w="0">
            <a:noFill/>
          </a:ln>
        </p:spPr>
      </p:pic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68720" y="13392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a-DK" sz="44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Piano Harmony</a:t>
            </a:r>
            <a:endParaRPr b="0" lang="da-DK" sz="44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pic>
        <p:nvPicPr>
          <p:cNvPr id="56" name="" descr=""/>
          <p:cNvPicPr/>
          <p:nvPr/>
        </p:nvPicPr>
        <p:blipFill>
          <a:blip r:embed="rId3"/>
          <a:stretch/>
        </p:blipFill>
        <p:spPr>
          <a:xfrm>
            <a:off x="0" y="0"/>
            <a:ext cx="2247480" cy="609120"/>
          </a:xfrm>
          <a:prstGeom prst="rect">
            <a:avLst/>
          </a:prstGeom>
          <a:ln w="0">
            <a:noFill/>
          </a:ln>
        </p:spPr>
      </p:pic>
      <p:pic>
        <p:nvPicPr>
          <p:cNvPr id="57" name="" descr="">
            <a:hlinkClick r:id="rId4"/>
          </p:cNvPr>
          <p:cNvPicPr/>
          <p:nvPr/>
        </p:nvPicPr>
        <p:blipFill>
          <a:blip r:embed="rId5"/>
          <a:stretch/>
        </p:blipFill>
        <p:spPr>
          <a:xfrm>
            <a:off x="8100000" y="1260000"/>
            <a:ext cx="591480" cy="591480"/>
          </a:xfrm>
          <a:prstGeom prst="rect">
            <a:avLst/>
          </a:prstGeom>
          <a:ln w="0">
            <a:noFill/>
          </a:ln>
        </p:spPr>
      </p:pic>
      <p:pic>
        <p:nvPicPr>
          <p:cNvPr id="58" name="" descr="">
            <a:hlinkClick r:id="rId6"/>
          </p:cNvPr>
          <p:cNvPicPr/>
          <p:nvPr/>
        </p:nvPicPr>
        <p:blipFill>
          <a:blip r:embed="rId7"/>
          <a:stretch/>
        </p:blipFill>
        <p:spPr>
          <a:xfrm>
            <a:off x="8100000" y="1980000"/>
            <a:ext cx="591480" cy="591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a-DK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0" y="3825720"/>
            <a:ext cx="7380000" cy="1845000"/>
          </a:xfrm>
          <a:prstGeom prst="rect">
            <a:avLst/>
          </a:prstGeom>
          <a:ln w="0">
            <a:noFill/>
          </a:ln>
        </p:spPr>
      </p:pic>
      <p:pic>
        <p:nvPicPr>
          <p:cNvPr id="61" name="" descr=""/>
          <p:cNvPicPr/>
          <p:nvPr/>
        </p:nvPicPr>
        <p:blipFill>
          <a:blip r:embed="rId2"/>
          <a:stretch/>
        </p:blipFill>
        <p:spPr>
          <a:xfrm>
            <a:off x="0" y="1845000"/>
            <a:ext cx="7740000" cy="1935000"/>
          </a:xfrm>
          <a:prstGeom prst="rect">
            <a:avLst/>
          </a:prstGeom>
          <a:ln w="0">
            <a:noFill/>
          </a:ln>
        </p:spPr>
      </p:pic>
      <p:pic>
        <p:nvPicPr>
          <p:cNvPr id="62" name="" descr=""/>
          <p:cNvPicPr/>
          <p:nvPr/>
        </p:nvPicPr>
        <p:blipFill>
          <a:blip r:embed="rId3"/>
          <a:stretch/>
        </p:blipFill>
        <p:spPr>
          <a:xfrm>
            <a:off x="0" y="-11520"/>
            <a:ext cx="6660000" cy="1856520"/>
          </a:xfrm>
          <a:prstGeom prst="rect">
            <a:avLst/>
          </a:prstGeom>
          <a:ln w="0">
            <a:noFill/>
          </a:ln>
        </p:spPr>
      </p:pic>
      <p:pic>
        <p:nvPicPr>
          <p:cNvPr id="63" name="" descr="">
            <a:hlinkClick r:id="rId4"/>
          </p:cNvPr>
          <p:cNvPicPr/>
          <p:nvPr/>
        </p:nvPicPr>
        <p:blipFill>
          <a:blip r:embed="rId5"/>
          <a:stretch/>
        </p:blipFill>
        <p:spPr>
          <a:xfrm>
            <a:off x="8100360" y="1980360"/>
            <a:ext cx="591480" cy="591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a-DK" sz="4400" spc="-1" strike="noStrike">
                <a:solidFill>
                  <a:srgbClr val="000000"/>
                </a:solidFill>
                <a:latin typeface="Arial"/>
              </a:rPr>
              <a:t>Pythagorean Tuning</a:t>
            </a:r>
            <a:endParaRPr b="0" lang="da-DK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Bef>
                <a:spcPts val="1417"/>
              </a:spcBef>
              <a:buNone/>
            </a:pPr>
            <a:r>
              <a:rPr b="0" lang="da-DK" sz="3200" spc="-1" strike="noStrike">
                <a:solidFill>
                  <a:srgbClr val="000000"/>
                </a:solidFill>
                <a:latin typeface="Arial"/>
              </a:rPr>
              <a:t>Build on the fifth</a:t>
            </a:r>
            <a:endParaRPr b="0" lang="da-DK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6" name="" descr="">
            <a:hlinkClick r:id="" action="ppaction://media"/>
          </p:cNvPr>
          <p:cNvPicPr/>
          <p:nvPr>
            <a:videoFile r:link="rId1"/>
            <p:extLst>
              <p:ext uri="{DAA4B4D4-6D71-4841-9C94-3DE7FCFB9230}">
                <p14:media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234360" y="246960"/>
            <a:ext cx="1745280" cy="833760"/>
          </a:xfrm>
          <a:prstGeom prst="rect">
            <a:avLst/>
          </a:prstGeom>
          <a:ln w="0">
            <a:noFill/>
          </a:ln>
        </p:spPr>
      </p:pic>
      <p:sp>
        <p:nvSpPr>
          <p:cNvPr id="67" name=""/>
          <p:cNvSpPr txBox="1"/>
          <p:nvPr/>
        </p:nvSpPr>
        <p:spPr>
          <a:xfrm>
            <a:off x="215280" y="1040040"/>
            <a:ext cx="1440000" cy="18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da-DK" sz="600" spc="-1" strike="noStrike">
                <a:solidFill>
                  <a:srgbClr val="000000"/>
                </a:solidFill>
                <a:latin typeface="Arial"/>
              </a:rPr>
              <a:t>By Thierry Dugnolle, CC BY-SA 4.0, </a:t>
            </a:r>
            <a:endParaRPr b="0" lang="da-DK" sz="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8" name="" descr=""/>
          <p:cNvPicPr/>
          <p:nvPr/>
        </p:nvPicPr>
        <p:blipFill>
          <a:blip r:embed="rId4"/>
          <a:stretch/>
        </p:blipFill>
        <p:spPr>
          <a:xfrm>
            <a:off x="7920360" y="0"/>
            <a:ext cx="2138040" cy="2232000"/>
          </a:xfrm>
          <a:prstGeom prst="rect">
            <a:avLst/>
          </a:prstGeom>
          <a:ln w="0">
            <a:noFill/>
          </a:ln>
        </p:spPr>
      </p:pic>
      <p:sp>
        <p:nvSpPr>
          <p:cNvPr id="69" name=""/>
          <p:cNvSpPr txBox="1"/>
          <p:nvPr/>
        </p:nvSpPr>
        <p:spPr>
          <a:xfrm>
            <a:off x="1800000" y="5233680"/>
            <a:ext cx="228996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0" lang="da-DK" sz="1800" spc="-1" strike="noStrike">
                <a:solidFill>
                  <a:srgbClr val="000000"/>
                </a:solidFill>
                <a:latin typeface="Arial"/>
              </a:rPr>
              <a:t>Pythagorean comma</a:t>
            </a:r>
            <a:endParaRPr b="0" lang="da-DK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"/>
          <p:cNvSpPr/>
          <p:nvPr/>
        </p:nvSpPr>
        <p:spPr>
          <a:xfrm>
            <a:off x="4089960" y="5220000"/>
            <a:ext cx="359640" cy="35964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da-DK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1" name="" descr=""/>
          <p:cNvPicPr/>
          <p:nvPr/>
        </p:nvPicPr>
        <p:blipFill>
          <a:blip r:embed="rId5"/>
          <a:stretch/>
        </p:blipFill>
        <p:spPr>
          <a:xfrm>
            <a:off x="4578120" y="1022760"/>
            <a:ext cx="3161880" cy="4647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a-DK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3" name="" descr=""/>
          <p:cNvPicPr/>
          <p:nvPr/>
        </p:nvPicPr>
        <p:blipFill>
          <a:blip r:embed="rId1"/>
          <a:stretch/>
        </p:blipFill>
        <p:spPr>
          <a:xfrm>
            <a:off x="360" y="1889640"/>
            <a:ext cx="10080360" cy="1890720"/>
          </a:xfrm>
          <a:prstGeom prst="rect">
            <a:avLst/>
          </a:prstGeom>
          <a:ln w="0">
            <a:noFill/>
          </a:ln>
        </p:spPr>
      </p:pic>
      <p:pic>
        <p:nvPicPr>
          <p:cNvPr id="74" name="" descr=""/>
          <p:cNvPicPr/>
          <p:nvPr/>
        </p:nvPicPr>
        <p:blipFill>
          <a:blip r:embed="rId2"/>
          <a:stretch/>
        </p:blipFill>
        <p:spPr>
          <a:xfrm>
            <a:off x="-360" y="3871080"/>
            <a:ext cx="10080360" cy="1799640"/>
          </a:xfrm>
          <a:prstGeom prst="rect">
            <a:avLst/>
          </a:prstGeom>
          <a:ln w="0">
            <a:noFill/>
          </a:ln>
        </p:spPr>
      </p:pic>
      <p:pic>
        <p:nvPicPr>
          <p:cNvPr id="75" name="" descr="">
            <a:hlinkClick r:id="rId3"/>
          </p:cNvPr>
          <p:cNvPicPr/>
          <p:nvPr/>
        </p:nvPicPr>
        <p:blipFill>
          <a:blip r:embed="rId4"/>
          <a:stretch/>
        </p:blipFill>
        <p:spPr>
          <a:xfrm>
            <a:off x="9489240" y="0"/>
            <a:ext cx="591480" cy="591480"/>
          </a:xfrm>
          <a:prstGeom prst="rect">
            <a:avLst/>
          </a:prstGeom>
          <a:ln w="0">
            <a:noFill/>
          </a:ln>
        </p:spPr>
      </p:pic>
      <p:pic>
        <p:nvPicPr>
          <p:cNvPr id="76" name="" descr=""/>
          <p:cNvPicPr/>
          <p:nvPr/>
        </p:nvPicPr>
        <p:blipFill>
          <a:blip r:embed="rId5"/>
          <a:stretch/>
        </p:blipFill>
        <p:spPr>
          <a:xfrm>
            <a:off x="6480000" y="842400"/>
            <a:ext cx="2628720" cy="1047240"/>
          </a:xfrm>
          <a:prstGeom prst="rect">
            <a:avLst/>
          </a:prstGeom>
          <a:ln w="0">
            <a:noFill/>
          </a:ln>
        </p:spPr>
      </p:pic>
      <p:pic>
        <p:nvPicPr>
          <p:cNvPr id="77" name="" descr="">
            <a:hlinkClick r:id="rId6"/>
          </p:cNvPr>
          <p:cNvPicPr/>
          <p:nvPr/>
        </p:nvPicPr>
        <p:blipFill>
          <a:blip r:embed="rId7"/>
          <a:stretch/>
        </p:blipFill>
        <p:spPr>
          <a:xfrm>
            <a:off x="9489240" y="848520"/>
            <a:ext cx="591480" cy="591480"/>
          </a:xfrm>
          <a:prstGeom prst="rect">
            <a:avLst/>
          </a:prstGeom>
          <a:ln w="0">
            <a:noFill/>
          </a:ln>
        </p:spPr>
      </p:pic>
      <p:pic>
        <p:nvPicPr>
          <p:cNvPr id="78" name="" descr=""/>
          <p:cNvPicPr/>
          <p:nvPr/>
        </p:nvPicPr>
        <p:blipFill>
          <a:blip r:embed="rId8"/>
          <a:stretch/>
        </p:blipFill>
        <p:spPr>
          <a:xfrm>
            <a:off x="0" y="0"/>
            <a:ext cx="5940000" cy="188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</TotalTime>
  <Application>LibreOffice/24.2.4.2$Linux_X86_64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2024-07-07T12:33:13Z</dcterms:created>
  <dc:creator/>
  <dc:description/>
  <dc:language>da-DK</dc:language>
  <cp:lastModifiedBy/>
  <dcterms:modified xsi:type="dcterms:W3CDTF">2024-07-07T19:04:45Z</dcterms:modified>
  <cp:revision>19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