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31.gif" ContentType="image/gif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10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media16.mp4" ContentType="video/mp4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.png" ContentType="image/png"/>
  <Override PartName="/ppt/media/image33.png" ContentType="image/pn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A63DD58-6F09-4473-877E-8D355489B6E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3/10/07/pythagorean-tunin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hyperlink" Target="https://github.com/JeffFessler/book-la-demo" TargetMode="External"/><Relationship Id="rId2" Type="http://schemas.openxmlformats.org/officeDocument/2006/relationships/hyperlink" Target="https://www.cambridge.org/highereducation/books/linear-algebra-for-data-science-machine-learning-and-signal-processing/1D558680AF26ED577DBD9C4B5F1D0FED#overview" TargetMode="External"/><Relationship Id="rId3" Type="http://schemas.openxmlformats.org/officeDocument/2006/relationships/slide" Target="../slides/slide19.xml"/><Relationship Id="rId4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200" cy="400788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560" cy="4809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Let’s talk about music.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Specifically about tunings.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tuning defines the frequencies of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I’m Thomas Poulsen, and I look forward to telling you about my (not yet registered) package: TuningSystems.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you want to follow the slides use the QR code on this and the next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introduce two concepts: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pitch_class and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As tones that differ by an octave sound “the same” we can consider them equivalence classes. We call them “pitch_classes”: all tones that differ by an intger (opositive or negative) factor of 2. We choose the represenatative in [1;2[.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saw the cents already in one of the first slides: each tone of the equal tempered octave is separated by 100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Here we compute the pitch-classes of the “Circle of fifths” in cents. We see that the pythagorean comma is about 23 cents. Circle of fiths: is pitch class of successive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In the actual Pythagorean tuning, we half the error and move it to the tritone (F#) by using 3/2 and 2/3 (fitfh down).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is ”left” on the circle of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Max error 11.7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Note, we go only 5 down (2/3), but 6 up. This is normal practice (ref 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https://johncarlosbaez.wordpress.com/2023/10/07/pythagorean-tuning/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F# pun.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1072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equal temper is not perfect (fifths are off, thirds are worse, we come to those)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is not perfect: (the octave is off!)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What to do?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intonation gives 12 semi-tones all in simple fractions of multipla of 2, 3, and 5 (5-limit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TuningSystems.jl has a function for plotting tunings on a cent axes (log freqency).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note that both just and pythagorean are not as equally spaced as the equal tempered (obviously), but the “clustering pattern” looks a bit diferent.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uses only fractions of powers of 2 and 3 (3 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uses powers of 2, 3, 5 (5 limit tuning)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look at the harmonic series.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Strings and wind instruments naturally produce overtones. Here are the first 6.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are positive integer multipla of the fundamental frequency of the string.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it!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see that the first 5 overtones form the “major triad” if we look at the pitch classes.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From the plot, we see that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has the fifth, but is off at the thrid.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12 tone equal temper (12TET) is also off at the third, but less so.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Can we make a tuning system out of the pitch-classes of the harmonic series?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24 first harmonics gives 12 different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they are not equally spaced.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Using sub-harmonics, we can get something that is quite close the the just intonation. But we need the 45th harmonics for F# and we can not ever get the A (5/3). TODO: can we get it using FlexiJoins.jl?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Subharmonics play the same trick as with pythagorean tuning: Invert the fractions.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However,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(intger multipla of fundamental frequency)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undertones do not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Note: The harmonics avoid the tritone (F#)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whole notes of the just intonation are defined by requring the major triads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Tonica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are all in ratio 4:5:6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them!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Just intonation has a lot of nice properties. But is doe snot mesh well with modulations or playing in different keys, as equal temperement does. But that is mainly a problem for physical instruments that take a long time to re-tune. A computer instrument can adapt the tuning in real time to changes to key.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 think just intonation is about to have a comback in electronic music, and TuningSystems can help enable this by making it quick and easy to change tuning on the fly.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566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work was very much inspired by a series of blog posts by John Baez on different tuning systems. They are worth reading.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Shoutout to JuliaMusic (George Datseris of DrWatson.jl fame)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and WAV.jl by Daniel Casimiro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MusicTheory (by David P. Sanders) came out after I submitted abstract. Does not overlap (much)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Jeffrey A Fessler has a cource at University of Michgan on Music Signal Processing.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 also has a book coming up: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https://github.com/JeffFessler/book-la-demo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https://www.cambridge.org/highereducation/books/linear-algebra-for-data-science-machine-learning-and-signal-processing/1D558680AF26ED577DBD9C4B5F1D0FED#overview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a normal piano, the 12 semi-tones are distributed evenly over the octave: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frequency ratio between successive semi tones is constant. About 1.06.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tuning is fixed by setting the frequency of A4 = 440Hz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440Hz the distance to the next semitone is about 26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has the function equal_tempered to generate an equally tempered scale of a given length.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equal temperement is no natural.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Why are there any other tunings at all?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why is ther 12 semi-tones?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Before we look at that, lets play 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include simple functions for generating, sampling and playing sounds.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Certain frequency intervals sound particularly harmonic: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2:1 the octave,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3:2 the fifth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sound nice!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octave is on the piano, but how about the fifth?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see that the ratio between 3/2 and 2^7/12 is almost 1.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the fifth on the piano is slightly off, but only by 0.1%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Playing them in succession they are hard to tell apart.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together, the frequency difference produces a ”beat tone” (see next slide)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Beat tone of about 0.75 Hz between perfect fifth (3/2) and equal tempered fifth (2^(7/12)) at 440Hz.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the difference in frequencies.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maybe the equal temerement is not so natural afterall.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Apparently, Pythagoras also thought about this and observed that going up 12fifths is almost the same as 7 octaves. We can see that at the computation: 128 is 2^7.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might be the answer to the question about why western music is build on a scale with 12 semi-tones: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Going up 12 fifths is close to 7 full octaves.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Fifths are harmonic, but the “overshoot” after 12 fifths is not so nice. It is called the pythagorean comma and is about 1.4%.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6560" cy="400824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use the functionalities of TuningSystems.jl to investigate the difference. By plotting the two sinusodials together over 16 ms or the sum of them over 1/6 second.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hear them together.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6 Hz: the difference in frequencies of the pythagorean comma at 440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1610640" y="13266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/>
          </p:nvPr>
        </p:nvSpPr>
        <p:spPr>
          <a:xfrm>
            <a:off x="50400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/>
          </p:nvPr>
        </p:nvSpPr>
        <p:spPr>
          <a:xfrm>
            <a:off x="1610640" y="1717200"/>
            <a:ext cx="1053720" cy="3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621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6F03F5-7964-4D76-9B01-8452D9C0EDB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15928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242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5AAF58-6224-4A13-9FED-48099E94A78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244520"/>
            <a:ext cx="2159280" cy="91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8A6A51-53B9-454C-9FF2-E3A0299EF4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15928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772000" y="1326600"/>
            <a:ext cx="215928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tlin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2145600"/>
            <a:ext cx="215928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2772000" y="2145600"/>
            <a:ext cx="2159280" cy="74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8C5A3F-9D1F-4768-9BB4-8097356586C1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5DB494-9D71-4D8C-B474-731256F8AC70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443299-F9A2-4FA4-9A29-7359F5B1472B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slideLayout" Target="../slideLayouts/slideLayout3.xml"/><Relationship Id="rId8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hyperlink" Target="file:///home/tp/github/tp2750/TuningSystems.jl/docs/src/wav/just-1.wav" TargetMode="External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hyperlink" Target="file:///home/tp/github/tp2750/TuningSystems.jl/docs/src/wav/6-harmonics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harmonic-triad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file:///home/tp/github/tp2750/TuningSystems.jl/docs/src/wav/c-major_just.wav" TargetMode="External"/><Relationship Id="rId4" Type="http://schemas.openxmlformats.org/officeDocument/2006/relationships/image" Target="../media/image43.png"/><Relationship Id="rId5" Type="http://schemas.openxmlformats.org/officeDocument/2006/relationships/hyperlink" Target="file:///home/tp/github/tp2750/TuningSystems.jl/docs/src/wav/c-major_12tet.wav" TargetMode="External"/><Relationship Id="rId6" Type="http://schemas.openxmlformats.org/officeDocument/2006/relationships/image" Target="../media/image44.png"/><Relationship Id="rId7" Type="http://schemas.openxmlformats.org/officeDocument/2006/relationships/hyperlink" Target="file:///home/tp/github/tp2750/TuningSystems.jl/docs/src/wav/c-major_pyth.wav" TargetMode="External"/><Relationship Id="rId8" Type="http://schemas.openxmlformats.org/officeDocument/2006/relationships/image" Target="../media/image45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4/01/11/well-temperaments-part-1/" TargetMode="External"/><Relationship Id="rId2" Type="http://schemas.openxmlformats.org/officeDocument/2006/relationships/hyperlink" Target="https://johncarlosbaez.wordpress.com/2023/10/07/pythagorean-tuning/" TargetMode="External"/><Relationship Id="rId3" Type="http://schemas.openxmlformats.org/officeDocument/2006/relationships/hyperlink" Target="https://johncarlosbaez.wordpress.com/2023/10/30/just-intonation-part-1/" TargetMode="External"/><Relationship Id="rId4" Type="http://schemas.openxmlformats.org/officeDocument/2006/relationships/hyperlink" Target="https://johncarlosbaez.wordpress.com/2023/10/13/perfect-fifths-in-equal-tempered-scales/" TargetMode="External"/><Relationship Id="rId5" Type="http://schemas.openxmlformats.org/officeDocument/2006/relationships/image" Target="../media/image46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tp/github/tp2750/TuningSystems.jl/docs/src/wav/tet12-1.wav" TargetMode="External"/><Relationship Id="rId2" Type="http://schemas.openxmlformats.org/officeDocument/2006/relationships/image" Target="../media/image6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file:///home/tp/github/tp2750/TuningSystems.jl/docs/src/wav/oct-1.wav" TargetMode="External"/><Relationship Id="rId3" Type="http://schemas.openxmlformats.org/officeDocument/2006/relationships/image" Target="../media/image6.png"/><Relationship Id="rId4" Type="http://schemas.openxmlformats.org/officeDocument/2006/relationships/hyperlink" Target="file:///home/tp/github/tp2750/TuningSystems.jl/docs/src/wav/oct-2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1.wav" TargetMode="External"/><Relationship Id="rId7" Type="http://schemas.openxmlformats.org/officeDocument/2006/relationships/image" Target="../media/image6.png"/><Relationship Id="rId8" Type="http://schemas.openxmlformats.org/officeDocument/2006/relationships/hyperlink" Target="file:///home/tp/github/tp2750/TuningSystems.jl/docs/src/wav/fifth-2.wav" TargetMode="External"/><Relationship Id="rId9" Type="http://schemas.openxmlformats.org/officeDocument/2006/relationships/image" Target="../media/image6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file:///home/tp/github/tp2750/TuningSystems.jl/docs/src/wav/fifth-3.wav" TargetMode="External"/><Relationship Id="rId5" Type="http://schemas.openxmlformats.org/officeDocument/2006/relationships/image" Target="../media/image6.png"/><Relationship Id="rId6" Type="http://schemas.openxmlformats.org/officeDocument/2006/relationships/hyperlink" Target="file:///home/tp/github/tp2750/TuningSystems.jl/docs/src/wav/fifth-4.wav" TargetMode="External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hyperlink" Target="file:///home/tp/github/tp2750/TuningSystems.jl/docs/src/wav/fifth-4.wav" TargetMode="External"/><Relationship Id="rId5" Type="http://schemas.openxmlformats.org/officeDocument/2006/relationships/image" Target="../media/image6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video" Target="../media/media16.mp4"/><Relationship Id="rId2" Type="http://schemas.microsoft.com/office/2007/relationships/media" Target="../media/media16.mp4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file:///home/tp/github/tp2750/TuningSystems.jl/docs/src/wav/beat_pyth-comma_440-2.wav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22.png"/><Relationship Id="rId6" Type="http://schemas.openxmlformats.org/officeDocument/2006/relationships/hyperlink" Target="file:///home/tp/github/tp2750/TuningSystems.jl/docs/src/wav/beat_pyth-comma_440.wav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Exploring Musical Tunings with Julia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362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Thomas Agersten Poulsen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tp2750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20880" y="20880"/>
            <a:ext cx="878040" cy="87804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" y="4615200"/>
            <a:ext cx="2958120" cy="100224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9144360" y="360"/>
            <a:ext cx="923040" cy="92304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4"/>
          <a:stretch/>
        </p:blipFill>
        <p:spPr>
          <a:xfrm>
            <a:off x="3853440" y="3313440"/>
            <a:ext cx="465840" cy="46584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2959560" y="4693680"/>
            <a:ext cx="68724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7929360" y="3600000"/>
            <a:ext cx="2070000" cy="2070000"/>
          </a:xfrm>
          <a:prstGeom prst="rect">
            <a:avLst/>
          </a:prstGeom>
          <a:ln w="0">
            <a:noFill/>
          </a:ln>
        </p:spPr>
      </p:pic>
      <p:pic>
        <p:nvPicPr>
          <p:cNvPr id="41" name="" descr=""/>
          <p:cNvPicPr/>
          <p:nvPr/>
        </p:nvPicPr>
        <p:blipFill>
          <a:blip r:embed="rId6"/>
          <a:stretch/>
        </p:blipFill>
        <p:spPr>
          <a:xfrm>
            <a:off x="4680000" y="498852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Cents and Pitch Class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180000" y="85212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Pitch class: Equivalence class modulus octave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Cents: Divide octave in 1200 logarithmically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Obs: 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”Circle of fifths” overshoots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 by 1.95 cents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per step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5353920" y="1962720"/>
            <a:ext cx="4725360" cy="370728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95760" y="3600000"/>
            <a:ext cx="2063520" cy="2063520"/>
          </a:xfrm>
          <a:prstGeom prst="rect">
            <a:avLst/>
          </a:prstGeom>
          <a:ln w="0">
            <a:noFill/>
          </a:ln>
        </p:spPr>
      </p:pic>
      <p:sp>
        <p:nvSpPr>
          <p:cNvPr id="90" name=""/>
          <p:cNvSpPr/>
          <p:nvPr/>
        </p:nvSpPr>
        <p:spPr>
          <a:xfrm>
            <a:off x="2700000" y="5324400"/>
            <a:ext cx="2289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989960" y="5310720"/>
            <a:ext cx="358920" cy="35892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8679240" y="0"/>
            <a:ext cx="1378800" cy="143928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-251280" y="852120"/>
            <a:ext cx="943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Half the error and move it to the tritone (F#) by using 3/2 and 2/3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2"/>
          <a:stretch/>
        </p:blipFill>
        <p:spPr>
          <a:xfrm>
            <a:off x="360" y="1295640"/>
            <a:ext cx="10079640" cy="437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1828800" y="1277280"/>
            <a:ext cx="6057000" cy="37519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2"/>
          <a:stretch/>
        </p:blipFill>
        <p:spPr>
          <a:xfrm>
            <a:off x="1443600" y="655200"/>
            <a:ext cx="7095600" cy="456228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010440" y="45720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Let’s compare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3888000" y="1199880"/>
            <a:ext cx="5831280" cy="388728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181800" y="1326600"/>
            <a:ext cx="3237480" cy="208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000" spc="-1" strike="noStrike">
                <a:solidFill>
                  <a:srgbClr val="000000"/>
                </a:solidFill>
                <a:latin typeface="Arial"/>
              </a:rPr>
              <a:t>Harmonic Series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3780000" y="809640"/>
            <a:ext cx="2699280" cy="2541960"/>
          </a:xfrm>
          <a:prstGeom prst="rect">
            <a:avLst/>
          </a:prstGeom>
          <a:ln w="0">
            <a:noFill/>
          </a:ln>
        </p:spPr>
      </p:pic>
      <p:sp>
        <p:nvSpPr>
          <p:cNvPr id="105" name=""/>
          <p:cNvSpPr/>
          <p:nvPr/>
        </p:nvSpPr>
        <p:spPr>
          <a:xfrm>
            <a:off x="3960000" y="3420000"/>
            <a:ext cx="217620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050" spc="-1" strike="noStrike">
                <a:solidFill>
                  <a:srgbClr val="000000"/>
                </a:solidFill>
                <a:latin typeface="Arial"/>
                <a:ea typeface="DejaVu Sans"/>
              </a:rPr>
              <a:t>By Adjwilley CC BY-SA 3.0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0" y="3746880"/>
            <a:ext cx="4275720" cy="19231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/>
        </p:blipFill>
        <p:spPr>
          <a:xfrm>
            <a:off x="3375360" y="4804200"/>
            <a:ext cx="6704640" cy="86580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348520" y="408852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248520" y="408852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Harmonics and Triad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0" y="2337840"/>
            <a:ext cx="3837600" cy="33325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2"/>
          <a:stretch/>
        </p:blipFill>
        <p:spPr>
          <a:xfrm>
            <a:off x="4185360" y="1861200"/>
            <a:ext cx="5713920" cy="3808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More Harmonics!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0" y="9000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24 harmonics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12 different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Not equally spaced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4185360" y="1260000"/>
            <a:ext cx="5713920" cy="380880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665880" cy="334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Subharmonics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788000" y="2160000"/>
            <a:ext cx="4931280" cy="32871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799440" cy="33422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3"/>
          <a:stretch/>
        </p:blipFill>
        <p:spPr>
          <a:xfrm>
            <a:off x="0" y="1352520"/>
            <a:ext cx="7857000" cy="4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 and triads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4160" y="1260000"/>
            <a:ext cx="2265120" cy="915480"/>
          </a:xfrm>
          <a:prstGeom prst="rect">
            <a:avLst/>
          </a:prstGeom>
          <a:ln w="0">
            <a:noFill/>
          </a:ln>
        </p:spPr>
      </p:pic>
      <p:sp>
        <p:nvSpPr>
          <p:cNvPr id="124" name=""/>
          <p:cNvSpPr/>
          <p:nvPr/>
        </p:nvSpPr>
        <p:spPr>
          <a:xfrm>
            <a:off x="-26280" y="2160000"/>
            <a:ext cx="2905560" cy="21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latin typeface="Arial"/>
                <a:ea typeface="DejaVu Sans"/>
              </a:rPr>
              <a:t>By Hyacinth at the English Wikipedia, CC BY-SA 3.0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360" y="4411080"/>
            <a:ext cx="10079640" cy="125892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0" y="2685240"/>
            <a:ext cx="3269160" cy="16340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3292920" y="2636640"/>
            <a:ext cx="3366360" cy="1682640"/>
          </a:xfrm>
          <a:prstGeom prst="rect">
            <a:avLst/>
          </a:prstGeom>
          <a:ln w="0">
            <a:noFill/>
          </a:ln>
        </p:spPr>
      </p:pic>
      <p:pic>
        <p:nvPicPr>
          <p:cNvPr id="128" name="" descr="">
            <a:hlinkClick r:id="rId7"/>
          </p:cNvPr>
          <p:cNvPicPr/>
          <p:nvPr/>
        </p:nvPicPr>
        <p:blipFill>
          <a:blip r:embed="rId8"/>
          <a:stretch/>
        </p:blipFill>
        <p:spPr>
          <a:xfrm>
            <a:off x="6660000" y="2636640"/>
            <a:ext cx="3420000" cy="1709640"/>
          </a:xfrm>
          <a:prstGeom prst="rect">
            <a:avLst/>
          </a:prstGeom>
          <a:ln w="0">
            <a:noFill/>
          </a:ln>
        </p:spPr>
      </p:pic>
      <p:sp>
        <p:nvSpPr>
          <p:cNvPr id="129" name=""/>
          <p:cNvSpPr/>
          <p:nvPr/>
        </p:nvSpPr>
        <p:spPr>
          <a:xfrm>
            <a:off x="3780000" y="1266480"/>
            <a:ext cx="359928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F: (4:5:6) / 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C: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G: (12:15:18) / 4 = 3 *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JuliaMusic/MIDI.jl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dancasimiro/WAV.jl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/>
          </p:nvPr>
        </p:nvSpPr>
        <p:spPr>
          <a:xfrm>
            <a:off x="5152320" y="1080000"/>
            <a:ext cx="4425840" cy="341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References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John Carlos Baez: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Well Temperements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Just Intonation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Perfect fifths in equal tempered scales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Musical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8333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JuliaMusic/MusicTheory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JuliaAudio/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PortAudio.jl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SampledSignals.jl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https://web.eecs.umich.edu/~fessler/course/100/index.html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/>
          </p:nvPr>
        </p:nvSpPr>
        <p:spPr>
          <a:xfrm>
            <a:off x="4753440" y="4612320"/>
            <a:ext cx="4425840" cy="1567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tp2750/TuningSystems.jl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5"/>
          <a:stretch/>
        </p:blipFill>
        <p:spPr>
          <a:xfrm>
            <a:off x="8460000" y="4140000"/>
            <a:ext cx="1539360" cy="153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278520" y="1260360"/>
            <a:ext cx="3380400" cy="2524320"/>
          </a:xfrm>
          <a:prstGeom prst="rect">
            <a:avLst/>
          </a:prstGeom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3240000" y="3828240"/>
            <a:ext cx="4858560" cy="193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2^(1/12)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1.0594630943592953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ans*440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466.1637615180899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9009360" y="4680000"/>
            <a:ext cx="990000" cy="99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206640" y="7560"/>
            <a:ext cx="966816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Play 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4355640" y="4114800"/>
            <a:ext cx="1130760" cy="1130760"/>
          </a:xfrm>
          <a:prstGeom prst="rect">
            <a:avLst/>
          </a:prstGeom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3"/>
          <a:srcRect l="0" t="0" r="0" b="35117"/>
          <a:stretch/>
        </p:blipFill>
        <p:spPr>
          <a:xfrm>
            <a:off x="540000" y="1798200"/>
            <a:ext cx="8999280" cy="140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Harmonic intervals: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Octave. 2:1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100000"/>
              </a:lnSpc>
              <a:spcBef>
                <a:spcPts val="1134"/>
              </a:spcBef>
              <a:buNone/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Fifth. 3:2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068280" y="3391920"/>
            <a:ext cx="3561120" cy="20944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4140000" y="180000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4731480" y="180036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4140360" y="239184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59" name="" descr="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4731840" y="239184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1"/>
          <a:stretch/>
        </p:blipFill>
        <p:spPr>
          <a:xfrm>
            <a:off x="0" y="3312360"/>
            <a:ext cx="9070560" cy="22669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2"/>
          <a:stretch/>
        </p:blipFill>
        <p:spPr>
          <a:xfrm>
            <a:off x="0" y="0"/>
            <a:ext cx="7847640" cy="3161160"/>
          </a:xfrm>
          <a:prstGeom prst="rect">
            <a:avLst/>
          </a:prstGeom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8720" y="13392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Piano 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3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246760" cy="60840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000" y="126000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65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8100000" y="198000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0" y="3825720"/>
            <a:ext cx="7379280" cy="184428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0" y="1845000"/>
            <a:ext cx="7739280" cy="193428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0" y="-11520"/>
            <a:ext cx="6659280" cy="185580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360" y="1980360"/>
            <a:ext cx="590760" cy="59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Build on the fifth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360" y="246960"/>
            <a:ext cx="1744560" cy="83304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215280" y="1040040"/>
            <a:ext cx="1439280" cy="18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600" spc="-1" strike="noStrike">
                <a:solidFill>
                  <a:srgbClr val="000000"/>
                </a:solidFill>
                <a:latin typeface="Arial"/>
                <a:ea typeface="DejaVu Sans"/>
              </a:rPr>
              <a:t>By Thierry Dugnolle, CC BY-SA 4.0,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7920360" y="0"/>
            <a:ext cx="2137320" cy="223128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1800000" y="5233680"/>
            <a:ext cx="228924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089960" y="5220000"/>
            <a:ext cx="358920" cy="35892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8" name="" descr=""/>
          <p:cNvPicPr/>
          <p:nvPr/>
        </p:nvPicPr>
        <p:blipFill>
          <a:blip r:embed="rId5"/>
          <a:stretch/>
        </p:blipFill>
        <p:spPr>
          <a:xfrm>
            <a:off x="4578120" y="1022760"/>
            <a:ext cx="3161160" cy="464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360" y="1889640"/>
            <a:ext cx="10079640" cy="189000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-360" y="3871080"/>
            <a:ext cx="10079640" cy="17989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489240" y="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5"/>
          <a:stretch/>
        </p:blipFill>
        <p:spPr>
          <a:xfrm>
            <a:off x="6480000" y="842400"/>
            <a:ext cx="2628000" cy="104652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9489240" y="848520"/>
            <a:ext cx="590760" cy="59076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8"/>
          <a:stretch/>
        </p:blipFill>
        <p:spPr>
          <a:xfrm>
            <a:off x="0" y="0"/>
            <a:ext cx="5939280" cy="18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1371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2024-07-07T12:33:13Z</dcterms:created>
  <dc:creator/>
  <dc:description/>
  <dc:language>da-DK</dc:language>
  <cp:lastModifiedBy/>
  <dcterms:modified xsi:type="dcterms:W3CDTF">2024-07-10T22:09:47Z</dcterms:modified>
  <cp:revision>39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