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4" r:id="rId3"/>
    <p:sldId id="267" r:id="rId4"/>
    <p:sldId id="265" r:id="rId5"/>
    <p:sldId id="258" r:id="rId6"/>
    <p:sldId id="262" r:id="rId7"/>
    <p:sldId id="259" r:id="rId8"/>
    <p:sldId id="257" r:id="rId9"/>
    <p:sldId id="260" r:id="rId10"/>
    <p:sldId id="261" r:id="rId11"/>
    <p:sldId id="266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ABF7-D087-48D3-AE20-C944FD229066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BC449-EF9A-41CC-AD24-2EE5AFA25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53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C449-EF9A-41CC-AD24-2EE5AFA254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9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C449-EF9A-41CC-AD24-2EE5AFA254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16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7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2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50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0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9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EC9ABED-3FA3-47DE-AAAD-694D905D4088}" type="datetimeFigureOut">
              <a:rPr lang="zh-TW" altLang="en-US" smtClean="0"/>
              <a:t>2014/11/10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88AE6A-7BCC-4EB6-A26C-5C31D7FCB0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GALIXIAN requirement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2014 / 11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37" y="488610"/>
            <a:ext cx="2184127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2" cy="1499616"/>
          </a:xfrm>
        </p:spPr>
        <p:txBody>
          <a:bodyPr/>
          <a:lstStyle/>
          <a:p>
            <a:r>
              <a:rPr lang="en-US" altLang="zh-TW" dirty="0" smtClean="0"/>
              <a:t>ALIEN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LASER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5717866" cy="40233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TW" altLang="en-US" dirty="0" smtClean="0"/>
              <a:t>創造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alienShoot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/>
              <a:t>固定每跑</a:t>
            </a:r>
            <a:r>
              <a:rPr lang="en-US" altLang="zh-TW" dirty="0" smtClean="0"/>
              <a:t>50</a:t>
            </a:r>
            <a:r>
              <a:rPr lang="zh-TW" altLang="en-US" dirty="0" smtClean="0"/>
              <a:t>格影格隨機</a:t>
            </a:r>
            <a:r>
              <a:rPr lang="zh-TW" altLang="en-US" dirty="0" smtClean="0"/>
              <a:t>選取還存在的外星人</a:t>
            </a:r>
            <a:r>
              <a:rPr lang="zh-TW" altLang="en-US" dirty="0"/>
              <a:t>放出雷射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 smtClean="0"/>
              <a:t>參數：影格數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smtClean="0"/>
              <a:t>修改</a:t>
            </a:r>
            <a:r>
              <a:rPr lang="zh-TW" altLang="en-US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checkShipHit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/>
              <a:t>飛船</a:t>
            </a:r>
            <a:r>
              <a:rPr lang="zh-TW" altLang="en-US" dirty="0"/>
              <a:t>碰到</a:t>
            </a:r>
            <a:r>
              <a:rPr lang="zh-TW" altLang="en-US" dirty="0" smtClean="0"/>
              <a:t>雷射，飛船少</a:t>
            </a:r>
            <a:r>
              <a:rPr lang="zh-TW" altLang="en-US" dirty="0"/>
              <a:t>一條命，雷射</a:t>
            </a:r>
            <a:r>
              <a:rPr lang="zh-TW" altLang="en-US" dirty="0" smtClean="0"/>
              <a:t>消失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雷射產生語法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 err="1" smtClean="0">
                <a:solidFill>
                  <a:srgbClr val="00B050"/>
                </a:solidFill>
              </a:rPr>
              <a:t>laserNum</a:t>
            </a:r>
            <a:r>
              <a:rPr lang="en-US" altLang="zh-TW" dirty="0" smtClean="0">
                <a:solidFill>
                  <a:srgbClr val="00B050"/>
                </a:solidFill>
              </a:rPr>
              <a:t>]= new Laser(</a:t>
            </a:r>
            <a:r>
              <a:rPr lang="zh-TW" altLang="en-US" dirty="0" smtClean="0">
                <a:solidFill>
                  <a:srgbClr val="00B050"/>
                </a:solidFill>
              </a:rPr>
              <a:t>初始</a:t>
            </a:r>
            <a:r>
              <a:rPr lang="en-US" altLang="zh-TW" dirty="0" smtClean="0">
                <a:solidFill>
                  <a:srgbClr val="00B050"/>
                </a:solidFill>
              </a:rPr>
              <a:t>X</a:t>
            </a:r>
            <a:r>
              <a:rPr lang="zh-TW" altLang="en-US" dirty="0" smtClean="0">
                <a:solidFill>
                  <a:srgbClr val="00B050"/>
                </a:solidFill>
              </a:rPr>
              <a:t>位置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初始</a:t>
            </a:r>
            <a:r>
              <a:rPr lang="en-US" altLang="zh-TW" dirty="0" smtClean="0">
                <a:solidFill>
                  <a:srgbClr val="00B050"/>
                </a:solidFill>
              </a:rPr>
              <a:t>Y</a:t>
            </a:r>
            <a:r>
              <a:rPr lang="zh-TW" altLang="en-US" dirty="0" smtClean="0">
                <a:solidFill>
                  <a:srgbClr val="00B050"/>
                </a:solidFill>
              </a:rPr>
              <a:t>位置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</a:p>
          <a:p>
            <a:pPr marL="128016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雷射產出後</a:t>
            </a:r>
            <a:r>
              <a:rPr lang="zh-TW" altLang="en-US" dirty="0"/>
              <a:t>會</a:t>
            </a:r>
            <a:r>
              <a:rPr lang="zh-TW" altLang="en-US" dirty="0" smtClean="0"/>
              <a:t>自動移動</a:t>
            </a:r>
            <a:r>
              <a:rPr lang="en-US" altLang="zh-TW" dirty="0" smtClean="0"/>
              <a:t>)</a:t>
            </a:r>
          </a:p>
          <a:p>
            <a:pPr marL="128016" lvl="1" indent="0">
              <a:buNone/>
            </a:pPr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雷</a:t>
            </a:r>
            <a:r>
              <a:rPr lang="zh-TW" altLang="en-US" dirty="0"/>
              <a:t>射</a:t>
            </a:r>
            <a:r>
              <a:rPr lang="zh-TW" altLang="en-US" dirty="0" smtClean="0"/>
              <a:t>移除語法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removeBullet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 要移除</a:t>
            </a:r>
            <a:r>
              <a:rPr lang="zh-TW" altLang="en-US" dirty="0" smtClean="0">
                <a:solidFill>
                  <a:srgbClr val="00B050"/>
                </a:solidFill>
              </a:rPr>
              <a:t>的</a:t>
            </a:r>
            <a:r>
              <a:rPr lang="zh-TW" altLang="en-US" dirty="0" smtClean="0">
                <a:solidFill>
                  <a:srgbClr val="00B050"/>
                </a:solidFill>
              </a:rPr>
              <a:t>雷</a:t>
            </a:r>
            <a:r>
              <a:rPr lang="zh-TW" altLang="en-US" dirty="0">
                <a:solidFill>
                  <a:srgbClr val="00B050"/>
                </a:solidFill>
              </a:rPr>
              <a:t>射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142" y="2084832"/>
            <a:ext cx="4583453" cy="34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 </a:t>
            </a:r>
            <a:r>
              <a:rPr lang="en-US" altLang="zh-TW" dirty="0"/>
              <a:t>RUBY 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84832"/>
            <a:ext cx="4544159" cy="4773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創造</a:t>
            </a:r>
            <a:r>
              <a:rPr lang="en-US" altLang="zh-TW" dirty="0" err="1">
                <a:solidFill>
                  <a:srgbClr val="00B050"/>
                </a:solidFill>
              </a:rPr>
              <a:t>checkRubyDrop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/>
              <a:t>達到</a:t>
            </a:r>
            <a:r>
              <a:rPr lang="zh-TW" altLang="en-US" dirty="0"/>
              <a:t>一定分數則掉落</a:t>
            </a:r>
            <a:r>
              <a:rPr lang="zh-TW" altLang="en-US" dirty="0" smtClean="0"/>
              <a:t>寶石</a:t>
            </a:r>
            <a:r>
              <a:rPr lang="en-US" altLang="zh-TW" dirty="0" smtClean="0"/>
              <a:t>(200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 smtClean="0"/>
              <a:t> 參數： 指定分數</a:t>
            </a:r>
            <a:endParaRPr lang="en-US" altLang="zh-TW" dirty="0" smtClean="0"/>
          </a:p>
          <a:p>
            <a:pPr lvl="1"/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zh-TW" altLang="en-US" dirty="0">
                <a:solidFill>
                  <a:srgbClr val="00B050"/>
                </a:solidFill>
              </a:rPr>
              <a:t>創造</a:t>
            </a:r>
            <a:r>
              <a:rPr lang="en-US" altLang="zh-TW" dirty="0" err="1">
                <a:solidFill>
                  <a:srgbClr val="00B050"/>
                </a:solidFill>
              </a:rPr>
              <a:t>checkRubyDrop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zh-TW" altLang="en-US" dirty="0" smtClean="0"/>
              <a:t>飛</a:t>
            </a:r>
            <a:r>
              <a:rPr lang="zh-TW" altLang="en-US" dirty="0"/>
              <a:t>船</a:t>
            </a:r>
            <a:r>
              <a:rPr lang="zh-TW" altLang="en-US" dirty="0" smtClean="0"/>
              <a:t>接到</a:t>
            </a:r>
            <a:r>
              <a:rPr lang="zh-TW" altLang="en-US" dirty="0"/>
              <a:t>寶石則</a:t>
            </a:r>
            <a:r>
              <a:rPr lang="zh-TW" altLang="en-US" dirty="0" smtClean="0"/>
              <a:t>飛船</a:t>
            </a:r>
            <a:r>
              <a:rPr lang="zh-TW" altLang="en-US" dirty="0"/>
              <a:t>改變形態</a:t>
            </a:r>
            <a:r>
              <a:rPr lang="zh-TW" altLang="en-US" dirty="0" smtClean="0"/>
              <a:t>，寶石消失，子彈改為每次三發，一發鉛直發射，兩發左右斜線發射。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寶石</a:t>
            </a:r>
            <a:r>
              <a:rPr lang="en-US" altLang="zh-TW" dirty="0" smtClean="0"/>
              <a:t>XY</a:t>
            </a:r>
            <a:r>
              <a:rPr lang="zh-TW" altLang="en-US" dirty="0" smtClean="0"/>
              <a:t>座標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畫在畫面上 </a:t>
            </a:r>
            <a:r>
              <a:rPr lang="en-US" altLang="zh-TW" dirty="0"/>
              <a:t>/</a:t>
            </a:r>
            <a:r>
              <a:rPr lang="zh-TW" altLang="en-US" dirty="0"/>
              <a:t> 移動 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ruby.pX</a:t>
            </a:r>
            <a:r>
              <a:rPr lang="en-US" altLang="zh-TW" dirty="0" smtClean="0">
                <a:solidFill>
                  <a:srgbClr val="00B050"/>
                </a:solidFill>
              </a:rPr>
              <a:t> / </a:t>
            </a:r>
            <a:r>
              <a:rPr lang="en-US" altLang="zh-TW" dirty="0" err="1" smtClean="0">
                <a:solidFill>
                  <a:srgbClr val="00B050"/>
                </a:solidFill>
              </a:rPr>
              <a:t>ruby.pY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/ </a:t>
            </a:r>
            <a:r>
              <a:rPr lang="en-US" altLang="zh-TW" dirty="0" err="1">
                <a:solidFill>
                  <a:srgbClr val="00B050"/>
                </a:solidFill>
              </a:rPr>
              <a:t>ruby.display</a:t>
            </a:r>
            <a:r>
              <a:rPr lang="en-US" altLang="zh-TW" dirty="0">
                <a:solidFill>
                  <a:srgbClr val="00B050"/>
                </a:solidFill>
              </a:rPr>
              <a:t>(); / </a:t>
            </a:r>
            <a:r>
              <a:rPr lang="en-US" altLang="zh-TW" dirty="0" err="1">
                <a:solidFill>
                  <a:srgbClr val="00B050"/>
                </a:solidFill>
              </a:rPr>
              <a:t>ruby.move</a:t>
            </a:r>
            <a:r>
              <a:rPr lang="en-US" altLang="zh-TW" dirty="0">
                <a:solidFill>
                  <a:srgbClr val="00B050"/>
                </a:solidFill>
              </a:rPr>
              <a:t>();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128016" lvl="1" indent="0"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marL="128016" lvl="1" indent="0">
              <a:buNone/>
            </a:pPr>
            <a:r>
              <a:rPr lang="zh-TW" altLang="en-US" dirty="0"/>
              <a:t>寶石出現</a:t>
            </a:r>
            <a:r>
              <a:rPr lang="zh-TW" altLang="en-US" dirty="0" smtClean="0"/>
              <a:t>消失控制 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ruby.show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=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true / false</a:t>
            </a:r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飛船外觀改變語法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ship.upGrade</a:t>
            </a:r>
            <a:r>
              <a:rPr lang="en-US" altLang="zh-TW" dirty="0" smtClean="0">
                <a:solidFill>
                  <a:srgbClr val="00B050"/>
                </a:solidFill>
              </a:rPr>
              <a:t> = true;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變為藍色飛船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505" y="2368176"/>
            <a:ext cx="5049671" cy="37852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16200000">
            <a:off x="7720123" y="4475698"/>
            <a:ext cx="2280218" cy="18504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6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641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GAME_START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8792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GAME_PLAYING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69991" y="274547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GAME_WIN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69991" y="4297680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GAME_LOSE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>
            <a:off x="2920621" y="3651197"/>
            <a:ext cx="166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8" idx="1"/>
          </p:cNvCxnSpPr>
          <p:nvPr/>
        </p:nvCxnSpPr>
        <p:spPr>
          <a:xfrm flipV="1">
            <a:off x="6362131" y="2930140"/>
            <a:ext cx="2607860" cy="721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3"/>
            <a:endCxn id="9" idx="1"/>
          </p:cNvCxnSpPr>
          <p:nvPr/>
        </p:nvCxnSpPr>
        <p:spPr>
          <a:xfrm>
            <a:off x="6362131" y="3651197"/>
            <a:ext cx="2607860" cy="831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587922" y="493249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GAME_PAUSE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929116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859144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025221" y="4020681"/>
            <a:ext cx="77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23983" y="2280931"/>
            <a:ext cx="134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所有外星人被</a:t>
            </a:r>
            <a:r>
              <a:rPr lang="zh-TW" altLang="en-US" sz="1600" dirty="0">
                <a:solidFill>
                  <a:srgbClr val="92D050"/>
                </a:solidFill>
              </a:rPr>
              <a:t>殲滅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623983" y="4603238"/>
            <a:ext cx="134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生命值 </a:t>
            </a:r>
            <a:r>
              <a:rPr lang="en-US" altLang="zh-TW" sz="1600" dirty="0" smtClean="0">
                <a:solidFill>
                  <a:srgbClr val="92D050"/>
                </a:solidFill>
              </a:rPr>
              <a:t>=</a:t>
            </a:r>
            <a:r>
              <a:rPr lang="zh-TW" altLang="en-US" sz="1600" dirty="0" smtClean="0">
                <a:solidFill>
                  <a:srgbClr val="92D050"/>
                </a:solidFill>
              </a:rPr>
              <a:t> </a:t>
            </a:r>
            <a:r>
              <a:rPr lang="en-US" altLang="zh-TW" sz="1600" dirty="0" smtClean="0">
                <a:solidFill>
                  <a:srgbClr val="92D050"/>
                </a:solidFill>
              </a:rPr>
              <a:t>0</a:t>
            </a:r>
          </a:p>
          <a:p>
            <a:r>
              <a:rPr lang="zh-TW" altLang="en-US" sz="1600" dirty="0" smtClean="0">
                <a:solidFill>
                  <a:srgbClr val="92D050"/>
                </a:solidFill>
              </a:rPr>
              <a:t>或外星人降到地平線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cxnSp>
        <p:nvCxnSpPr>
          <p:cNvPr id="12" name="肘形接點 11"/>
          <p:cNvCxnSpPr>
            <a:stCxn id="8" idx="3"/>
            <a:endCxn id="7" idx="0"/>
          </p:cNvCxnSpPr>
          <p:nvPr/>
        </p:nvCxnSpPr>
        <p:spPr>
          <a:xfrm flipH="1">
            <a:off x="5475027" y="2930140"/>
            <a:ext cx="5269173" cy="536391"/>
          </a:xfrm>
          <a:prstGeom prst="bentConnector4">
            <a:avLst>
              <a:gd name="adj1" fmla="val -4338"/>
              <a:gd name="adj2" fmla="val -23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9" idx="3"/>
            <a:endCxn id="7" idx="0"/>
          </p:cNvCxnSpPr>
          <p:nvPr/>
        </p:nvCxnSpPr>
        <p:spPr>
          <a:xfrm flipH="1" flipV="1">
            <a:off x="5475027" y="3466531"/>
            <a:ext cx="5269173" cy="1015815"/>
          </a:xfrm>
          <a:prstGeom prst="bentConnector4">
            <a:avLst>
              <a:gd name="adj1" fmla="val -4338"/>
              <a:gd name="adj2" fmla="val 2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156120" y="1265116"/>
            <a:ext cx="22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1146412" y="4925341"/>
            <a:ext cx="2364533" cy="1237020"/>
          </a:xfrm>
          <a:ln w="285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Cheat Keys</a:t>
            </a:r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 鍵，直接掉寶石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 鍵，外星人下降</a:t>
            </a:r>
            <a:endParaRPr lang="en-US" altLang="zh-TW" dirty="0" smtClean="0"/>
          </a:p>
          <a:p>
            <a:r>
              <a:rPr lang="en-US" altLang="zh-TW" dirty="0" smtClean="0"/>
              <a:t>Q / W</a:t>
            </a:r>
            <a:r>
              <a:rPr lang="zh-TW" altLang="en-US" dirty="0" smtClean="0"/>
              <a:t> 鍵，切換兩種飛船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94840" y="3697515"/>
            <a:ext cx="145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008" y="2202070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TW" altLang="en-US" dirty="0"/>
              <a:t>完成 </a:t>
            </a:r>
            <a:r>
              <a:rPr lang="en-US" altLang="zh-TW" dirty="0" err="1">
                <a:solidFill>
                  <a:srgbClr val="00B050"/>
                </a:solidFill>
              </a:rPr>
              <a:t>statusCtrl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/>
              <a:t>與完整遊戲</a:t>
            </a:r>
            <a:r>
              <a:rPr lang="zh-TW" altLang="en-US" dirty="0" smtClean="0"/>
              <a:t>流程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4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9621126" cy="402336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飛船中心</a:t>
            </a:r>
            <a:r>
              <a:rPr lang="en-US" altLang="zh-TW" dirty="0" smtClean="0"/>
              <a:t>XY</a:t>
            </a:r>
            <a:r>
              <a:rPr lang="zh-TW" altLang="en-US" dirty="0" smtClean="0"/>
              <a:t>位置</a:t>
            </a:r>
            <a:r>
              <a:rPr lang="zh-TW" altLang="en-US" dirty="0"/>
              <a:t>與</a:t>
            </a:r>
            <a:r>
              <a:rPr lang="zh-TW" altLang="en-US" dirty="0" smtClean="0"/>
              <a:t>尺寸：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ship.posX</a:t>
            </a:r>
            <a:r>
              <a:rPr lang="en-US" altLang="zh-TW" dirty="0" smtClean="0">
                <a:solidFill>
                  <a:srgbClr val="00B050"/>
                </a:solidFill>
              </a:rPr>
              <a:t> / </a:t>
            </a:r>
            <a:r>
              <a:rPr lang="en-US" altLang="zh-TW" dirty="0" err="1" smtClean="0">
                <a:solidFill>
                  <a:srgbClr val="00B050"/>
                </a:solidFill>
              </a:rPr>
              <a:t>ship.posY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ship.shipSize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外星人皆放在</a:t>
            </a:r>
            <a:r>
              <a:rPr lang="en-US" altLang="zh-TW" dirty="0" smtClean="0">
                <a:solidFill>
                  <a:srgbClr val="00B050"/>
                </a:solidFill>
              </a:rPr>
              <a:t>Alien[] </a:t>
            </a:r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外星人中心</a:t>
            </a:r>
            <a:r>
              <a:rPr lang="en-US" altLang="zh-TW" dirty="0" smtClean="0"/>
              <a:t>XY</a:t>
            </a:r>
            <a:r>
              <a:rPr lang="zh-TW" altLang="en-US" dirty="0" smtClean="0"/>
              <a:t>座標</a:t>
            </a:r>
            <a:r>
              <a:rPr lang="zh-TW" altLang="en-US" dirty="0"/>
              <a:t>與</a:t>
            </a:r>
            <a:r>
              <a:rPr lang="zh-TW" altLang="en-US" dirty="0" smtClean="0"/>
              <a:t>尺寸：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zh-TW" altLang="en-US" dirty="0" smtClean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aX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zh-TW" altLang="en-US" dirty="0" smtClean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aY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aSize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/>
              <a:t>飛船子彈皆放在</a:t>
            </a:r>
            <a:r>
              <a:rPr lang="en-US" altLang="zh-TW" dirty="0" smtClean="0">
                <a:solidFill>
                  <a:srgbClr val="00B050"/>
                </a:solidFill>
              </a:rPr>
              <a:t>Bullet[] </a:t>
            </a:r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zh-TW" altLang="en-US" dirty="0" smtClean="0"/>
              <a:t>中，</a:t>
            </a:r>
            <a:r>
              <a:rPr lang="zh-TW" altLang="en-US" dirty="0"/>
              <a:t>飛船子彈</a:t>
            </a:r>
            <a:r>
              <a:rPr lang="en-US" altLang="zh-TW" dirty="0"/>
              <a:t>XY</a:t>
            </a:r>
            <a:r>
              <a:rPr lang="zh-TW" altLang="en-US" dirty="0" smtClean="0"/>
              <a:t>座標</a:t>
            </a:r>
            <a:r>
              <a:rPr lang="zh-TW" altLang="en-US" dirty="0"/>
              <a:t>與尺寸：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bX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bY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/ </a:t>
            </a:r>
            <a:r>
              <a:rPr lang="en-US" altLang="zh-TW" dirty="0" err="1" smtClean="0">
                <a:solidFill>
                  <a:srgbClr val="00B050"/>
                </a:solidFill>
              </a:rPr>
              <a:t>bList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 smtClean="0">
                <a:solidFill>
                  <a:srgbClr val="00B050"/>
                </a:solidFill>
              </a:rPr>
              <a:t>bSize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外星人雷</a:t>
            </a:r>
            <a:r>
              <a:rPr lang="zh-TW" altLang="en-US" dirty="0"/>
              <a:t>射</a:t>
            </a:r>
            <a:r>
              <a:rPr lang="zh-TW" altLang="en-US" dirty="0" smtClean="0"/>
              <a:t>皆放在</a:t>
            </a:r>
            <a:r>
              <a:rPr lang="en-US" altLang="zh-TW" dirty="0" smtClean="0">
                <a:solidFill>
                  <a:srgbClr val="00B050"/>
                </a:solidFill>
              </a:rPr>
              <a:t>Laser[] </a:t>
            </a: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zh-TW" altLang="en-US" dirty="0" smtClean="0"/>
              <a:t>中，</a:t>
            </a:r>
            <a:r>
              <a:rPr lang="zh-TW" altLang="en-US" dirty="0"/>
              <a:t>外星人炸彈</a:t>
            </a:r>
            <a:r>
              <a:rPr lang="en-US" altLang="zh-TW" dirty="0" smtClean="0"/>
              <a:t>XY</a:t>
            </a:r>
            <a:r>
              <a:rPr lang="zh-TW" altLang="en-US" dirty="0" smtClean="0"/>
              <a:t>座標</a:t>
            </a:r>
            <a:r>
              <a:rPr lang="zh-TW" altLang="en-US" dirty="0"/>
              <a:t>與尺寸：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>
                <a:solidFill>
                  <a:srgbClr val="00B050"/>
                </a:solidFill>
              </a:rPr>
              <a:t>l</a:t>
            </a:r>
            <a:r>
              <a:rPr lang="en-US" altLang="zh-TW" dirty="0" err="1" smtClean="0">
                <a:solidFill>
                  <a:srgbClr val="00B050"/>
                </a:solidFill>
              </a:rPr>
              <a:t>X</a:t>
            </a:r>
            <a:r>
              <a:rPr lang="en-US" altLang="zh-TW" dirty="0" smtClean="0">
                <a:solidFill>
                  <a:srgbClr val="00B050"/>
                </a:solidFill>
              </a:rPr>
              <a:t> / </a:t>
            </a: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>
                <a:solidFill>
                  <a:srgbClr val="00B050"/>
                </a:solidFill>
              </a:rPr>
              <a:t>l</a:t>
            </a:r>
            <a:r>
              <a:rPr lang="en-US" altLang="zh-TW" dirty="0" err="1" smtClean="0">
                <a:solidFill>
                  <a:srgbClr val="00B050"/>
                </a:solidFill>
              </a:rPr>
              <a:t>Y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 </a:t>
            </a:r>
            <a:r>
              <a:rPr lang="en-US" altLang="zh-TW" dirty="0" err="1" smtClean="0">
                <a:solidFill>
                  <a:srgbClr val="00B050"/>
                </a:solidFill>
              </a:rPr>
              <a:t>lList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].</a:t>
            </a:r>
            <a:r>
              <a:rPr lang="en-US" altLang="zh-TW" dirty="0" err="1">
                <a:solidFill>
                  <a:srgbClr val="00B050"/>
                </a:solidFill>
              </a:rPr>
              <a:t>l</a:t>
            </a:r>
            <a:r>
              <a:rPr lang="en-US" altLang="zh-TW" dirty="0" err="1" smtClean="0">
                <a:solidFill>
                  <a:srgbClr val="00B050"/>
                </a:solidFill>
              </a:rPr>
              <a:t>Size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>
              <a:solidFill>
                <a:srgbClr val="00B050"/>
              </a:solidFill>
            </a:endParaRPr>
          </a:p>
          <a:p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70" y="2084832"/>
            <a:ext cx="4528486" cy="34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1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965278"/>
            <a:ext cx="10999550" cy="4640238"/>
          </a:xfrm>
        </p:spPr>
        <p:txBody>
          <a:bodyPr>
            <a:normAutofit fontScale="92500" lnSpcReduction="20000"/>
          </a:bodyPr>
          <a:lstStyle/>
          <a:p>
            <a:pPr marL="128016" lvl="1" indent="0">
              <a:buNone/>
            </a:pPr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PAUSE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列出標題與次標 → </a:t>
            </a:r>
            <a:r>
              <a:rPr lang="en-US" altLang="zh-TW" dirty="0" err="1">
                <a:solidFill>
                  <a:srgbClr val="00B050"/>
                </a:solidFill>
              </a:rPr>
              <a:t>p</a:t>
            </a:r>
            <a:r>
              <a:rPr lang="en-US" altLang="zh-TW" dirty="0" err="1" smtClean="0">
                <a:solidFill>
                  <a:srgbClr val="00B050"/>
                </a:solidFill>
              </a:rPr>
              <a:t>rintText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/>
              <a:t>WIN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時產生動畫效果 → </a:t>
            </a:r>
            <a:r>
              <a:rPr lang="en-US" altLang="zh-TW" dirty="0" err="1" smtClean="0"/>
              <a:t>winAnimate</a:t>
            </a:r>
            <a:r>
              <a:rPr lang="en-US" altLang="zh-TW" dirty="0" smtClean="0"/>
              <a:t>(); / </a:t>
            </a:r>
            <a:r>
              <a:rPr lang="en-US" altLang="zh-TW" dirty="0" err="1" smtClean="0"/>
              <a:t>loseAnimate</a:t>
            </a:r>
            <a:r>
              <a:rPr lang="en-US" altLang="zh-TW" dirty="0" smtClean="0"/>
              <a:t>();</a:t>
            </a:r>
          </a:p>
          <a:p>
            <a:pPr marL="128016" lvl="1" indent="0">
              <a:buNone/>
            </a:pPr>
            <a:endParaRPr lang="en-US" altLang="zh-TW" dirty="0"/>
          </a:p>
          <a:p>
            <a:pPr marL="128016" lvl="1" indent="0">
              <a:buNone/>
            </a:pPr>
            <a:r>
              <a:rPr lang="en-US" altLang="zh-TW" dirty="0" smtClean="0"/>
              <a:t>GAME_PLAYING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初</a:t>
            </a:r>
            <a:r>
              <a:rPr lang="zh-TW" altLang="en-US" dirty="0">
                <a:solidFill>
                  <a:srgbClr val="00B050"/>
                </a:solidFill>
              </a:rPr>
              <a:t>始</a:t>
            </a:r>
            <a:r>
              <a:rPr lang="zh-TW" altLang="en-US" dirty="0" smtClean="0">
                <a:solidFill>
                  <a:srgbClr val="00B050"/>
                </a:solidFill>
              </a:rPr>
              <a:t>遊戲 → </a:t>
            </a:r>
            <a:r>
              <a:rPr lang="en-US" altLang="zh-TW" dirty="0" smtClean="0">
                <a:solidFill>
                  <a:srgbClr val="00B050"/>
                </a:solidFill>
              </a:rPr>
              <a:t>reset();</a:t>
            </a:r>
          </a:p>
          <a:p>
            <a:pPr lvl="1"/>
            <a:r>
              <a:rPr lang="zh-TW" altLang="en-US" dirty="0">
                <a:solidFill>
                  <a:srgbClr val="00B050"/>
                </a:solidFill>
              </a:rPr>
              <a:t>產出並排列外星人 → </a:t>
            </a:r>
            <a:r>
              <a:rPr lang="en-US" altLang="zh-TW" dirty="0" err="1">
                <a:solidFill>
                  <a:srgbClr val="00B050"/>
                </a:solidFill>
              </a:rPr>
              <a:t>alienMaker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endParaRPr lang="en-US" altLang="zh-TW" dirty="0" smtClean="0"/>
          </a:p>
          <a:p>
            <a:pPr lvl="1"/>
            <a:r>
              <a:rPr lang="zh-TW" altLang="en-US" dirty="0"/>
              <a:t>畫</a:t>
            </a:r>
            <a:r>
              <a:rPr lang="zh-TW" altLang="en-US" dirty="0" smtClean="0"/>
              <a:t>出地平線與分數 → </a:t>
            </a:r>
            <a:r>
              <a:rPr lang="en-US" altLang="zh-TW" dirty="0" err="1" smtClean="0"/>
              <a:t>drawHorizon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drawScore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顯示生命值 </a:t>
            </a:r>
            <a:r>
              <a:rPr lang="en-US" altLang="zh-TW" dirty="0" smtClean="0"/>
              <a:t>/</a:t>
            </a:r>
            <a:r>
              <a:rPr lang="zh-TW" altLang="en-US" dirty="0" smtClean="0"/>
              <a:t> 子彈 </a:t>
            </a:r>
            <a:r>
              <a:rPr lang="en-US" altLang="zh-TW" dirty="0" smtClean="0"/>
              <a:t>/</a:t>
            </a:r>
            <a:r>
              <a:rPr lang="zh-TW" altLang="en-US" dirty="0" smtClean="0"/>
              <a:t> 雷射 </a:t>
            </a:r>
            <a:r>
              <a:rPr lang="en-US" altLang="zh-TW" dirty="0" smtClean="0"/>
              <a:t>/</a:t>
            </a:r>
            <a:r>
              <a:rPr lang="zh-TW" altLang="en-US" dirty="0" smtClean="0"/>
              <a:t> 外星人 → </a:t>
            </a:r>
            <a:r>
              <a:rPr lang="en-US" altLang="zh-TW" dirty="0" err="1" smtClean="0"/>
              <a:t>drawLife</a:t>
            </a:r>
            <a:r>
              <a:rPr lang="en-US" altLang="zh-TW" dirty="0"/>
              <a:t>();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drawBullet</a:t>
            </a:r>
            <a:r>
              <a:rPr lang="en-US" altLang="zh-TW" dirty="0"/>
              <a:t>();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drawLaser</a:t>
            </a:r>
            <a:r>
              <a:rPr lang="en-US" altLang="zh-TW" dirty="0"/>
              <a:t>();</a:t>
            </a:r>
            <a:r>
              <a:rPr lang="zh-TW" altLang="en-US" dirty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drawAlien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按左右鍵飛船左右移動 → </a:t>
            </a:r>
            <a:r>
              <a:rPr lang="en-US" altLang="zh-TW" dirty="0" err="1"/>
              <a:t>ship.keyTyped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按</a:t>
            </a:r>
            <a:r>
              <a:rPr lang="zh-TW" altLang="en-US" dirty="0" smtClean="0"/>
              <a:t>空白鍵飛船發射子彈</a:t>
            </a:r>
            <a:r>
              <a:rPr lang="zh-TW" altLang="en-US" dirty="0"/>
              <a:t> </a:t>
            </a:r>
            <a:r>
              <a:rPr lang="zh-TW" altLang="en-US" dirty="0" smtClean="0"/>
              <a:t>→ </a:t>
            </a:r>
            <a:r>
              <a:rPr lang="en-US" altLang="zh-TW" dirty="0" err="1" smtClean="0"/>
              <a:t>shootBullet</a:t>
            </a:r>
            <a:r>
              <a:rPr lang="en-US" altLang="zh-TW" dirty="0" smtClean="0"/>
              <a:t> 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外星人碰到子彈，子彈與外星人會消失，並加分 → </a:t>
            </a:r>
            <a:r>
              <a:rPr lang="en-US" altLang="zh-TW" dirty="0" err="1">
                <a:solidFill>
                  <a:srgbClr val="00B050"/>
                </a:solidFill>
              </a:rPr>
              <a:t>checkAlienDead</a:t>
            </a:r>
            <a:r>
              <a:rPr lang="en-US" altLang="zh-TW" dirty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固定時間頻率隨機選取外星人放出雷射 → </a:t>
            </a:r>
            <a:r>
              <a:rPr lang="en-US" altLang="zh-TW" dirty="0" err="1" smtClean="0">
                <a:solidFill>
                  <a:srgbClr val="00B050"/>
                </a:solidFill>
              </a:rPr>
              <a:t>shootLaser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飛船碰到雷射少一條命，雷射消失 → </a:t>
            </a:r>
            <a:r>
              <a:rPr lang="en-US" altLang="zh-TW" dirty="0" err="1">
                <a:solidFill>
                  <a:srgbClr val="00B050"/>
                </a:solidFill>
              </a:rPr>
              <a:t>checkShipHit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達到一定分數則掉落寶石 → </a:t>
            </a:r>
            <a:r>
              <a:rPr lang="en-US" altLang="zh-TW" dirty="0" err="1" smtClean="0">
                <a:solidFill>
                  <a:srgbClr val="00B050"/>
                </a:solidFill>
              </a:rPr>
              <a:t>checkRubyDrop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接到寶石則飛船升級 → </a:t>
            </a:r>
            <a:r>
              <a:rPr lang="en-US" altLang="zh-TW" dirty="0" err="1">
                <a:solidFill>
                  <a:srgbClr val="00B050"/>
                </a:solidFill>
              </a:rPr>
              <a:t>checkRubyCatch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</a:p>
          <a:p>
            <a:pPr lvl="1"/>
            <a:r>
              <a:rPr lang="zh-TW" altLang="en-US" dirty="0" smtClean="0">
                <a:solidFill>
                  <a:srgbClr val="00B050"/>
                </a:solidFill>
              </a:rPr>
              <a:t>外星人被全數消滅則贏，</a:t>
            </a:r>
            <a:r>
              <a:rPr lang="zh-TW" altLang="en-US" dirty="0">
                <a:solidFill>
                  <a:srgbClr val="00B050"/>
                </a:solidFill>
              </a:rPr>
              <a:t>外星人</a:t>
            </a:r>
            <a:r>
              <a:rPr lang="zh-TW" altLang="en-US" dirty="0" smtClean="0">
                <a:solidFill>
                  <a:srgbClr val="00B050"/>
                </a:solidFill>
              </a:rPr>
              <a:t>降到地平線或飛船命歸零則輸 → </a:t>
            </a:r>
            <a:r>
              <a:rPr lang="en-US" altLang="zh-TW" dirty="0" err="1" smtClean="0">
                <a:solidFill>
                  <a:srgbClr val="00B050"/>
                </a:solidFill>
              </a:rPr>
              <a:t>checkWinLose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checkAlienBut</a:t>
            </a:r>
            <a:r>
              <a:rPr lang="en-US" altLang="zh-TW" dirty="0" smtClean="0">
                <a:solidFill>
                  <a:srgbClr val="00B050"/>
                </a:solidFill>
              </a:rPr>
              <a:t>()</a:t>
            </a: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641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GAME_START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87922" y="3466531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GAME_PLAYING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69991" y="274547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GAME_WIN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69991" y="4297680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GAME_LOSE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>
            <a:off x="2920621" y="3651197"/>
            <a:ext cx="166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7" idx="3"/>
            <a:endCxn id="8" idx="1"/>
          </p:cNvCxnSpPr>
          <p:nvPr/>
        </p:nvCxnSpPr>
        <p:spPr>
          <a:xfrm flipV="1">
            <a:off x="6362131" y="2930140"/>
            <a:ext cx="2607860" cy="721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3"/>
            <a:endCxn id="9" idx="1"/>
          </p:cNvCxnSpPr>
          <p:nvPr/>
        </p:nvCxnSpPr>
        <p:spPr>
          <a:xfrm>
            <a:off x="6362131" y="3651197"/>
            <a:ext cx="2607860" cy="831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587922" y="4932494"/>
            <a:ext cx="17742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GAME_PAUSE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929116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859144" y="3835863"/>
            <a:ext cx="0" cy="109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025221" y="4020681"/>
            <a:ext cx="77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23983" y="2280931"/>
            <a:ext cx="134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所有外星人被</a:t>
            </a:r>
            <a:r>
              <a:rPr lang="zh-TW" altLang="en-US" sz="1600" dirty="0">
                <a:solidFill>
                  <a:srgbClr val="92D050"/>
                </a:solidFill>
              </a:rPr>
              <a:t>殲滅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7623983" y="4603238"/>
            <a:ext cx="134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92D050"/>
                </a:solidFill>
              </a:rPr>
              <a:t>生命值 </a:t>
            </a:r>
            <a:r>
              <a:rPr lang="en-US" altLang="zh-TW" sz="1600" dirty="0" smtClean="0">
                <a:solidFill>
                  <a:srgbClr val="92D050"/>
                </a:solidFill>
              </a:rPr>
              <a:t>=</a:t>
            </a:r>
            <a:r>
              <a:rPr lang="zh-TW" altLang="en-US" sz="1600" dirty="0" smtClean="0">
                <a:solidFill>
                  <a:srgbClr val="92D050"/>
                </a:solidFill>
              </a:rPr>
              <a:t> </a:t>
            </a:r>
            <a:r>
              <a:rPr lang="en-US" altLang="zh-TW" sz="1600" dirty="0" smtClean="0">
                <a:solidFill>
                  <a:srgbClr val="92D050"/>
                </a:solidFill>
              </a:rPr>
              <a:t>0</a:t>
            </a:r>
          </a:p>
          <a:p>
            <a:r>
              <a:rPr lang="zh-TW" altLang="en-US" sz="1600" dirty="0" smtClean="0">
                <a:solidFill>
                  <a:srgbClr val="92D050"/>
                </a:solidFill>
              </a:rPr>
              <a:t>或外星人降到地平線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cxnSp>
        <p:nvCxnSpPr>
          <p:cNvPr id="12" name="肘形接點 11"/>
          <p:cNvCxnSpPr>
            <a:stCxn id="8" idx="3"/>
            <a:endCxn id="7" idx="0"/>
          </p:cNvCxnSpPr>
          <p:nvPr/>
        </p:nvCxnSpPr>
        <p:spPr>
          <a:xfrm flipH="1">
            <a:off x="5475027" y="2930140"/>
            <a:ext cx="5269173" cy="536391"/>
          </a:xfrm>
          <a:prstGeom prst="bentConnector4">
            <a:avLst>
              <a:gd name="adj1" fmla="val -4338"/>
              <a:gd name="adj2" fmla="val -23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9" idx="3"/>
            <a:endCxn id="7" idx="0"/>
          </p:cNvCxnSpPr>
          <p:nvPr/>
        </p:nvCxnSpPr>
        <p:spPr>
          <a:xfrm flipH="1" flipV="1">
            <a:off x="5475027" y="3466531"/>
            <a:ext cx="5269173" cy="1015815"/>
          </a:xfrm>
          <a:prstGeom prst="bentConnector4">
            <a:avLst>
              <a:gd name="adj1" fmla="val -4338"/>
              <a:gd name="adj2" fmla="val 2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156120" y="1265116"/>
            <a:ext cx="228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1146412" y="4925341"/>
            <a:ext cx="2364533" cy="1237020"/>
          </a:xfrm>
          <a:ln w="285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Cheat Keys</a:t>
            </a:r>
          </a:p>
          <a:p>
            <a:r>
              <a:rPr lang="en-US" altLang="zh-TW" dirty="0" smtClean="0"/>
              <a:t>R</a:t>
            </a:r>
            <a:r>
              <a:rPr lang="zh-TW" altLang="en-US" dirty="0" smtClean="0"/>
              <a:t> 鍵，直接掉寶石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 鍵，外星人下降</a:t>
            </a:r>
            <a:endParaRPr lang="en-US" altLang="zh-TW" dirty="0" smtClean="0"/>
          </a:p>
          <a:p>
            <a:r>
              <a:rPr lang="en-US" altLang="zh-TW" dirty="0" smtClean="0"/>
              <a:t>Q / W</a:t>
            </a:r>
            <a:r>
              <a:rPr lang="zh-TW" altLang="en-US" dirty="0" smtClean="0"/>
              <a:t> 鍵，切換兩種飛船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94840" y="3697515"/>
            <a:ext cx="145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PRESS ENTER &amp; RESET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3165735" cy="4023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LEVEL C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/>
              <a:t>SHIP </a:t>
            </a:r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PRINT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MAKE ALIEN</a:t>
            </a:r>
          </a:p>
          <a:p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363849" y="2286000"/>
            <a:ext cx="304063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LEVEL B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CHECK ALIEN HIT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 smtClean="0"/>
              <a:t>ALIEN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LASER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146553" y="2286000"/>
            <a:ext cx="345404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LEVEL A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/>
              <a:t>DROP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CATCH</a:t>
            </a:r>
            <a:r>
              <a:rPr lang="zh-TW" altLang="en-US" dirty="0"/>
              <a:t> </a:t>
            </a:r>
            <a:r>
              <a:rPr lang="en-US" altLang="zh-TW" dirty="0" smtClean="0"/>
              <a:t>RUBY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 </a:t>
            </a:r>
            <a:r>
              <a:rPr lang="en-US" altLang="zh-TW" dirty="0"/>
              <a:t>COMPLETE</a:t>
            </a:r>
            <a:r>
              <a:rPr lang="zh-TW" altLang="en-US" dirty="0"/>
              <a:t> </a:t>
            </a:r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5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SHIP 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30746"/>
            <a:ext cx="10126093" cy="4023360"/>
          </a:xfrm>
        </p:spPr>
        <p:txBody>
          <a:bodyPr/>
          <a:lstStyle/>
          <a:p>
            <a:pPr lvl="1"/>
            <a:r>
              <a:rPr lang="zh-TW" altLang="en-US" dirty="0"/>
              <a:t>以</a:t>
            </a:r>
            <a:r>
              <a:rPr lang="zh-TW" altLang="en-US" dirty="0" smtClean="0"/>
              <a:t>圓圈</a:t>
            </a:r>
            <a:r>
              <a:rPr lang="zh-TW" altLang="en-US" dirty="0"/>
              <a:t>方式呈現 </a:t>
            </a:r>
            <a:r>
              <a:rPr lang="en-US" altLang="zh-TW" dirty="0" err="1" smtClean="0">
                <a:solidFill>
                  <a:srgbClr val="00B050"/>
                </a:solidFill>
              </a:rPr>
              <a:t>ship.life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/>
              <a:t>現有</a:t>
            </a:r>
            <a:r>
              <a:rPr lang="zh-TW" altLang="en-US" dirty="0"/>
              <a:t>生命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marL="128016" lvl="1" indent="0">
              <a:buNone/>
            </a:pP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smtClean="0"/>
              <a:t>tips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圓圈直徑為：</a:t>
            </a:r>
            <a:r>
              <a:rPr lang="en-US" altLang="zh-TW" dirty="0" smtClean="0"/>
              <a:t>15</a:t>
            </a:r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圓圈</a:t>
            </a:r>
            <a:r>
              <a:rPr lang="en-US" altLang="zh-TW" dirty="0" smtClean="0"/>
              <a:t>Y</a:t>
            </a:r>
            <a:r>
              <a:rPr lang="zh-TW" altLang="en-US" dirty="0"/>
              <a:t>作</a:t>
            </a:r>
            <a:r>
              <a:rPr lang="zh-TW" altLang="en-US" dirty="0" smtClean="0"/>
              <a:t>標： </a:t>
            </a:r>
            <a:r>
              <a:rPr lang="en-US" altLang="zh-TW" dirty="0" smtClean="0"/>
              <a:t>459</a:t>
            </a:r>
          </a:p>
          <a:p>
            <a:pPr marL="128016" lvl="1" indent="0">
              <a:buNone/>
            </a:pPr>
            <a:r>
              <a:rPr lang="zh-TW" altLang="en-US" dirty="0" smtClean="0"/>
              <a:t>首個圓圈</a:t>
            </a:r>
            <a:r>
              <a:rPr lang="en-US" altLang="zh-TW" dirty="0" smtClean="0"/>
              <a:t>X</a:t>
            </a:r>
            <a:r>
              <a:rPr lang="zh-TW" altLang="en-US" dirty="0" smtClean="0"/>
              <a:t>作標： </a:t>
            </a:r>
            <a:r>
              <a:rPr lang="en-US" altLang="zh-TW" dirty="0" smtClean="0"/>
              <a:t>78</a:t>
            </a:r>
          </a:p>
          <a:p>
            <a:pPr marL="128016" lvl="1" indent="0">
              <a:buNone/>
            </a:pPr>
            <a:r>
              <a:rPr lang="zh-TW" altLang="en-US" dirty="0" smtClean="0"/>
              <a:t>每個圓圈間間隔 ：</a:t>
            </a:r>
            <a:r>
              <a:rPr lang="en-US" altLang="zh-TW" dirty="0" smtClean="0"/>
              <a:t>25</a:t>
            </a:r>
          </a:p>
          <a:p>
            <a:pPr lvl="1"/>
            <a:endParaRPr lang="en-US" altLang="zh-TW" dirty="0"/>
          </a:p>
          <a:p>
            <a:pPr marL="128016" lvl="1" indent="0">
              <a:buNone/>
            </a:pPr>
            <a:endParaRPr lang="en-US" altLang="zh-TW" dirty="0" smtClean="0"/>
          </a:p>
          <a:p>
            <a:pPr marL="128016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pPr marL="128016" lvl="1" indent="0">
              <a:buNone/>
            </a:pPr>
            <a:endParaRPr lang="zh-TW" altLang="en-US" dirty="0" smtClean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8393" r="44326"/>
          <a:stretch/>
        </p:blipFill>
        <p:spPr>
          <a:xfrm>
            <a:off x="5399682" y="2669249"/>
            <a:ext cx="6024747" cy="33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9" y="2286000"/>
            <a:ext cx="4657912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創造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printText</a:t>
            </a:r>
            <a:r>
              <a:rPr lang="en-US" altLang="zh-TW" dirty="0" smtClean="0">
                <a:solidFill>
                  <a:srgbClr val="00B050"/>
                </a:solidFill>
              </a:rPr>
              <a:t>(); </a:t>
            </a:r>
            <a:r>
              <a:rPr lang="zh-TW" altLang="en-US" dirty="0" smtClean="0"/>
              <a:t>來</a:t>
            </a:r>
            <a:r>
              <a:rPr lang="zh-TW" altLang="en-US" dirty="0"/>
              <a:t>產生各遊戲狀態之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1">
              <a:buSzPct val="100000"/>
            </a:pPr>
            <a:r>
              <a:rPr lang="zh-TW" altLang="en-US" dirty="0" smtClean="0"/>
              <a:t>分別</a:t>
            </a:r>
            <a:r>
              <a:rPr lang="zh-TW" altLang="en-US" dirty="0"/>
              <a:t>在開始、暫停、獲勝與失敗</a:t>
            </a:r>
            <a:r>
              <a:rPr lang="zh-TW" altLang="en-US" dirty="0" smtClean="0"/>
              <a:t>狀態呼叫</a:t>
            </a:r>
            <a:r>
              <a:rPr lang="en-US" altLang="zh-TW" dirty="0"/>
              <a:t>function</a:t>
            </a:r>
            <a:r>
              <a:rPr lang="zh-TW" altLang="en-US" dirty="0"/>
              <a:t>來顯示主標與次標 </a:t>
            </a:r>
            <a:r>
              <a:rPr lang="en-US" altLang="zh-TW" dirty="0"/>
              <a:t>(</a:t>
            </a:r>
            <a:r>
              <a:rPr lang="zh-TW" altLang="en-US" dirty="0"/>
              <a:t> 如圖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function</a:t>
            </a:r>
            <a:r>
              <a:rPr lang="zh-TW" altLang="en-US" dirty="0"/>
              <a:t>可依不同情況</a:t>
            </a:r>
            <a:r>
              <a:rPr lang="zh-TW" altLang="en-US" dirty="0" smtClean="0"/>
              <a:t>調整</a:t>
            </a:r>
            <a:r>
              <a:rPr lang="zh-TW" altLang="en-US" dirty="0"/>
              <a:t>字</a:t>
            </a:r>
            <a:r>
              <a:rPr lang="zh-TW" altLang="en-US" dirty="0" smtClean="0"/>
              <a:t>體大小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smtClean="0"/>
              <a:t>tips</a:t>
            </a:r>
          </a:p>
          <a:p>
            <a:pPr marL="128016" lvl="1" indent="0">
              <a:buNone/>
            </a:pPr>
            <a:r>
              <a:rPr lang="zh-TW" altLang="en-US" dirty="0" smtClean="0"/>
              <a:t>顏色</a:t>
            </a:r>
            <a:r>
              <a:rPr lang="en-US" altLang="zh-TW" dirty="0" smtClean="0"/>
              <a:t>RGB</a:t>
            </a:r>
            <a:r>
              <a:rPr lang="zh-TW" altLang="en-US" dirty="0" smtClean="0"/>
              <a:t>：</a:t>
            </a:r>
            <a:r>
              <a:rPr lang="en-US" altLang="zh-TW" dirty="0"/>
              <a:t>95, 194, 226</a:t>
            </a:r>
          </a:p>
          <a:p>
            <a:pPr marL="128016" lvl="1" indent="0">
              <a:buNone/>
            </a:pPr>
            <a:r>
              <a:rPr lang="zh-TW" altLang="en-US" dirty="0" smtClean="0"/>
              <a:t>標題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座標皆為畫面中心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標題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座標皆：</a:t>
            </a:r>
            <a:r>
              <a:rPr lang="en-US" altLang="zh-TW" dirty="0" smtClean="0"/>
              <a:t>240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</a:t>
            </a:r>
            <a:r>
              <a:rPr lang="zh-TW" altLang="en-US" dirty="0" smtClean="0"/>
              <a:t>畫面為 </a:t>
            </a:r>
            <a:r>
              <a:rPr lang="en-US" altLang="zh-TW" dirty="0" smtClean="0"/>
              <a:t>300)</a:t>
            </a:r>
          </a:p>
          <a:p>
            <a:pPr marL="128016" lvl="1" indent="0">
              <a:buNone/>
            </a:pPr>
            <a:r>
              <a:rPr lang="zh-TW" altLang="en-US" dirty="0" smtClean="0"/>
              <a:t>開始遊戲頁面主標大小：</a:t>
            </a:r>
            <a:r>
              <a:rPr lang="en-US" altLang="zh-TW" dirty="0" smtClean="0"/>
              <a:t>60</a:t>
            </a:r>
          </a:p>
          <a:p>
            <a:pPr marL="128016" lvl="1" indent="0">
              <a:buNone/>
            </a:pPr>
            <a:r>
              <a:rPr lang="zh-TW" altLang="en-US" dirty="0" smtClean="0"/>
              <a:t>其他頁面主標大小：</a:t>
            </a:r>
            <a:r>
              <a:rPr lang="en-US" altLang="zh-TW" dirty="0" smtClean="0"/>
              <a:t>40</a:t>
            </a:r>
          </a:p>
          <a:p>
            <a:pPr marL="128016" lvl="1" indent="0">
              <a:buNone/>
            </a:pPr>
            <a:r>
              <a:rPr lang="zh-TW" altLang="en-US" dirty="0" smtClean="0"/>
              <a:t>所有次標</a:t>
            </a:r>
            <a:r>
              <a:rPr lang="zh-TW" altLang="en-US" dirty="0"/>
              <a:t>大小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</a:t>
            </a:r>
          </a:p>
          <a:p>
            <a:pPr marL="128016" lvl="1" indent="0">
              <a:buNone/>
            </a:pPr>
            <a:r>
              <a:rPr lang="zh-TW" altLang="en-US" dirty="0" smtClean="0"/>
              <a:t>主標與次標距離：</a:t>
            </a:r>
            <a:r>
              <a:rPr lang="en-US" altLang="zh-TW" dirty="0" smtClean="0"/>
              <a:t>40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69" y="1706681"/>
            <a:ext cx="3104738" cy="23285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670" y="1706681"/>
            <a:ext cx="3090275" cy="2333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70" y="4140393"/>
            <a:ext cx="3100726" cy="23207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869" y="4140393"/>
            <a:ext cx="3116963" cy="232073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flipV="1">
            <a:off x="7519917" y="1214650"/>
            <a:ext cx="859809" cy="146031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379726" y="914400"/>
            <a:ext cx="14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主標</a:t>
            </a:r>
            <a:endParaRPr lang="zh-TW" altLang="en-US" dirty="0">
              <a:solidFill>
                <a:srgbClr val="FFC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885819" y="3151569"/>
            <a:ext cx="1381011" cy="3559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360659" y="3338760"/>
            <a:ext cx="14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次標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Make </a:t>
            </a:r>
            <a:r>
              <a:rPr lang="en-US" altLang="zh-TW" dirty="0"/>
              <a:t>Alien 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 smtClean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736376"/>
            <a:ext cx="10631059" cy="4023360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創造</a:t>
            </a:r>
            <a:r>
              <a:rPr lang="en-US" altLang="zh-TW" dirty="0" err="1">
                <a:solidFill>
                  <a:srgbClr val="00B050"/>
                </a:solidFill>
              </a:rPr>
              <a:t>alienMaker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r>
              <a:rPr lang="zh-TW" altLang="en-US" dirty="0" smtClean="0"/>
              <a:t>來</a:t>
            </a:r>
            <a:r>
              <a:rPr lang="zh-TW" altLang="en-US" dirty="0"/>
              <a:t>產生</a:t>
            </a:r>
            <a:r>
              <a:rPr lang="zh-TW" altLang="en-US" dirty="0" smtClean="0"/>
              <a:t>外星人</a:t>
            </a:r>
            <a:endParaRPr lang="en-US" altLang="zh-TW" dirty="0"/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/>
              <a:t>兩個 </a:t>
            </a:r>
            <a:r>
              <a:rPr lang="en-US" altLang="zh-TW" dirty="0"/>
              <a:t>input</a:t>
            </a:r>
            <a:r>
              <a:rPr lang="zh-TW" altLang="en-US" dirty="0"/>
              <a:t> 分別控制外星人數量和外星人欄數</a:t>
            </a:r>
            <a:endParaRPr lang="en-US" altLang="zh-TW" dirty="0"/>
          </a:p>
          <a:p>
            <a:pPr lvl="1"/>
            <a:r>
              <a:rPr lang="zh-TW" altLang="en-US" dirty="0" smtClean="0"/>
              <a:t>依照 </a:t>
            </a:r>
            <a:r>
              <a:rPr lang="en-US" altLang="zh-TW" dirty="0"/>
              <a:t>input</a:t>
            </a:r>
            <a:r>
              <a:rPr lang="zh-TW" altLang="en-US" dirty="0"/>
              <a:t> 將外星人排列成矩形</a:t>
            </a:r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如圖為</a:t>
            </a:r>
            <a:r>
              <a:rPr lang="en-US" altLang="zh-TW" dirty="0"/>
              <a:t>53</a:t>
            </a:r>
            <a:r>
              <a:rPr lang="zh-TW" altLang="en-US" dirty="0"/>
              <a:t>隻外星人 </a:t>
            </a:r>
            <a:r>
              <a:rPr lang="en-US" altLang="zh-TW" dirty="0"/>
              <a:t>, 12</a:t>
            </a:r>
            <a:r>
              <a:rPr lang="zh-TW" altLang="en-US" dirty="0"/>
              <a:t>欄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128016" lvl="1" indent="0">
              <a:buNone/>
            </a:pPr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外星人</a:t>
            </a:r>
            <a:r>
              <a:rPr lang="zh-TW" altLang="en-US" dirty="0"/>
              <a:t>產生</a:t>
            </a:r>
            <a:r>
              <a:rPr lang="zh-TW" altLang="en-US" dirty="0" smtClean="0"/>
              <a:t>語法</a:t>
            </a:r>
            <a:endParaRPr lang="en-US" altLang="zh-TW" dirty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aList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zh-TW" altLang="en-US" dirty="0">
                <a:solidFill>
                  <a:srgbClr val="00B050"/>
                </a:solidFill>
              </a:rPr>
              <a:t>位置編號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=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new Alien(</a:t>
            </a:r>
            <a:r>
              <a:rPr lang="zh-TW" altLang="en-US" dirty="0" smtClean="0">
                <a:solidFill>
                  <a:srgbClr val="00B050"/>
                </a:solidFill>
              </a:rPr>
              <a:t> 外星人初始</a:t>
            </a:r>
            <a:r>
              <a:rPr lang="en-US" altLang="zh-TW" dirty="0" smtClean="0">
                <a:solidFill>
                  <a:srgbClr val="00B050"/>
                </a:solidFill>
              </a:rPr>
              <a:t>X</a:t>
            </a:r>
            <a:r>
              <a:rPr lang="zh-TW" altLang="en-US" dirty="0" smtClean="0">
                <a:solidFill>
                  <a:srgbClr val="00B050"/>
                </a:solidFill>
              </a:rPr>
              <a:t>位置</a:t>
            </a:r>
            <a:r>
              <a:rPr lang="en-US" altLang="zh-TW" dirty="0" smtClean="0">
                <a:solidFill>
                  <a:srgbClr val="00B050"/>
                </a:solidFill>
              </a:rPr>
              <a:t>,</a:t>
            </a:r>
            <a:r>
              <a:rPr lang="zh-TW" altLang="en-US" dirty="0" smtClean="0">
                <a:solidFill>
                  <a:srgbClr val="00B050"/>
                </a:solidFill>
              </a:rPr>
              <a:t> 外星人初始</a:t>
            </a:r>
            <a:r>
              <a:rPr lang="en-US" altLang="zh-TW" dirty="0">
                <a:solidFill>
                  <a:srgbClr val="00B050"/>
                </a:solidFill>
              </a:rPr>
              <a:t>Y</a:t>
            </a:r>
            <a:r>
              <a:rPr lang="zh-TW" altLang="en-US" dirty="0" smtClean="0">
                <a:solidFill>
                  <a:srgbClr val="00B050"/>
                </a:solidFill>
              </a:rPr>
              <a:t>位置 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128016" lvl="1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外星人產生後會自行移動並在碰到牆壁時下移</a:t>
            </a:r>
            <a:r>
              <a:rPr lang="en-US" altLang="zh-TW" dirty="0" smtClean="0"/>
              <a:t>)</a:t>
            </a:r>
          </a:p>
          <a:p>
            <a:pPr marL="128016" lvl="1" indent="0">
              <a:buNone/>
            </a:pPr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首隻外星人初始</a:t>
            </a:r>
            <a:r>
              <a:rPr lang="en-US" altLang="zh-TW" dirty="0" smtClean="0"/>
              <a:t>XY</a:t>
            </a:r>
            <a:r>
              <a:rPr lang="zh-TW" altLang="en-US" dirty="0" smtClean="0"/>
              <a:t>位置與邊界皆距離：</a:t>
            </a:r>
            <a:r>
              <a:rPr lang="en-US" altLang="zh-TW" dirty="0" smtClean="0"/>
              <a:t>50</a:t>
            </a:r>
          </a:p>
          <a:p>
            <a:pPr marL="128016" lvl="1" indent="0">
              <a:buNone/>
            </a:pPr>
            <a:r>
              <a:rPr lang="zh-TW" altLang="en-US" dirty="0" smtClean="0"/>
              <a:t>外星人左右間隔：</a:t>
            </a:r>
            <a:r>
              <a:rPr lang="en-US" altLang="zh-TW" dirty="0" smtClean="0"/>
              <a:t>40</a:t>
            </a:r>
          </a:p>
          <a:p>
            <a:pPr marL="128016" lvl="1" indent="0">
              <a:buNone/>
            </a:pPr>
            <a:r>
              <a:rPr lang="zh-TW" altLang="en-US" dirty="0" smtClean="0"/>
              <a:t>外星人上下鍵隔：</a:t>
            </a:r>
            <a:r>
              <a:rPr lang="en-US" altLang="zh-TW" dirty="0" smtClean="0"/>
              <a:t>50</a:t>
            </a:r>
          </a:p>
          <a:p>
            <a:pPr marL="128016" lvl="1" indent="0">
              <a:buNone/>
            </a:pPr>
            <a:endParaRPr lang="en-US" altLang="zh-TW" dirty="0" smtClean="0"/>
          </a:p>
          <a:p>
            <a:pPr marL="128016" lvl="1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37" y="567257"/>
            <a:ext cx="4872250" cy="3686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rot="16200000">
            <a:off x="8286505" y="276"/>
            <a:ext cx="2280218" cy="40750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0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Alien Hit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4980887" cy="4023360"/>
          </a:xfrm>
        </p:spPr>
        <p:txBody>
          <a:bodyPr>
            <a:normAutofit/>
          </a:bodyPr>
          <a:lstStyle/>
          <a:p>
            <a:pPr lvl="1"/>
            <a:r>
              <a:rPr lang="zh-TW" altLang="en-US" dirty="0" smtClean="0"/>
              <a:t>修</a:t>
            </a:r>
            <a:r>
              <a:rPr lang="zh-TW" altLang="en-US" dirty="0"/>
              <a:t>改</a:t>
            </a:r>
            <a:r>
              <a:rPr lang="en-US" altLang="zh-TW" dirty="0" err="1" smtClean="0">
                <a:solidFill>
                  <a:srgbClr val="00B050"/>
                </a:solidFill>
              </a:rPr>
              <a:t>checkAlienDead</a:t>
            </a:r>
            <a:r>
              <a:rPr lang="en-US" altLang="zh-TW" dirty="0" smtClean="0">
                <a:solidFill>
                  <a:srgbClr val="00B050"/>
                </a:solidFill>
              </a:rPr>
              <a:t>();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當外星人被子彈射到則子彈與外星人皆消失，分數加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00B050"/>
                </a:solidFill>
              </a:rPr>
              <a:t>point 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marL="128016" lvl="1" indent="0">
              <a:buNone/>
            </a:pPr>
            <a:r>
              <a:rPr lang="zh-TW" altLang="en-US" dirty="0" smtClean="0"/>
              <a:t>移除子彈語法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removeBullet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 要移除的子彈 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r>
              <a:rPr lang="zh-TW" altLang="en-US" dirty="0" smtClean="0"/>
              <a:t>移除外星人語法</a:t>
            </a:r>
            <a:endParaRPr lang="en-US" altLang="zh-TW" dirty="0" smtClean="0"/>
          </a:p>
          <a:p>
            <a:pPr marL="128016" lvl="1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</a:rPr>
              <a:t>removeAlien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要移除</a:t>
            </a:r>
            <a:r>
              <a:rPr lang="zh-TW" altLang="en-US" dirty="0" smtClean="0">
                <a:solidFill>
                  <a:srgbClr val="00B050"/>
                </a:solidFill>
              </a:rPr>
              <a:t>的</a:t>
            </a:r>
            <a:r>
              <a:rPr lang="zh-TW" altLang="en-US" dirty="0">
                <a:solidFill>
                  <a:srgbClr val="00B050"/>
                </a:solidFill>
              </a:rPr>
              <a:t>外星人</a:t>
            </a:r>
            <a:r>
              <a:rPr lang="en-US" altLang="zh-TW" dirty="0" smtClean="0">
                <a:solidFill>
                  <a:srgbClr val="00B050"/>
                </a:solidFill>
              </a:rPr>
              <a:t>);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128016" lvl="1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69" y="2084832"/>
            <a:ext cx="5511125" cy="41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自訂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48534E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936</Words>
  <Application>Microsoft Office PowerPoint</Application>
  <PresentationFormat>寬螢幕</PresentationFormat>
  <Paragraphs>166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Calibri</vt:lpstr>
      <vt:lpstr>Tw Cen MT</vt:lpstr>
      <vt:lpstr>Tw Cen MT Condensed</vt:lpstr>
      <vt:lpstr>Wingdings</vt:lpstr>
      <vt:lpstr>Wingdings 3</vt:lpstr>
      <vt:lpstr>積分</vt:lpstr>
      <vt:lpstr>GALIXIAN requirement</vt:lpstr>
      <vt:lpstr>Basic information</vt:lpstr>
      <vt:lpstr>GAME Rules</vt:lpstr>
      <vt:lpstr>GAME FLOW</vt:lpstr>
      <vt:lpstr>REQUIREMENT</vt:lpstr>
      <vt:lpstr>SHIP LIFE ( LEVEL C )</vt:lpstr>
      <vt:lpstr>TEXT PRINT ( LEVEL C )</vt:lpstr>
      <vt:lpstr>Make Alien ( LEVEL C )</vt:lpstr>
      <vt:lpstr>Check Alien Hit ( LEVEL B )</vt:lpstr>
      <vt:lpstr>ALIEN SHOOT LASER ( LEVEL B )</vt:lpstr>
      <vt:lpstr>DROP AND CATCH RUBY ( LEVEL A )</vt:lpstr>
      <vt:lpstr>GAME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04 requirement</dc:title>
  <dc:creator>秀秀仔</dc:creator>
  <cp:lastModifiedBy>秀秀仔</cp:lastModifiedBy>
  <cp:revision>172</cp:revision>
  <dcterms:created xsi:type="dcterms:W3CDTF">2014-11-03T03:51:12Z</dcterms:created>
  <dcterms:modified xsi:type="dcterms:W3CDTF">2014-11-10T16:12:13Z</dcterms:modified>
</cp:coreProperties>
</file>