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59" r:id="rId4"/>
    <p:sldId id="269" r:id="rId5"/>
    <p:sldId id="287" r:id="rId6"/>
    <p:sldId id="277" r:id="rId7"/>
    <p:sldId id="267" r:id="rId8"/>
    <p:sldId id="278" r:id="rId9"/>
  </p:sldIdLst>
  <p:sldSz cx="1069181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7354" autoAdjust="0"/>
  </p:normalViewPr>
  <p:slideViewPr>
    <p:cSldViewPr snapToGrid="0">
      <p:cViewPr varScale="1">
        <p:scale>
          <a:sx n="58" d="100"/>
          <a:sy n="58" d="100"/>
        </p:scale>
        <p:origin x="163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2DFAD-EC5C-4C98-9A7C-F626B4A139EF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77DE-D8BB-493C-85B8-DEB7A364B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0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颱風來時才有頁面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消息綜覽：</a:t>
            </a:r>
            <a:r>
              <a:rPr lang="en-US" altLang="zh-TW" dirty="0"/>
              <a:t>https://www.cwb.gov.tw/V8/C/P/Typhoon/TY_NEWS.html</a:t>
            </a:r>
          </a:p>
          <a:p>
            <a:r>
              <a:rPr lang="zh-TW" altLang="en-US" dirty="0"/>
              <a:t>衛星雲圖：</a:t>
            </a:r>
            <a:r>
              <a:rPr lang="en-US" altLang="zh-TW" dirty="0"/>
              <a:t>https://www.cwb.gov.tw/V8/C/W/OBS_Sat.html?Area=2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79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各國路徑 </a:t>
            </a:r>
            <a:r>
              <a:rPr lang="en-US" altLang="zh-TW" dirty="0"/>
              <a:t>(NCDR</a:t>
            </a:r>
            <a:r>
              <a:rPr lang="zh-TW" altLang="en-US" dirty="0"/>
              <a:t>天氣與氣候監測網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https://watch.ncdr.nat.gov.tw/watch_typhoon</a:t>
            </a:r>
            <a:endParaRPr lang="en-US" altLang="zh-TW" sz="1300" dirty="0"/>
          </a:p>
          <a:p>
            <a:r>
              <a:rPr lang="en-US" altLang="zh-TW" sz="1300" dirty="0"/>
              <a:t>CWB</a:t>
            </a:r>
            <a:r>
              <a:rPr lang="zh-TW" altLang="en-US" sz="1300" dirty="0"/>
              <a:t>路徑圖： </a:t>
            </a:r>
            <a:r>
              <a:rPr lang="en-US" altLang="zh-TW" sz="1300" dirty="0"/>
              <a:t>https://www.cwb.gov.tw/V8/C/P/Typhoon/TY_NEWS.html</a:t>
            </a:r>
            <a:r>
              <a:rPr lang="zh-TW" altLang="en-US" sz="1300" dirty="0"/>
              <a:t> </a:t>
            </a:r>
            <a:r>
              <a:rPr lang="en-US" altLang="zh-TW" sz="1300" dirty="0"/>
              <a:t>(</a:t>
            </a:r>
            <a:r>
              <a:rPr lang="zh-TW" altLang="en-US" sz="1300" dirty="0"/>
              <a:t>選擇路徑潛勢預報</a:t>
            </a:r>
            <a:r>
              <a:rPr lang="en-US" altLang="zh-TW" sz="13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2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區域數值模擬：</a:t>
            </a:r>
            <a:r>
              <a:rPr lang="en-US" altLang="zh-TW" dirty="0"/>
              <a:t>https://npd.cwb.gov.tw/NPD/products_display/product?menu_index=1 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注意事項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區域選</a:t>
            </a:r>
            <a:r>
              <a:rPr lang="en-US" altLang="zh-TW" dirty="0"/>
              <a:t>“</a:t>
            </a:r>
            <a:r>
              <a:rPr lang="zh-TW" altLang="en-US" dirty="0"/>
              <a:t>台灣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時區為</a:t>
            </a:r>
            <a:r>
              <a:rPr lang="en-US" altLang="zh-TW" dirty="0"/>
              <a:t>UTC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7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定量降雨預報：</a:t>
            </a:r>
            <a:r>
              <a:rPr lang="en-US" altLang="zh-TW" dirty="0"/>
              <a:t>https://watch.ncdr.nat.gov.tw/watch_typhoon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30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NCDR</a:t>
            </a:r>
            <a:r>
              <a:rPr lang="zh-TW" altLang="en-US" dirty="0"/>
              <a:t>系集 </a:t>
            </a:r>
            <a:r>
              <a:rPr lang="en-US" altLang="zh-TW" dirty="0"/>
              <a:t>+ CWB</a:t>
            </a:r>
            <a:r>
              <a:rPr lang="zh-TW" altLang="en-US" dirty="0"/>
              <a:t>決定性預報</a:t>
            </a:r>
            <a:r>
              <a:rPr lang="en-US" altLang="zh-TW" dirty="0"/>
              <a:t>/</a:t>
            </a:r>
            <a:r>
              <a:rPr lang="zh-TW" altLang="en-US" dirty="0"/>
              <a:t>系集 最多共</a:t>
            </a:r>
            <a:r>
              <a:rPr lang="en-US" altLang="zh-TW" dirty="0"/>
              <a:t>38</a:t>
            </a:r>
            <a:r>
              <a:rPr lang="zh-TW" altLang="en-US" dirty="0"/>
              <a:t>組合成雨量：</a:t>
            </a:r>
            <a:r>
              <a:rPr lang="en-US" altLang="zh-TW" dirty="0"/>
              <a:t>https://watch.ncdr.nat.gov.tw/watch_tfrain_fst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2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https://www.windy.com/zh-TW/-%E7%B4%AF%E7%A9%8D%E9%9B%A8%E9%87%8F-rainAccu?rainAccu,next12h,24.792,121.740,7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降雨、雷暴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”-&gt;”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累積雨量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1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颱風來時才有頁面</a:t>
            </a:r>
            <a:r>
              <a:rPr lang="en-US" altLang="zh-TW" dirty="0"/>
              <a:t>]</a:t>
            </a:r>
            <a:r>
              <a:rPr lang="zh-TW" altLang="en-US" dirty="0"/>
              <a:t>機率圖</a:t>
            </a:r>
            <a:r>
              <a:rPr lang="en-US" altLang="zh-TW" dirty="0"/>
              <a:t>(</a:t>
            </a:r>
            <a:r>
              <a:rPr lang="zh-TW" altLang="en-US" dirty="0"/>
              <a:t>左圖與右上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https://www.cwb.gov.tw/V8/C/P/Typhoon/TY_NEWS.html</a:t>
            </a:r>
          </a:p>
          <a:p>
            <a:r>
              <a:rPr lang="zh-TW" altLang="en-US" dirty="0"/>
              <a:t>區域雨量圖：</a:t>
            </a:r>
            <a:r>
              <a:rPr lang="en-US" altLang="zh-TW" dirty="0"/>
              <a:t>https://www.cwb.gov.tw/V8/C/P/Rainfall/Rainfall_Area.html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當日累積雨量</a:t>
            </a:r>
            <a:r>
              <a:rPr lang="en-US" altLang="zh-TW" dirty="0"/>
              <a:t>-&gt;</a:t>
            </a:r>
            <a:r>
              <a:rPr lang="zh-TW" altLang="en-US" dirty="0"/>
              <a:t>嘉義縣</a:t>
            </a:r>
            <a:r>
              <a:rPr lang="en-US" altLang="zh-TW" dirty="0"/>
              <a:t>-&gt;</a:t>
            </a:r>
            <a:r>
              <a:rPr lang="zh-TW" altLang="en-US" dirty="0"/>
              <a:t>小間距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8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雨量觀測</a:t>
            </a:r>
            <a:r>
              <a:rPr lang="en-US" altLang="zh-TW" dirty="0"/>
              <a:t>-</a:t>
            </a:r>
            <a:r>
              <a:rPr lang="zh-TW" altLang="en-US" dirty="0"/>
              <a:t>整點小時資料：</a:t>
            </a:r>
            <a:r>
              <a:rPr lang="en-US" altLang="zh-TW" dirty="0"/>
              <a:t>https://www.cwb.gov.tw/V8/C/P/Rainfall/Rainfall_Hour.html?ID=10(</a:t>
            </a:r>
            <a:r>
              <a:rPr lang="zh-TW" altLang="en-US" dirty="0"/>
              <a:t>點選測站能看到圖表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477DE-D8BB-493C-85B8-DEB7A364B61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85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457"/>
            <a:ext cx="9088041" cy="2632440"/>
          </a:xfrm>
        </p:spPr>
        <p:txBody>
          <a:bodyPr anchor="b"/>
          <a:lstStyle>
            <a:lvl1pPr algn="ctr">
              <a:defRPr sz="661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1414"/>
            <a:ext cx="801886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E25A-48EB-4A14-A883-522E611A4028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55FA6B-79CD-4E2A-9301-35C6FAEBA173}"/>
              </a:ext>
            </a:extLst>
          </p:cNvPr>
          <p:cNvSpPr txBox="1"/>
          <p:nvPr userDrawn="1"/>
        </p:nvSpPr>
        <p:spPr>
          <a:xfrm>
            <a:off x="3477655" y="6306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</a:p>
        </p:txBody>
      </p:sp>
      <p:pic>
        <p:nvPicPr>
          <p:cNvPr id="1034" name="Picture 10" descr="全球災害事件簿-首頁">
            <a:extLst>
              <a:ext uri="{FF2B5EF4-FFF2-40B4-BE49-F238E27FC236}">
                <a16:creationId xmlns:a16="http://schemas.microsoft.com/office/drawing/2014/main" id="{D8484AC5-1355-45E6-8696-8BCF7189EF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78" y="6225569"/>
            <a:ext cx="779645" cy="4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本局局徽說明| 交通部中央氣象局">
            <a:extLst>
              <a:ext uri="{FF2B5EF4-FFF2-40B4-BE49-F238E27FC236}">
                <a16:creationId xmlns:a16="http://schemas.microsoft.com/office/drawing/2014/main" id="{5A9AE9AC-EDF5-4907-A89C-7C8D2898A8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6" y="6243831"/>
            <a:ext cx="772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0846-ADE0-44AD-8924-417D5EC867BB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0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567"/>
            <a:ext cx="2305422" cy="64078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567"/>
            <a:ext cx="6782619" cy="640782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68AA-2092-40A5-BBC4-F241C1122C41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2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810-3012-49F1-9101-E5267251CF22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FAD97C-EFFA-419D-9AE9-9F5F33D91313}"/>
              </a:ext>
            </a:extLst>
          </p:cNvPr>
          <p:cNvSpPr/>
          <p:nvPr userDrawn="1"/>
        </p:nvSpPr>
        <p:spPr>
          <a:xfrm>
            <a:off x="0" y="0"/>
            <a:ext cx="10691813" cy="981777"/>
          </a:xfrm>
          <a:prstGeom prst="rect">
            <a:avLst/>
          </a:prstGeom>
          <a:ln w="63500">
            <a:noFill/>
          </a:ln>
          <a:effectLst>
            <a:outerShdw blurRad="50800" dist="762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extrusionH="44450" contourW="50800">
            <a:bevelB w="0" h="1079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4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5067"/>
            <a:ext cx="9221689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60097"/>
            <a:ext cx="9221689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A8B-F4CD-4EF6-A034-D8CA104A22CD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836"/>
            <a:ext cx="4544021" cy="47975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836"/>
            <a:ext cx="4544021" cy="47975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B8A7-53CE-42D2-B0DD-38609EECC936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5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569"/>
            <a:ext cx="9221689" cy="14614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560"/>
            <a:ext cx="4523137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961"/>
            <a:ext cx="4523137" cy="40624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560"/>
            <a:ext cx="4545413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961"/>
            <a:ext cx="4545413" cy="40624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0C7C-9093-4BCB-82D9-456FE710BC91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E656-9BCE-42EC-A44B-1F87ED8CFC99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583C-F373-40BB-9626-B201D2CEEAE7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4084"/>
            <a:ext cx="3448388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683"/>
            <a:ext cx="5412730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8379"/>
            <a:ext cx="3448388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799B-B43A-44B7-8EAF-64AFC793062F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5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4084"/>
            <a:ext cx="3448388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683"/>
            <a:ext cx="5412730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8379"/>
            <a:ext cx="3448388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4D0D-6114-42F4-B248-A4EEBCEA2E37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62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0128"/>
            <a:ext cx="7150150" cy="1133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96" y="1299219"/>
            <a:ext cx="10375372" cy="567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8172"/>
            <a:ext cx="240565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1B3A-2CBF-4FAE-B9EF-F246E40388CE}" type="datetime1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8172"/>
            <a:ext cx="360848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155" y="7158694"/>
            <a:ext cx="240565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4310-FC43-4DA8-BE5B-DE67430FCD6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52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FCD16-299F-4985-A293-83BA56A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TEXT01</a:t>
            </a:r>
            <a:r>
              <a:rPr lang="zh-TW" altLang="en-US" dirty="0"/>
              <a:t>颱風現況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967A2-32A6-4767-84AC-0FCECB7B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96" y="1299219"/>
            <a:ext cx="5380015" cy="4463060"/>
          </a:xfrm>
        </p:spPr>
        <p:txBody>
          <a:bodyPr>
            <a:normAutofit lnSpcReduction="10000"/>
          </a:bodyPr>
          <a:lstStyle/>
          <a:p>
            <a:pPr marL="0" indent="-1168400" algn="just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zh-TW" altLang="en-US" sz="1800" b="1" dirty="0">
                <a:solidFill>
                  <a:srgbClr val="FF0000"/>
                </a:solidFill>
              </a:rPr>
              <a:t>中心位置</a:t>
            </a:r>
            <a:r>
              <a:rPr lang="zh-TW" altLang="en-US" sz="1800" dirty="0"/>
              <a:t>：</a:t>
            </a:r>
            <a:r>
              <a:rPr lang="en-US" altLang="zh-TW" sz="1800" dirty="0"/>
              <a:t> TEXT02</a:t>
            </a:r>
            <a:r>
              <a:rPr lang="zh-TW" altLang="en-US" sz="1800" dirty="0"/>
              <a:t>日</a:t>
            </a:r>
            <a:r>
              <a:rPr lang="en-US" altLang="zh-TW" sz="1800" dirty="0"/>
              <a:t>TEXT03</a:t>
            </a:r>
            <a:r>
              <a:rPr lang="zh-TW" altLang="en-US" sz="1800" dirty="0"/>
              <a:t>時的中心位置在北緯 </a:t>
            </a:r>
            <a:r>
              <a:rPr lang="en-US" altLang="zh-TW" sz="1800" dirty="0"/>
              <a:t>TEXT04 </a:t>
            </a:r>
            <a:r>
              <a:rPr lang="zh-TW" altLang="en-US" sz="1800" dirty="0"/>
              <a:t>度，東經 </a:t>
            </a:r>
            <a:r>
              <a:rPr lang="en-US" altLang="zh-TW" sz="1800" dirty="0"/>
              <a:t>TEXT05 </a:t>
            </a:r>
            <a:r>
              <a:rPr lang="zh-TW" altLang="en-US" sz="1800" dirty="0"/>
              <a:t>度，即在嘉義巿的</a:t>
            </a:r>
            <a:r>
              <a:rPr lang="en-US" altLang="zh-TW" sz="1800" dirty="0"/>
              <a:t>TEXT06</a:t>
            </a:r>
            <a:r>
              <a:rPr lang="zh-TW" altLang="en-US" sz="1800" dirty="0"/>
              <a:t>方約 </a:t>
            </a:r>
            <a:r>
              <a:rPr lang="en-US" altLang="zh-TW" sz="1800" dirty="0"/>
              <a:t>TEXT07 </a:t>
            </a:r>
            <a:r>
              <a:rPr lang="zh-TW" altLang="en-US" sz="1800" dirty="0"/>
              <a:t>公里之位置，以</a:t>
            </a:r>
            <a:r>
              <a:rPr lang="en-US" altLang="zh-TW" sz="1800" dirty="0"/>
              <a:t>TEXT08</a:t>
            </a:r>
            <a:r>
              <a:rPr lang="zh-TW" altLang="en-US" sz="1800" dirty="0"/>
              <a:t>公里</a:t>
            </a:r>
            <a:r>
              <a:rPr lang="en-US" altLang="zh-TW" sz="1800" dirty="0"/>
              <a:t>/</a:t>
            </a:r>
            <a:r>
              <a:rPr lang="zh-TW" altLang="en-US" sz="1800" dirty="0"/>
              <a:t>小時的速度</a:t>
            </a:r>
            <a:r>
              <a:rPr lang="en-US" altLang="zh-TW" sz="1800" dirty="0"/>
              <a:t>TEXT09</a:t>
            </a:r>
            <a:r>
              <a:rPr lang="zh-TW" altLang="en-US" sz="1800" dirty="0"/>
              <a:t>嘉義巿</a:t>
            </a:r>
          </a:p>
          <a:p>
            <a:pPr marL="0" indent="-1168400" algn="just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zh-TW" altLang="en-US" sz="1800" b="1" dirty="0">
                <a:solidFill>
                  <a:srgbClr val="FF0000"/>
                </a:solidFill>
              </a:rPr>
              <a:t>前進方向</a:t>
            </a:r>
            <a:r>
              <a:rPr lang="zh-TW" altLang="en-US" sz="1800" dirty="0"/>
              <a:t>：以</a:t>
            </a:r>
            <a:r>
              <a:rPr lang="en-US" altLang="zh-TW" sz="1800" dirty="0"/>
              <a:t>TEXT10 </a:t>
            </a:r>
            <a:r>
              <a:rPr lang="zh-TW" altLang="en-US" sz="1800" dirty="0"/>
              <a:t>公里</a:t>
            </a:r>
            <a:r>
              <a:rPr lang="en-US" altLang="zh-TW" sz="1800" dirty="0"/>
              <a:t>/</a:t>
            </a:r>
            <a:r>
              <a:rPr lang="zh-TW" altLang="en-US" sz="1800" dirty="0"/>
              <a:t>小時速度，向</a:t>
            </a:r>
            <a:r>
              <a:rPr lang="en-US" altLang="zh-TW" sz="1800" dirty="0"/>
              <a:t>TEXT11</a:t>
            </a:r>
            <a:r>
              <a:rPr lang="zh-TW" altLang="en-US" sz="1800" dirty="0"/>
              <a:t>進行</a:t>
            </a:r>
            <a:endParaRPr lang="en-US" altLang="zh-TW" sz="1800" dirty="0"/>
          </a:p>
          <a:p>
            <a:pPr marL="0" indent="-1168400" algn="just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zh-TW" altLang="en-US" sz="1800" b="1" dirty="0">
                <a:solidFill>
                  <a:srgbClr val="FF0000"/>
                </a:solidFill>
              </a:rPr>
              <a:t>中心氣壓</a:t>
            </a:r>
            <a:r>
              <a:rPr lang="zh-TW" altLang="en-US" sz="1800" dirty="0"/>
              <a:t>：</a:t>
            </a:r>
            <a:r>
              <a:rPr lang="en-US" altLang="zh-TW" sz="1800" dirty="0"/>
              <a:t>TEXT12</a:t>
            </a:r>
            <a:r>
              <a:rPr lang="zh-TW" altLang="en-US" sz="1800" dirty="0"/>
              <a:t>百帕</a:t>
            </a:r>
          </a:p>
          <a:p>
            <a:pPr marL="0" indent="0" algn="just">
              <a:lnSpc>
                <a:spcPct val="110000"/>
              </a:lnSpc>
              <a:buNone/>
              <a:tabLst>
                <a:tab pos="1701800" algn="l"/>
              </a:tabLst>
            </a:pPr>
            <a:r>
              <a:rPr lang="zh-TW" altLang="en-US" sz="1800" b="1" dirty="0">
                <a:solidFill>
                  <a:srgbClr val="FF0000"/>
                </a:solidFill>
              </a:rPr>
              <a:t>近中心最大風速</a:t>
            </a:r>
            <a:r>
              <a:rPr lang="zh-TW" altLang="en-US" sz="1800" dirty="0"/>
              <a:t>：近中心最大風速 </a:t>
            </a:r>
            <a:r>
              <a:rPr lang="en-US" altLang="zh-TW" sz="1800" dirty="0"/>
              <a:t>TEXT13 </a:t>
            </a:r>
            <a:r>
              <a:rPr lang="zh-TW" altLang="en-US" sz="1800" dirty="0"/>
              <a:t>公尺</a:t>
            </a:r>
            <a:r>
              <a:rPr lang="en-US" altLang="zh-TW" sz="1800" dirty="0"/>
              <a:t>/</a:t>
            </a:r>
            <a:r>
              <a:rPr lang="zh-TW" altLang="en-US" sz="1800" dirty="0"/>
              <a:t>秒，相當於 </a:t>
            </a:r>
            <a:r>
              <a:rPr lang="en-US" altLang="zh-TW" sz="1800" dirty="0"/>
              <a:t>TEXT14 </a:t>
            </a:r>
            <a:r>
              <a:rPr lang="zh-TW" altLang="en-US" sz="1800" dirty="0"/>
              <a:t>級風</a:t>
            </a:r>
            <a:endParaRPr lang="en-US" altLang="zh-TW" sz="1800" dirty="0"/>
          </a:p>
          <a:p>
            <a:pPr marL="0" indent="0" algn="just">
              <a:lnSpc>
                <a:spcPct val="110000"/>
              </a:lnSpc>
              <a:buNone/>
              <a:tabLst>
                <a:tab pos="1701800" algn="l"/>
              </a:tabLst>
            </a:pPr>
            <a:r>
              <a:rPr lang="zh-TW" altLang="en-US" sz="1800" b="1" dirty="0">
                <a:solidFill>
                  <a:srgbClr val="FF0000"/>
                </a:solidFill>
              </a:rPr>
              <a:t>瞬間之最大陣風</a:t>
            </a:r>
            <a:r>
              <a:rPr lang="zh-TW" altLang="en-US" sz="1800" dirty="0"/>
              <a:t>：瞬間最大陣風 </a:t>
            </a:r>
            <a:r>
              <a:rPr lang="en-US" altLang="zh-TW" sz="1800" dirty="0"/>
              <a:t>TEXT15 </a:t>
            </a:r>
            <a:r>
              <a:rPr lang="zh-TW" altLang="en-US" sz="1800" dirty="0"/>
              <a:t>公尺</a:t>
            </a:r>
            <a:r>
              <a:rPr lang="en-US" altLang="zh-TW" sz="1800" dirty="0"/>
              <a:t>/</a:t>
            </a:r>
            <a:r>
              <a:rPr lang="zh-TW" altLang="en-US" sz="1800" dirty="0"/>
              <a:t>秒，相當於 </a:t>
            </a:r>
            <a:r>
              <a:rPr lang="en-US" altLang="zh-TW" sz="1800" dirty="0"/>
              <a:t>TEXT16 </a:t>
            </a:r>
            <a:r>
              <a:rPr lang="zh-TW" altLang="en-US" sz="1800" dirty="0"/>
              <a:t>級風</a:t>
            </a:r>
          </a:p>
          <a:p>
            <a:pPr marL="0" indent="-1168400" algn="just">
              <a:lnSpc>
                <a:spcPct val="110000"/>
              </a:lnSpc>
              <a:buNone/>
              <a:tabLst>
                <a:tab pos="1435100" algn="l"/>
              </a:tabLst>
            </a:pPr>
            <a:r>
              <a:rPr lang="zh-TW" altLang="en-US" sz="1800" b="1" dirty="0">
                <a:solidFill>
                  <a:srgbClr val="FF0000"/>
                </a:solidFill>
              </a:rPr>
              <a:t>暴風半徑</a:t>
            </a:r>
            <a:r>
              <a:rPr lang="zh-TW" altLang="en-US" sz="1800" dirty="0"/>
              <a:t>：七級風暴風半徑 </a:t>
            </a:r>
            <a:r>
              <a:rPr lang="en-US" altLang="zh-TW" sz="1800" dirty="0"/>
              <a:t>TEXT17 </a:t>
            </a:r>
            <a:r>
              <a:rPr lang="zh-TW" altLang="en-US" sz="1800" dirty="0"/>
              <a:t>公里，十級風暴風半徑 </a:t>
            </a:r>
            <a:r>
              <a:rPr lang="en-US" altLang="zh-TW" sz="1800" dirty="0"/>
              <a:t>TEXT18 </a:t>
            </a:r>
            <a:r>
              <a:rPr lang="zh-TW" altLang="en-US" sz="1800" dirty="0"/>
              <a:t>公里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10A04AC-8136-4B1E-B228-A3EB110C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3096C4-9DDB-4A68-9303-769F82B41990}"/>
              </a:ext>
            </a:extLst>
          </p:cNvPr>
          <p:cNvSpPr/>
          <p:nvPr/>
        </p:nvSpPr>
        <p:spPr>
          <a:xfrm>
            <a:off x="149286" y="5762279"/>
            <a:ext cx="5343525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1435100" algn="l"/>
              </a:tabLst>
            </a:pPr>
            <a:r>
              <a:rPr lang="zh-TW" altLang="en-US" sz="2400" b="1" dirty="0">
                <a:solidFill>
                  <a:schemeClr val="bg1"/>
                </a:solidFill>
                <a:highlight>
                  <a:srgbClr val="0000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颱風預測</a:t>
            </a:r>
            <a:endParaRPr lang="en-US" altLang="zh-TW" sz="2400" b="1" dirty="0">
              <a:solidFill>
                <a:schemeClr val="bg1"/>
              </a:solidFill>
              <a:highlight>
                <a:srgbClr val="0000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600"/>
              </a:spcBef>
              <a:tabLst>
                <a:tab pos="1435100" algn="l"/>
              </a:tabLs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en-US" altLang="zh-TW" dirty="0"/>
              <a:t>TEXT19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dirty="0"/>
              <a:t>TEXT20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時的中心位置在北緯 </a:t>
            </a:r>
            <a:r>
              <a:rPr lang="en-US" altLang="zh-TW" dirty="0"/>
              <a:t>TEXT21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度，東經 </a:t>
            </a:r>
            <a:r>
              <a:rPr lang="en-US" altLang="zh-TW" dirty="0"/>
              <a:t>TEXT22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度，即在嘉義巿的</a:t>
            </a:r>
            <a:r>
              <a:rPr lang="en-US" altLang="zh-TW"/>
              <a:t>TEXT23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 </a:t>
            </a:r>
            <a:r>
              <a:rPr lang="en-US" altLang="zh-TW" dirty="0"/>
              <a:t>TEXT24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公里之海面上</a:t>
            </a:r>
          </a:p>
        </p:txBody>
      </p:sp>
    </p:spTree>
    <p:extLst>
      <p:ext uri="{BB962C8B-B14F-4D97-AF65-F5344CB8AC3E}">
        <p14:creationId xmlns:p14="http://schemas.microsoft.com/office/powerpoint/2010/main" val="13372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2E99E3-7263-45C4-AAC6-E86476C6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04286"/>
            <a:ext cx="10691813" cy="63178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AF92E7D-C0A2-4473-8983-89C2629D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各國颱風路徑預測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D088AB-2409-481B-BE88-8EF6AB8DAB81}"/>
              </a:ext>
            </a:extLst>
          </p:cNvPr>
          <p:cNvSpPr/>
          <p:nvPr/>
        </p:nvSpPr>
        <p:spPr>
          <a:xfrm>
            <a:off x="6426200" y="139087"/>
            <a:ext cx="40639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接近階段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遠離階段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主要影響時間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D15630-0641-4BAF-ABCB-96C407E8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49" y="3906918"/>
            <a:ext cx="4552950" cy="333375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00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F1714-0464-41CF-AEF3-37CA7136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天氣數值模擬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5A647A-9937-444E-A783-E7BF4F0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13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E0DE8-8E4E-48B8-8417-1F7E6133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定量降雨預報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BFA8E-3E93-44B5-A172-06C8B8B3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8868C4-E109-42A2-9EF2-CAAAFAFBC755}"/>
              </a:ext>
            </a:extLst>
          </p:cNvPr>
          <p:cNvSpPr txBox="1"/>
          <p:nvPr/>
        </p:nvSpPr>
        <p:spPr>
          <a:xfrm>
            <a:off x="96819" y="5968682"/>
            <a:ext cx="26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有效時間</a:t>
            </a:r>
            <a:endParaRPr lang="en-US" altLang="zh-TW" sz="1600" dirty="0"/>
          </a:p>
          <a:p>
            <a:r>
              <a:rPr lang="en-US" altLang="zh-TW" sz="1600" dirty="0"/>
              <a:t>TEXT1</a:t>
            </a:r>
          </a:p>
          <a:p>
            <a:r>
              <a:rPr lang="zh-TW" altLang="en-US" sz="1600" dirty="0"/>
              <a:t>嘉義市預報雨量：</a:t>
            </a:r>
            <a:r>
              <a:rPr lang="en-US" altLang="zh-TW" sz="1600" dirty="0"/>
              <a:t>TEXT5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DDF3B7-A25C-4B98-AA82-584B56175F09}"/>
              </a:ext>
            </a:extLst>
          </p:cNvPr>
          <p:cNvSpPr txBox="1"/>
          <p:nvPr/>
        </p:nvSpPr>
        <p:spPr>
          <a:xfrm>
            <a:off x="2784655" y="5968682"/>
            <a:ext cx="26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有效時間</a:t>
            </a:r>
            <a:endParaRPr lang="en-US" altLang="zh-TW" sz="1600" dirty="0"/>
          </a:p>
          <a:p>
            <a:r>
              <a:rPr lang="en-US" altLang="zh-TW" sz="1600" dirty="0"/>
              <a:t>TEXT2</a:t>
            </a:r>
          </a:p>
          <a:p>
            <a:r>
              <a:rPr lang="zh-TW" altLang="en-US" sz="1600" dirty="0"/>
              <a:t>嘉義市預報雨量：</a:t>
            </a:r>
            <a:r>
              <a:rPr lang="en-US" altLang="zh-TW" sz="1600" dirty="0"/>
              <a:t>TEXT6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890EE-A0E8-4FDC-AF19-88E852DF366E}"/>
              </a:ext>
            </a:extLst>
          </p:cNvPr>
          <p:cNvSpPr txBox="1"/>
          <p:nvPr/>
        </p:nvSpPr>
        <p:spPr>
          <a:xfrm>
            <a:off x="5472491" y="5968682"/>
            <a:ext cx="26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有效時間</a:t>
            </a:r>
            <a:endParaRPr lang="en-US" altLang="zh-TW" sz="1600" dirty="0"/>
          </a:p>
          <a:p>
            <a:r>
              <a:rPr lang="en-US" altLang="zh-TW" sz="1600" dirty="0"/>
              <a:t>TEXT3</a:t>
            </a:r>
          </a:p>
          <a:p>
            <a:r>
              <a:rPr lang="zh-TW" altLang="en-US" sz="1600" dirty="0"/>
              <a:t>嘉義市預報雨量：</a:t>
            </a:r>
            <a:r>
              <a:rPr lang="en-US" altLang="zh-TW" sz="1600" dirty="0"/>
              <a:t>TEXT7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ECDF90-1ED3-418F-A58B-AA7E3E0A4ADF}"/>
              </a:ext>
            </a:extLst>
          </p:cNvPr>
          <p:cNvSpPr txBox="1"/>
          <p:nvPr/>
        </p:nvSpPr>
        <p:spPr>
          <a:xfrm>
            <a:off x="8160327" y="5968682"/>
            <a:ext cx="26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有效時間</a:t>
            </a:r>
            <a:endParaRPr lang="en-US" altLang="zh-TW" sz="1600" dirty="0"/>
          </a:p>
          <a:p>
            <a:r>
              <a:rPr lang="en-US" altLang="zh-TW" sz="1600" dirty="0"/>
              <a:t>TEXT4</a:t>
            </a:r>
          </a:p>
          <a:p>
            <a:r>
              <a:rPr lang="zh-TW" altLang="en-US" sz="1600" dirty="0"/>
              <a:t>嘉義市預報雨量：</a:t>
            </a:r>
            <a:r>
              <a:rPr lang="en-US" altLang="zh-TW" sz="1600" dirty="0"/>
              <a:t>TEXT8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21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3C2DD-069A-46DA-AC09-A176618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系集</a:t>
            </a:r>
            <a:r>
              <a:rPr lang="en-US" altLang="zh-TW" dirty="0"/>
              <a:t>3</a:t>
            </a:r>
            <a:r>
              <a:rPr lang="zh-TW" altLang="en-US" dirty="0"/>
              <a:t>天預報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E03667-EF08-41B6-98D7-99734120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496DD-1FB1-4426-BF94-7DB71F94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8"/>
            <a:ext cx="9206629" cy="1133188"/>
          </a:xfrm>
        </p:spPr>
        <p:txBody>
          <a:bodyPr/>
          <a:lstStyle/>
          <a:p>
            <a:r>
              <a:rPr lang="zh-TW" altLang="en-US" dirty="0"/>
              <a:t>歐洲全球預測模式：累積雨量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1DA6CF-DD1B-405F-97AB-F4AC726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9A1DA5-2B34-4DD3-A39F-DB57C61F0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92" t="88646"/>
          <a:stretch/>
        </p:blipFill>
        <p:spPr>
          <a:xfrm>
            <a:off x="3887733" y="5851761"/>
            <a:ext cx="2916346" cy="92168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B223B57-F176-4629-954B-507AFCAA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0" y="2957342"/>
            <a:ext cx="3240000" cy="2735604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C1C9375-23CD-46A5-8E0A-FEC8FE1F8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06" y="2980634"/>
            <a:ext cx="3240000" cy="268902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8D4C215-C44C-432B-BBFC-4FF8A2EF8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42" y="2994976"/>
            <a:ext cx="3240000" cy="269797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5385ACD-157B-44FD-B583-AC813D257373}"/>
              </a:ext>
            </a:extLst>
          </p:cNvPr>
          <p:cNvSpPr/>
          <p:nvPr/>
        </p:nvSpPr>
        <p:spPr>
          <a:xfrm>
            <a:off x="148655" y="1275282"/>
            <a:ext cx="2762630" cy="514347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00FF"/>
                </a:solidFill>
              </a:rPr>
              <a:t>自</a:t>
            </a:r>
            <a:r>
              <a:rPr lang="en-US" altLang="zh-TW" sz="2400" b="1" dirty="0">
                <a:solidFill>
                  <a:srgbClr val="0000FF"/>
                </a:solidFill>
              </a:rPr>
              <a:t>0911</a:t>
            </a:r>
            <a:r>
              <a:rPr lang="zh-TW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0500</a:t>
            </a:r>
            <a:r>
              <a:rPr lang="zh-TW" altLang="en-US" sz="2400" b="1" dirty="0">
                <a:solidFill>
                  <a:srgbClr val="0000FF"/>
                </a:solidFill>
              </a:rPr>
              <a:t>開始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82605DF-D8C9-4516-BAF5-7C5CF2C24BEB}"/>
              </a:ext>
            </a:extLst>
          </p:cNvPr>
          <p:cNvSpPr/>
          <p:nvPr/>
        </p:nvSpPr>
        <p:spPr>
          <a:xfrm>
            <a:off x="606234" y="2390501"/>
            <a:ext cx="2124265" cy="514347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C3C99AE-528B-4A44-89A0-EDF435F182B1}"/>
              </a:ext>
            </a:extLst>
          </p:cNvPr>
          <p:cNvSpPr/>
          <p:nvPr/>
        </p:nvSpPr>
        <p:spPr>
          <a:xfrm>
            <a:off x="4466056" y="2390501"/>
            <a:ext cx="1845844" cy="514347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4BA4DBA-2E2A-4495-B2E1-ABA4891093A2}"/>
              </a:ext>
            </a:extLst>
          </p:cNvPr>
          <p:cNvSpPr/>
          <p:nvPr/>
        </p:nvSpPr>
        <p:spPr>
          <a:xfrm>
            <a:off x="8171855" y="2390501"/>
            <a:ext cx="1845844" cy="514347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7D6F10-93D7-44A2-BBBB-4DE2165365ED}"/>
              </a:ext>
            </a:extLst>
          </p:cNvPr>
          <p:cNvSpPr txBox="1"/>
          <p:nvPr/>
        </p:nvSpPr>
        <p:spPr>
          <a:xfrm>
            <a:off x="-22755" y="5788261"/>
            <a:ext cx="275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Windy.com)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D4C232-10B7-4248-9760-645DE14C68CD}"/>
              </a:ext>
            </a:extLst>
          </p:cNvPr>
          <p:cNvSpPr txBox="1"/>
          <p:nvPr/>
        </p:nvSpPr>
        <p:spPr>
          <a:xfrm>
            <a:off x="4803227" y="1177867"/>
            <a:ext cx="391645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台灣主要降雨為北部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嘉義市區推測有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局部陣雨</a:t>
            </a:r>
          </a:p>
        </p:txBody>
      </p:sp>
    </p:spTree>
    <p:extLst>
      <p:ext uri="{BB962C8B-B14F-4D97-AF65-F5344CB8AC3E}">
        <p14:creationId xmlns:p14="http://schemas.microsoft.com/office/powerpoint/2010/main" val="3063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2370F14-1A2A-486C-856B-24CE329F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" y="5252321"/>
            <a:ext cx="5338634" cy="11863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D9FA82-CAF7-4E39-9C57-561A986BB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" y="1248209"/>
            <a:ext cx="5338876" cy="390921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B7266B3-BB33-4CAB-94C0-1E86EF81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颱風侵襲機率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5DCACE-72D9-438C-9692-5A3F860B4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38" y="1780665"/>
            <a:ext cx="5508345" cy="263893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1CD7FE-AF21-4B1E-AB26-B93BF8074512}"/>
              </a:ext>
            </a:extLst>
          </p:cNvPr>
          <p:cNvSpPr/>
          <p:nvPr/>
        </p:nvSpPr>
        <p:spPr>
          <a:xfrm>
            <a:off x="5976214" y="1058705"/>
            <a:ext cx="4295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颱風七級風暴風圈通過</a:t>
            </a:r>
            <a:r>
              <a:rPr lang="zh-TW" altLang="en-US" sz="2400" b="1" dirty="0">
                <a:solidFill>
                  <a:srgbClr val="EA190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嘉義市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之每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小時預測機率值</a:t>
            </a:r>
          </a:p>
        </p:txBody>
      </p:sp>
      <p:pic>
        <p:nvPicPr>
          <p:cNvPr id="5122" name="Picture 2" descr="https://rdc28.cwb.gov.tw/TDB/public/typhoon_detail/get_image?image=2022%2FHINNAMNOR%2FOBS%2FRainfall%2FRainfall_IA.202209031200.jpg">
            <a:extLst>
              <a:ext uri="{FF2B5EF4-FFF2-40B4-BE49-F238E27FC236}">
                <a16:creationId xmlns:a16="http://schemas.microsoft.com/office/drawing/2014/main" id="{35671969-5079-4FB8-B264-6181635B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82" y="4419600"/>
            <a:ext cx="4479925" cy="31689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3B722D-93F7-459F-A253-40E29A425928}"/>
              </a:ext>
            </a:extLst>
          </p:cNvPr>
          <p:cNvSpPr txBox="1"/>
          <p:nvPr/>
        </p:nvSpPr>
        <p:spPr>
          <a:xfrm>
            <a:off x="6039714" y="7034429"/>
            <a:ext cx="190395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111.09.03</a:t>
            </a:r>
            <a:r>
              <a:rPr lang="zh-TW" altLang="en-US" b="1" dirty="0"/>
              <a:t> </a:t>
            </a:r>
            <a:r>
              <a:rPr lang="en-US" altLang="zh-TW" b="1" dirty="0"/>
              <a:t>12:00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701968-FE73-4499-89D1-0ED933013634}"/>
              </a:ext>
            </a:extLst>
          </p:cNvPr>
          <p:cNvSpPr/>
          <p:nvPr/>
        </p:nvSpPr>
        <p:spPr>
          <a:xfrm>
            <a:off x="8638098" y="4677617"/>
            <a:ext cx="1338828" cy="369332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flood" dir="t">
              <a:rot lat="0" lon="0" rev="1800000"/>
            </a:lightRig>
          </a:scene3d>
          <a:sp3d>
            <a:bevelT/>
            <a:bevelB/>
          </a:sp3d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區域雨量圖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2F0F655A-1398-4467-80F6-B968F1FA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744BE3-C252-4D90-8DD7-A800ACBC0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49" y="2253360"/>
            <a:ext cx="5758366" cy="34338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965138C-1354-4EEF-97B7-36A49DA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嘉義市雨量觀測</a:t>
            </a: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C11B3ACA-E5CF-4D23-BABB-D5FB1662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4310-FC43-4DA8-BE5B-DE67430FCD6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A75FC20-4B82-4846-AD1F-3B3F92234A30}"/>
              </a:ext>
            </a:extLst>
          </p:cNvPr>
          <p:cNvSpPr txBox="1"/>
          <p:nvPr/>
        </p:nvSpPr>
        <p:spPr>
          <a:xfrm>
            <a:off x="8880256" y="7158694"/>
            <a:ext cx="140134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國三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N295K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3F4A0C-F5E5-4343-A0CC-3B61E395F596}"/>
              </a:ext>
            </a:extLst>
          </p:cNvPr>
          <p:cNvSpPr txBox="1"/>
          <p:nvPr/>
        </p:nvSpPr>
        <p:spPr>
          <a:xfrm>
            <a:off x="9352984" y="968650"/>
            <a:ext cx="13388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嘉義農試所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D195A7A-2594-4DB0-91AB-2421E0FF171D}"/>
              </a:ext>
            </a:extLst>
          </p:cNvPr>
          <p:cNvSpPr txBox="1"/>
          <p:nvPr/>
        </p:nvSpPr>
        <p:spPr>
          <a:xfrm>
            <a:off x="0" y="968650"/>
            <a:ext cx="64633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嘉義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977888B-8EBE-4EDB-817E-30D39D2916CC}"/>
              </a:ext>
            </a:extLst>
          </p:cNvPr>
          <p:cNvSpPr txBox="1"/>
          <p:nvPr/>
        </p:nvSpPr>
        <p:spPr>
          <a:xfrm>
            <a:off x="0" y="7158694"/>
            <a:ext cx="13388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嘉義市東區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C08B025-0BEA-4A31-A607-8456748A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0" y="1541257"/>
            <a:ext cx="2808000" cy="159975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84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2266</TotalTime>
  <Words>670</Words>
  <Application>Microsoft Office PowerPoint</Application>
  <PresentationFormat>自訂</PresentationFormat>
  <Paragraphs>76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Office 佈景主題</vt:lpstr>
      <vt:lpstr>TEXT01颱風現況</vt:lpstr>
      <vt:lpstr>各國颱風路徑預測</vt:lpstr>
      <vt:lpstr>天氣數值模擬</vt:lpstr>
      <vt:lpstr>定量降雨預報</vt:lpstr>
      <vt:lpstr>系集3天預報</vt:lpstr>
      <vt:lpstr>歐洲全球預測模式：累積雨量</vt:lpstr>
      <vt:lpstr>颱風侵襲機率</vt:lpstr>
      <vt:lpstr>嘉義市雨量觀測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YuTing</dc:creator>
  <cp:lastModifiedBy>AQUA</cp:lastModifiedBy>
  <cp:revision>170</cp:revision>
  <dcterms:created xsi:type="dcterms:W3CDTF">2022-09-08T06:41:16Z</dcterms:created>
  <dcterms:modified xsi:type="dcterms:W3CDTF">2023-04-30T16:12:18Z</dcterms:modified>
</cp:coreProperties>
</file>