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4" r:id="rId10"/>
    <p:sldId id="262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BAF0F-8861-42C4-ADFF-CD8DBA428924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C54BB-4FFD-4D8F-AC7E-8AB46F9E3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814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C54BB-4FFD-4D8F-AC7E-8AB46F9E325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841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9F6A362-9304-439E-9104-0EBCA1EBA8C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2EFB30-5529-4FE0-8B21-394B13267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재능판매 사이트 </a:t>
            </a:r>
            <a:r>
              <a:rPr lang="en-US" altLang="ko-KR" dirty="0" smtClean="0"/>
              <a:t>KIWI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2240" y="5589240"/>
            <a:ext cx="2224336" cy="432048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-</a:t>
            </a:r>
            <a:r>
              <a:rPr lang="ko-KR" altLang="en-US" sz="3600" dirty="0" smtClean="0"/>
              <a:t>정용욱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18831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846" y="116632"/>
            <a:ext cx="8770642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40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024" y="260648"/>
            <a:ext cx="8604448" cy="634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654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요구분석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UML </a:t>
            </a:r>
            <a:r>
              <a:rPr lang="ko-KR" altLang="en-US" sz="2400" dirty="0" smtClean="0"/>
              <a:t>다이어그램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7944386"/>
              </p:ext>
            </p:extLst>
          </p:nvPr>
        </p:nvGraphicFramePr>
        <p:xfrm>
          <a:off x="755576" y="1556792"/>
          <a:ext cx="7992888" cy="230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6120680"/>
              </a:tblGrid>
              <a:tr h="46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액터</a:t>
                      </a:r>
                      <a:r>
                        <a:rPr lang="ko-KR" altLang="en-US" sz="1400" dirty="0" smtClean="0"/>
                        <a:t>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  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회원과 비회원을 일반화 함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시스템 기능을 이용하는 사람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 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사용자와 일반화 관계로 회원가입 후 이용하는 사람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비회원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사용자와 일반화 관계로 회원가입을 하지 않고 이용하는 사람</a:t>
                      </a:r>
                      <a:endParaRPr lang="ko-KR" altLang="en-US" sz="1400" dirty="0"/>
                    </a:p>
                  </a:txBody>
                  <a:tcPr/>
                </a:tc>
              </a:tr>
              <a:tr h="4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시스템의 관리자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baseline="0" dirty="0" smtClean="0"/>
                        <a:t> 회원 관리 및 게시물 등을 관리한다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3722557"/>
              </p:ext>
            </p:extLst>
          </p:nvPr>
        </p:nvGraphicFramePr>
        <p:xfrm>
          <a:off x="683568" y="4365104"/>
          <a:ext cx="799288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1125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유스케이스</a:t>
                      </a:r>
                      <a:r>
                        <a:rPr lang="ko-KR" altLang="en-US" sz="1400" dirty="0" smtClean="0"/>
                        <a:t>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  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사용자는 키위 시스템의 모든 기능을 이용하기 위해서 자신의 정보를 시스템에 등록한다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그리고 등록한 자신의 정보를 수정할 수 있으며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더 이상 시스템을 이용하지 않으면 탈퇴 신청을 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로그인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사용자가 로그인한 사용자만 이용할 수 있는 기능을 쓰기 위해 자신의 아이디와 암호를 입력하여 로그인하거나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로그아웃 함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1659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요구분석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UML </a:t>
            </a:r>
            <a:r>
              <a:rPr lang="ko-KR" altLang="en-US" sz="2400" dirty="0" smtClean="0"/>
              <a:t>다이어그램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3917133"/>
              </p:ext>
            </p:extLst>
          </p:nvPr>
        </p:nvGraphicFramePr>
        <p:xfrm>
          <a:off x="323528" y="1556791"/>
          <a:ext cx="8448600" cy="3219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300"/>
                <a:gridCol w="4224300"/>
              </a:tblGrid>
              <a:tr h="407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유스케이스명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 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702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재능정보 검색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원하는 재능을 등록되어있는 재능을 가져와 사용자에게 보여준다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702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재능 구매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판매자가 올려놓은 재능을 리스트에서 원하는 재능을 선택하여 구매한다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702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재능 신청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‘</a:t>
                      </a:r>
                      <a:r>
                        <a:rPr lang="ko-KR" altLang="en-US" sz="1600" dirty="0" smtClean="0"/>
                        <a:t>도와주세요</a:t>
                      </a:r>
                      <a:r>
                        <a:rPr lang="en-US" altLang="ko-KR" sz="1600" dirty="0" smtClean="0"/>
                        <a:t>’</a:t>
                      </a:r>
                      <a:r>
                        <a:rPr lang="ko-KR" altLang="en-US" sz="1600" dirty="0" smtClean="0"/>
                        <a:t>를 통해</a:t>
                      </a:r>
                      <a:r>
                        <a:rPr lang="ko-KR" altLang="en-US" sz="1600" baseline="0" dirty="0" smtClean="0"/>
                        <a:t> 사용자가 필요한 재능을 신청할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702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재능 판매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자신이 판매할 재능을 상세하게 설명과 가격 등을 정하고</a:t>
                      </a:r>
                      <a:r>
                        <a:rPr lang="ko-KR" altLang="en-US" sz="1600" baseline="0" dirty="0" smtClean="0"/>
                        <a:t> 등록한다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515719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제가 맡은 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도와주세요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 페이지라서 </a:t>
            </a:r>
            <a:endParaRPr lang="en-US" altLang="ko-KR" dirty="0" smtClean="0"/>
          </a:p>
          <a:p>
            <a:r>
              <a:rPr lang="ko-KR" altLang="en-US" dirty="0" smtClean="0"/>
              <a:t>그것들만 작성했습니다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676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 설계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/>
              <a:t>DB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설계 모델 총괄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1071546"/>
            <a:ext cx="8643998" cy="55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273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시스템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시나리오 흐름도</a:t>
            </a:r>
            <a:endParaRPr lang="ko-KR" altLang="en-US" sz="2400" i="1" dirty="0"/>
          </a:p>
        </p:txBody>
      </p:sp>
      <p:sp>
        <p:nvSpPr>
          <p:cNvPr id="4" name="직사각형 3"/>
          <p:cNvSpPr/>
          <p:nvPr/>
        </p:nvSpPr>
        <p:spPr>
          <a:xfrm>
            <a:off x="4067944" y="4219639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130199" y="5105327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후기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580112" y="2749729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판매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552040" y="2009421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재능 검색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822437" y="5199992"/>
            <a:ext cx="1080000" cy="57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회원정보 변경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943648" y="5270615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2123848" y="4137369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비회원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2267744" y="2382497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187744" y="3140968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251520" y="3933056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메인화면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1157501" y="1385304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</a:t>
            </a:r>
            <a:r>
              <a:rPr lang="ko-KR" altLang="en-US" sz="1400" dirty="0"/>
              <a:t>자</a:t>
            </a:r>
          </a:p>
        </p:txBody>
      </p:sp>
      <p:cxnSp>
        <p:nvCxnSpPr>
          <p:cNvPr id="35" name="직선 연결선 34"/>
          <p:cNvCxnSpPr>
            <a:stCxn id="22" idx="0"/>
            <a:endCxn id="21" idx="2"/>
          </p:cNvCxnSpPr>
          <p:nvPr/>
        </p:nvCxnSpPr>
        <p:spPr>
          <a:xfrm flipV="1">
            <a:off x="791520" y="3573016"/>
            <a:ext cx="936224" cy="3600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1"/>
            <a:endCxn id="22" idx="3"/>
          </p:cNvCxnSpPr>
          <p:nvPr/>
        </p:nvCxnSpPr>
        <p:spPr>
          <a:xfrm flipH="1" flipV="1">
            <a:off x="1331520" y="4149080"/>
            <a:ext cx="792328" cy="204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2" idx="2"/>
            <a:endCxn id="17" idx="0"/>
          </p:cNvCxnSpPr>
          <p:nvPr/>
        </p:nvCxnSpPr>
        <p:spPr>
          <a:xfrm>
            <a:off x="791520" y="4365104"/>
            <a:ext cx="1692128" cy="90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2"/>
            <a:endCxn id="17" idx="0"/>
          </p:cNvCxnSpPr>
          <p:nvPr/>
        </p:nvCxnSpPr>
        <p:spPr>
          <a:xfrm flipH="1">
            <a:off x="2483648" y="4569417"/>
            <a:ext cx="180200" cy="70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7" idx="3"/>
            <a:endCxn id="16" idx="1"/>
          </p:cNvCxnSpPr>
          <p:nvPr/>
        </p:nvCxnSpPr>
        <p:spPr>
          <a:xfrm>
            <a:off x="3023648" y="5486639"/>
            <a:ext cx="79878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0" idx="2"/>
            <a:endCxn id="16" idx="0"/>
          </p:cNvCxnSpPr>
          <p:nvPr/>
        </p:nvCxnSpPr>
        <p:spPr>
          <a:xfrm>
            <a:off x="2807744" y="2814545"/>
            <a:ext cx="1554693" cy="23854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1" idx="0"/>
            <a:endCxn id="20" idx="1"/>
          </p:cNvCxnSpPr>
          <p:nvPr/>
        </p:nvCxnSpPr>
        <p:spPr>
          <a:xfrm flipV="1">
            <a:off x="1727744" y="2598521"/>
            <a:ext cx="540000" cy="5424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1" idx="0"/>
            <a:endCxn id="33" idx="2"/>
          </p:cNvCxnSpPr>
          <p:nvPr/>
        </p:nvCxnSpPr>
        <p:spPr>
          <a:xfrm flipH="1" flipV="1">
            <a:off x="1697501" y="1817352"/>
            <a:ext cx="30243" cy="13236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0" idx="3"/>
            <a:endCxn id="14" idx="1"/>
          </p:cNvCxnSpPr>
          <p:nvPr/>
        </p:nvCxnSpPr>
        <p:spPr>
          <a:xfrm>
            <a:off x="3347744" y="2598521"/>
            <a:ext cx="2232368" cy="3672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0" idx="3"/>
            <a:endCxn id="15" idx="1"/>
          </p:cNvCxnSpPr>
          <p:nvPr/>
        </p:nvCxnSpPr>
        <p:spPr>
          <a:xfrm flipV="1">
            <a:off x="3347744" y="2225445"/>
            <a:ext cx="3204296" cy="37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3"/>
            <a:endCxn id="15" idx="1"/>
          </p:cNvCxnSpPr>
          <p:nvPr/>
        </p:nvCxnSpPr>
        <p:spPr>
          <a:xfrm>
            <a:off x="2237501" y="1601328"/>
            <a:ext cx="4314539" cy="6241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33" idx="3"/>
            <a:endCxn id="14" idx="1"/>
          </p:cNvCxnSpPr>
          <p:nvPr/>
        </p:nvCxnSpPr>
        <p:spPr>
          <a:xfrm>
            <a:off x="2237501" y="1601328"/>
            <a:ext cx="3342611" cy="13644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20" idx="2"/>
            <a:endCxn id="4" idx="0"/>
          </p:cNvCxnSpPr>
          <p:nvPr/>
        </p:nvCxnSpPr>
        <p:spPr>
          <a:xfrm>
            <a:off x="2807744" y="2814545"/>
            <a:ext cx="1800200" cy="140509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4" idx="2"/>
            <a:endCxn id="100" idx="0"/>
          </p:cNvCxnSpPr>
          <p:nvPr/>
        </p:nvCxnSpPr>
        <p:spPr>
          <a:xfrm flipH="1">
            <a:off x="6012040" y="3181777"/>
            <a:ext cx="108072" cy="2832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5472040" y="3465004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</a:t>
            </a:r>
            <a:endParaRPr lang="en-US" altLang="ko-KR" sz="1400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7162247" y="3501008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결제</a:t>
            </a:r>
            <a:endParaRPr lang="ko-KR" altLang="en-US" sz="1400" dirty="0"/>
          </a:p>
        </p:txBody>
      </p:sp>
      <p:cxnSp>
        <p:nvCxnSpPr>
          <p:cNvPr id="108" name="직선 연결선 107"/>
          <p:cNvCxnSpPr>
            <a:stCxn id="100" idx="3"/>
            <a:endCxn id="101" idx="1"/>
          </p:cNvCxnSpPr>
          <p:nvPr/>
        </p:nvCxnSpPr>
        <p:spPr>
          <a:xfrm>
            <a:off x="6552040" y="3681028"/>
            <a:ext cx="610207" cy="3600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01" idx="2"/>
            <a:endCxn id="11" idx="0"/>
          </p:cNvCxnSpPr>
          <p:nvPr/>
        </p:nvCxnSpPr>
        <p:spPr>
          <a:xfrm flipH="1">
            <a:off x="7670199" y="3933056"/>
            <a:ext cx="32048" cy="11722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187031" y="3317446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판매등록</a:t>
            </a:r>
            <a:endParaRPr lang="ko-KR" altLang="en-US" sz="1400" dirty="0"/>
          </a:p>
        </p:txBody>
      </p:sp>
      <p:sp>
        <p:nvSpPr>
          <p:cNvPr id="126" name="직사각형 125"/>
          <p:cNvSpPr/>
          <p:nvPr/>
        </p:nvSpPr>
        <p:spPr>
          <a:xfrm>
            <a:off x="6474445" y="1169280"/>
            <a:ext cx="108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구매요청</a:t>
            </a:r>
            <a:endParaRPr lang="ko-KR" altLang="en-US" sz="1400" dirty="0"/>
          </a:p>
        </p:txBody>
      </p:sp>
      <p:cxnSp>
        <p:nvCxnSpPr>
          <p:cNvPr id="127" name="직선 연결선 126"/>
          <p:cNvCxnSpPr>
            <a:stCxn id="20" idx="3"/>
            <a:endCxn id="126" idx="1"/>
          </p:cNvCxnSpPr>
          <p:nvPr/>
        </p:nvCxnSpPr>
        <p:spPr>
          <a:xfrm flipV="1">
            <a:off x="3347744" y="1385304"/>
            <a:ext cx="3126701" cy="12132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20" idx="3"/>
            <a:endCxn id="125" idx="1"/>
          </p:cNvCxnSpPr>
          <p:nvPr/>
        </p:nvCxnSpPr>
        <p:spPr>
          <a:xfrm>
            <a:off x="3347744" y="2598521"/>
            <a:ext cx="839287" cy="93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33" idx="3"/>
            <a:endCxn id="126" idx="1"/>
          </p:cNvCxnSpPr>
          <p:nvPr/>
        </p:nvCxnSpPr>
        <p:spPr>
          <a:xfrm flipV="1">
            <a:off x="2237501" y="1385304"/>
            <a:ext cx="4236944" cy="216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20" idx="3"/>
            <a:endCxn id="125" idx="1"/>
          </p:cNvCxnSpPr>
          <p:nvPr/>
        </p:nvCxnSpPr>
        <p:spPr>
          <a:xfrm>
            <a:off x="3347744" y="2598521"/>
            <a:ext cx="839287" cy="9349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232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시스템 설계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세부 시나리오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재능 검색 시나리오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SC1. </a:t>
            </a:r>
            <a:r>
              <a:rPr lang="ko-KR" altLang="en-US" sz="2000" dirty="0" smtClean="0"/>
              <a:t>원하는 재능이 있을 경우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1. </a:t>
            </a:r>
            <a:r>
              <a:rPr lang="ko-KR" altLang="en-US" sz="2000" dirty="0" smtClean="0"/>
              <a:t>사용자가 원하는 </a:t>
            </a:r>
            <a:r>
              <a:rPr lang="ko-KR" altLang="en-US" sz="2000" dirty="0" err="1" smtClean="0"/>
              <a:t>검색어를</a:t>
            </a:r>
            <a:r>
              <a:rPr lang="ko-KR" altLang="en-US" sz="2000" dirty="0" smtClean="0"/>
              <a:t> 입력한다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 2. </a:t>
            </a:r>
            <a:r>
              <a:rPr lang="ko-KR" altLang="en-US" sz="2000" dirty="0" smtClean="0"/>
              <a:t>상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하 </a:t>
            </a:r>
            <a:r>
              <a:rPr lang="ko-KR" altLang="en-US" sz="2000" dirty="0" err="1" smtClean="0"/>
              <a:t>분류별</a:t>
            </a:r>
            <a:r>
              <a:rPr lang="ko-KR" altLang="en-US" sz="2000" dirty="0" smtClean="0"/>
              <a:t> 재능을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에서 검색한다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 3. </a:t>
            </a:r>
            <a:r>
              <a:rPr lang="ko-KR" altLang="en-US" sz="2000" dirty="0" smtClean="0"/>
              <a:t>재능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검색어에 맞는 재능을 가져와 리스트로 보여 주고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같은 것끼리 비교할 수 있게 해준다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 4. </a:t>
            </a:r>
            <a:r>
              <a:rPr lang="ko-KR" altLang="en-US" sz="2000" dirty="0" smtClean="0"/>
              <a:t>재능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검색어에 맞는 재능이 있다면 그 재능들을 출력하여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리스트로 보여준다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SC2. </a:t>
            </a:r>
            <a:r>
              <a:rPr lang="ko-KR" altLang="en-US" sz="2000" dirty="0" smtClean="0"/>
              <a:t>원하는 재능이 없을 경우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 1. </a:t>
            </a:r>
            <a:r>
              <a:rPr lang="ko-KR" altLang="en-US" sz="2000" dirty="0" smtClean="0"/>
              <a:t>사용자가 원하는 종류의 재능을 요청한다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 2. </a:t>
            </a:r>
            <a:r>
              <a:rPr lang="ko-KR" altLang="en-US" sz="2000" dirty="0" smtClean="0"/>
              <a:t>전문가나 판매자가 제안을 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 </a:t>
            </a:r>
            <a:r>
              <a:rPr lang="en-US" altLang="ko-KR" sz="2000" dirty="0" smtClean="0"/>
              <a:t> 3. </a:t>
            </a:r>
            <a:r>
              <a:rPr lang="ko-KR" altLang="en-US" sz="2000" dirty="0" smtClean="0"/>
              <a:t>사용자가 제안을 받아들여 서로 목적을 이룬다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0328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시스템 설계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ko-KR" altLang="en-US" sz="2800" dirty="0" smtClean="0"/>
              <a:t>세부 시나리오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	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재능 구매 시나리오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 SC1. </a:t>
            </a:r>
            <a:r>
              <a:rPr lang="ko-KR" altLang="en-US" sz="2000" dirty="0" smtClean="0"/>
              <a:t>재능리스트에서 재능을 선택하여 구매한다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사전조건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재능이 등록되어 있는 경우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1. </a:t>
            </a:r>
            <a:r>
              <a:rPr lang="ko-KR" altLang="en-US" sz="2000" dirty="0" err="1" smtClean="0"/>
              <a:t>액터가</a:t>
            </a:r>
            <a:r>
              <a:rPr lang="ko-KR" altLang="en-US" sz="2000" dirty="0" smtClean="0"/>
              <a:t> 재능 정보 리스트를 요청한다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2. </a:t>
            </a:r>
            <a:r>
              <a:rPr lang="ko-KR" altLang="en-US" sz="2000" dirty="0" smtClean="0"/>
              <a:t>시스템은 재능을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에서 리스트를 가져와 출력한다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 </a:t>
            </a:r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액터는</a:t>
            </a:r>
            <a:r>
              <a:rPr lang="ko-KR" altLang="en-US" sz="2000" dirty="0" smtClean="0"/>
              <a:t> 리스트에서 재능을 확인하여 선택한다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시스템은 선택된 재능의 상세 정보를 출력한다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5. </a:t>
            </a:r>
            <a:r>
              <a:rPr lang="ko-KR" altLang="en-US" sz="2000" dirty="0" err="1" smtClean="0"/>
              <a:t>액터는</a:t>
            </a:r>
            <a:r>
              <a:rPr lang="ko-KR" altLang="en-US" sz="2000" dirty="0" smtClean="0"/>
              <a:t> 재능 상세 정보를 확인하고 구매요청을 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6. </a:t>
            </a:r>
            <a:r>
              <a:rPr lang="ko-KR" altLang="en-US" sz="2000" dirty="0" smtClean="0"/>
              <a:t>시스템은 결제정보 </a:t>
            </a:r>
            <a:r>
              <a:rPr lang="ko-KR" altLang="en-US" sz="2000" dirty="0" err="1" smtClean="0"/>
              <a:t>입력창을</a:t>
            </a:r>
            <a:r>
              <a:rPr lang="ko-KR" altLang="en-US" sz="2000" dirty="0" smtClean="0"/>
              <a:t> 출력하고 결제 창을 출력하고 정보 입력을 기다린다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7. </a:t>
            </a:r>
            <a:r>
              <a:rPr lang="ko-KR" altLang="en-US" sz="2000" dirty="0" err="1" smtClean="0"/>
              <a:t>액터는</a:t>
            </a:r>
            <a:r>
              <a:rPr lang="ko-KR" altLang="en-US" sz="2000" dirty="0" smtClean="0"/>
              <a:t> 결제 정보를 입력한다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8. </a:t>
            </a:r>
            <a:r>
              <a:rPr lang="ko-KR" altLang="en-US" sz="2000" dirty="0" smtClean="0"/>
              <a:t>시스템은 결제 정보 입력의 유효성을 검사한다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 </a:t>
            </a:r>
            <a:r>
              <a:rPr lang="en-US" altLang="ko-KR" sz="2000" dirty="0" smtClean="0"/>
              <a:t>9. </a:t>
            </a:r>
            <a:r>
              <a:rPr lang="ko-KR" altLang="en-US" sz="2000" dirty="0" smtClean="0"/>
              <a:t>시스템은 구매요청 정보를 관리자와 </a:t>
            </a:r>
            <a:r>
              <a:rPr lang="ko-KR" altLang="en-US" sz="2000" dirty="0" err="1" smtClean="0"/>
              <a:t>액터의</a:t>
            </a:r>
            <a:r>
              <a:rPr lang="ko-KR" altLang="en-US" sz="2000" dirty="0" smtClean="0"/>
              <a:t> 해당 페이지에 등록 처리한다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10. </a:t>
            </a:r>
            <a:r>
              <a:rPr lang="ko-KR" altLang="en-US" sz="2000" dirty="0" err="1" smtClean="0"/>
              <a:t>액터와</a:t>
            </a:r>
            <a:r>
              <a:rPr lang="ko-KR" altLang="en-US" sz="2000" dirty="0" smtClean="0"/>
              <a:t> 관리자는 등록된 구매요청 정보를 확인한다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 </a:t>
            </a:r>
            <a:r>
              <a:rPr lang="en-US" altLang="ko-KR" sz="2000" dirty="0" smtClean="0"/>
              <a:t>11. </a:t>
            </a:r>
            <a:r>
              <a:rPr lang="ko-KR" altLang="en-US" sz="2000" dirty="0" smtClean="0"/>
              <a:t>관리자는 구매 요청 정보를 확인하고 이를 승인한다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 </a:t>
            </a:r>
            <a:r>
              <a:rPr lang="en-US" altLang="ko-KR" sz="2000" dirty="0" smtClean="0"/>
              <a:t>13. </a:t>
            </a:r>
            <a:r>
              <a:rPr lang="ko-KR" altLang="en-US" sz="2000" dirty="0" smtClean="0"/>
              <a:t>판매자가 재능 판매 결과를 입력한다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 14. </a:t>
            </a:r>
            <a:r>
              <a:rPr lang="ko-KR" altLang="en-US" sz="2000" dirty="0" smtClean="0"/>
              <a:t>시스템은 판매 결과를 관리자와 구매자에게 알림 메시지를 보내고 </a:t>
            </a:r>
            <a:r>
              <a:rPr lang="ko-KR" altLang="en-US" sz="2000" dirty="0" err="1" smtClean="0"/>
              <a:t>재능유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등록한다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시스템설계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50072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ko-KR" altLang="en-US" sz="7200" dirty="0" smtClean="0"/>
              <a:t>세부 시나리오</a:t>
            </a:r>
            <a:endParaRPr lang="en-US" altLang="ko-KR" sz="72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5600" dirty="0" smtClean="0"/>
              <a:t>2. </a:t>
            </a:r>
            <a:r>
              <a:rPr lang="ko-KR" altLang="en-US" sz="5600" dirty="0" smtClean="0"/>
              <a:t>도서 구매 시나리오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SC2. </a:t>
            </a:r>
            <a:r>
              <a:rPr lang="ko-KR" altLang="en-US" sz="5600" dirty="0" smtClean="0"/>
              <a:t>재능 </a:t>
            </a:r>
            <a:r>
              <a:rPr lang="ko-KR" altLang="en-US" sz="5600" dirty="0" err="1" smtClean="0"/>
              <a:t>검색창에서</a:t>
            </a:r>
            <a:r>
              <a:rPr lang="ko-KR" altLang="en-US" sz="5600" dirty="0" smtClean="0"/>
              <a:t> 키워드로 재능을 검색하여 재능을 구매한다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 </a:t>
            </a:r>
            <a:r>
              <a:rPr lang="en-US" altLang="ko-KR" sz="5600" dirty="0" smtClean="0"/>
              <a:t>    </a:t>
            </a:r>
            <a:r>
              <a:rPr lang="ko-KR" altLang="en-US" sz="5600" dirty="0" smtClean="0"/>
              <a:t>사전 조건 </a:t>
            </a:r>
            <a:r>
              <a:rPr lang="en-US" altLang="ko-KR" sz="5600" dirty="0" smtClean="0"/>
              <a:t>: </a:t>
            </a:r>
            <a:r>
              <a:rPr lang="ko-KR" altLang="en-US" sz="5600" dirty="0" smtClean="0"/>
              <a:t>재능이 등록되어 있는 경우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  1. </a:t>
            </a:r>
            <a:r>
              <a:rPr lang="ko-KR" altLang="en-US" sz="5600" dirty="0" err="1" smtClean="0"/>
              <a:t>액터가</a:t>
            </a:r>
            <a:r>
              <a:rPr lang="ko-KR" altLang="en-US" sz="5600" dirty="0" smtClean="0"/>
              <a:t> 재능 리스트에서 검색 키워드로 재능을 검색한다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  2. </a:t>
            </a:r>
            <a:r>
              <a:rPr lang="ko-KR" altLang="en-US" sz="5600" dirty="0" smtClean="0"/>
              <a:t>시스템은 재능</a:t>
            </a:r>
            <a:r>
              <a:rPr lang="en-US" altLang="ko-KR" sz="5600" dirty="0" smtClean="0"/>
              <a:t>DB</a:t>
            </a:r>
            <a:r>
              <a:rPr lang="ko-KR" altLang="en-US" sz="5600" dirty="0" smtClean="0"/>
              <a:t>에서 해당 재능 정보를 가져와 출력한다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  3. </a:t>
            </a:r>
            <a:r>
              <a:rPr lang="ko-KR" altLang="en-US" sz="5600" dirty="0" err="1" smtClean="0"/>
              <a:t>액터는</a:t>
            </a:r>
            <a:r>
              <a:rPr lang="ko-KR" altLang="en-US" sz="5600" dirty="0" smtClean="0"/>
              <a:t> 리스트에서 재능을 확인하여 선택한다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  4. </a:t>
            </a:r>
            <a:r>
              <a:rPr lang="ko-KR" altLang="en-US" sz="5600" dirty="0" smtClean="0"/>
              <a:t>이하 </a:t>
            </a:r>
            <a:r>
              <a:rPr lang="en-US" altLang="ko-KR" sz="5600" dirty="0" smtClean="0"/>
              <a:t>SC1</a:t>
            </a:r>
            <a:r>
              <a:rPr lang="ko-KR" altLang="en-US" sz="5600" dirty="0" smtClean="0"/>
              <a:t>의 </a:t>
            </a:r>
            <a:r>
              <a:rPr lang="en-US" altLang="ko-KR" sz="5600" dirty="0" smtClean="0"/>
              <a:t>5</a:t>
            </a:r>
            <a:r>
              <a:rPr lang="ko-KR" altLang="en-US" sz="5600" dirty="0" smtClean="0"/>
              <a:t>와 동일함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3.</a:t>
            </a:r>
            <a:r>
              <a:rPr lang="ko-KR" altLang="en-US" sz="5600" dirty="0" smtClean="0"/>
              <a:t> </a:t>
            </a:r>
            <a:r>
              <a:rPr lang="ko-KR" altLang="en-US" sz="5600" dirty="0" smtClean="0"/>
              <a:t>재능 판매 시나리오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SC1. </a:t>
            </a:r>
            <a:r>
              <a:rPr lang="ko-KR" altLang="en-US" sz="5600" dirty="0" smtClean="0"/>
              <a:t>메인 화면에서 재능리스트를 통해 재능 판매 페이지로 이동한다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1. </a:t>
            </a:r>
            <a:r>
              <a:rPr lang="ko-KR" altLang="en-US" sz="5600" dirty="0" smtClean="0"/>
              <a:t>재능 팔기 신청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	 </a:t>
            </a:r>
            <a:r>
              <a:rPr lang="en-US" altLang="ko-KR" sz="5600" dirty="0" smtClean="0"/>
              <a:t>- </a:t>
            </a:r>
            <a:r>
              <a:rPr lang="ko-KR" altLang="en-US" sz="5600" dirty="0" smtClean="0"/>
              <a:t>자신이 판매할 재능에 대한 판매 페이지로 이동한다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 </a:t>
            </a:r>
            <a:r>
              <a:rPr lang="en-US" altLang="ko-KR" sz="5600" dirty="0" smtClean="0"/>
              <a:t>- </a:t>
            </a:r>
            <a:r>
              <a:rPr lang="ko-KR" altLang="en-US" sz="5600" dirty="0" smtClean="0"/>
              <a:t>재능 팔기를 신청하면 신청서 작성 화면으로 넘어간다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2. </a:t>
            </a:r>
            <a:r>
              <a:rPr lang="ko-KR" altLang="en-US" sz="5600" dirty="0" smtClean="0"/>
              <a:t>신청서 작성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- </a:t>
            </a:r>
            <a:r>
              <a:rPr lang="ko-KR" altLang="en-US" sz="5600" dirty="0" smtClean="0"/>
              <a:t>신청서 입력 항목을 입력하고 판매 약관에 동의한다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- </a:t>
            </a:r>
            <a:r>
              <a:rPr lang="ko-KR" altLang="en-US" sz="5600" dirty="0" smtClean="0"/>
              <a:t>신청하기 버튼을 누르면 판매 신청이 완료된다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- </a:t>
            </a:r>
            <a:r>
              <a:rPr lang="ko-KR" altLang="en-US" sz="5600" dirty="0" smtClean="0"/>
              <a:t>취소 버튼을 클릭하면 재능 리스트로 돌아간다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3. </a:t>
            </a:r>
            <a:r>
              <a:rPr lang="ko-KR" altLang="en-US" sz="5600" dirty="0" smtClean="0"/>
              <a:t>신청내역 확인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- </a:t>
            </a:r>
            <a:r>
              <a:rPr lang="ko-KR" altLang="en-US" sz="5600" dirty="0" smtClean="0"/>
              <a:t>판매 신청한 재능의 목록을 확인한다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- </a:t>
            </a:r>
            <a:r>
              <a:rPr lang="ko-KR" altLang="en-US" sz="5600" dirty="0" smtClean="0"/>
              <a:t>취소를 클릭하면 재능 판매 신청이 취소된다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SC2. </a:t>
            </a:r>
            <a:r>
              <a:rPr lang="ko-KR" altLang="en-US" sz="5600" dirty="0" smtClean="0"/>
              <a:t>메인 화면에서 도와주세요 메뉴를 통해 재</a:t>
            </a:r>
            <a:r>
              <a:rPr lang="ko-KR" altLang="en-US" sz="5600" dirty="0" smtClean="0"/>
              <a:t>능</a:t>
            </a:r>
            <a:r>
              <a:rPr lang="ko-KR" altLang="en-US" sz="5600" dirty="0" smtClean="0"/>
              <a:t>요청 리스트로 이동한다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1. </a:t>
            </a:r>
            <a:r>
              <a:rPr lang="ko-KR" altLang="en-US" sz="5600" dirty="0" smtClean="0"/>
              <a:t>제안하기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	 - </a:t>
            </a:r>
            <a:r>
              <a:rPr lang="ko-KR" altLang="en-US" sz="5600" dirty="0" smtClean="0"/>
              <a:t>재능이 필요한 사용자가 올려놓은 정보를 확인한다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- </a:t>
            </a:r>
            <a:r>
              <a:rPr lang="ko-KR" altLang="en-US" sz="5600" dirty="0" smtClean="0"/>
              <a:t>제안하기를 통해 사용자와 의사소통을 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5600" dirty="0" smtClean="0"/>
              <a:t>	</a:t>
            </a:r>
            <a:r>
              <a:rPr lang="en-US" altLang="ko-KR" sz="5600" dirty="0" smtClean="0"/>
              <a:t> - </a:t>
            </a:r>
            <a:r>
              <a:rPr lang="ko-KR" altLang="en-US" sz="5600" dirty="0" smtClean="0"/>
              <a:t>성공하게 되면 구매</a:t>
            </a:r>
            <a:r>
              <a:rPr lang="en-US" altLang="ko-KR" sz="5600" dirty="0" smtClean="0"/>
              <a:t>/</a:t>
            </a:r>
            <a:r>
              <a:rPr lang="ko-KR" altLang="en-US" sz="5600" dirty="0" smtClean="0"/>
              <a:t>결제를 진행한다</a:t>
            </a:r>
            <a:r>
              <a:rPr lang="en-US" altLang="ko-KR" sz="56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  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시스템 설계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400" dirty="0" smtClean="0"/>
              <a:t>세부 시나리오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공지사항 시나리오</a:t>
            </a:r>
            <a:endParaRPr lang="en-US" altLang="ko-KR" sz="1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 1. </a:t>
            </a:r>
            <a:r>
              <a:rPr lang="ko-KR" altLang="en-US" sz="1800" dirty="0" smtClean="0"/>
              <a:t>자신이 필요한 정보를 </a:t>
            </a:r>
            <a:r>
              <a:rPr lang="en-US" altLang="ko-KR" sz="1800" dirty="0" smtClean="0"/>
              <a:t>FAQ</a:t>
            </a:r>
            <a:r>
              <a:rPr lang="ko-KR" altLang="en-US" sz="1800" dirty="0" smtClean="0"/>
              <a:t>로 확인할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/>
              <a:t>	 2. FAQ</a:t>
            </a:r>
            <a:r>
              <a:rPr lang="ko-KR" altLang="en-US" sz="1800" dirty="0" smtClean="0"/>
              <a:t>에 없는 정보라면 검색을 할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 3. </a:t>
            </a:r>
            <a:r>
              <a:rPr lang="ko-KR" altLang="en-US" sz="1800" dirty="0" smtClean="0"/>
              <a:t>고객센터에서 관리자에게 직접 궁금사항을 문의할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/>
              <a:t>	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다른 사람들이 올린 후기를 보며 해당 판매자의 신뢰도와 </a:t>
            </a:r>
            <a:endParaRPr lang="en-US" altLang="ko-KR" sz="1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서비스 내용을 상세하게 알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5. </a:t>
            </a:r>
            <a:r>
              <a:rPr lang="ko-KR" altLang="en-US" sz="1800" dirty="0" err="1" smtClean="0"/>
              <a:t>메인화면에서</a:t>
            </a:r>
            <a:r>
              <a:rPr lang="ko-KR" altLang="en-US" sz="1800" dirty="0" smtClean="0"/>
              <a:t> 각 분류의 재능을 인기순 등으로 볼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/>
              <a:t>	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사용자는 웹을 통해 메인 화면에 접하고 회원가입 후 </a:t>
            </a:r>
            <a:r>
              <a:rPr lang="ko-KR" altLang="en-US" sz="1800" dirty="0" err="1" smtClean="0"/>
              <a:t>로그인한다</a:t>
            </a:r>
            <a:r>
              <a:rPr lang="en-US" altLang="ko-KR" sz="1800" dirty="0" smtClean="0"/>
              <a:t>.	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정의 및 역할분담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프로젝트 명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재능판매 사이트 키위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정의 </a:t>
            </a:r>
            <a:r>
              <a:rPr lang="en-US" altLang="ko-KR" sz="2000" dirty="0" smtClean="0"/>
              <a:t>: 1. </a:t>
            </a:r>
            <a:r>
              <a:rPr lang="ko-KR" altLang="en-US" sz="2000" dirty="0" smtClean="0"/>
              <a:t>사용자 중심으로 여러 분야의 재능정보가 오고 가는 폼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  2. </a:t>
            </a:r>
            <a:r>
              <a:rPr lang="ko-KR" altLang="en-US" sz="2000" dirty="0" smtClean="0"/>
              <a:t>각 분야의 재능 판매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   3. </a:t>
            </a:r>
            <a:r>
              <a:rPr lang="ko-KR" altLang="en-US" sz="2000" dirty="0" smtClean="0"/>
              <a:t>게시판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사용자간 의사소통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기능구현에 필요한 기술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JAVA, </a:t>
            </a:r>
            <a:r>
              <a:rPr lang="en-US" altLang="ko-KR" sz="2000" dirty="0" err="1" smtClean="0"/>
              <a:t>MyBatis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부트스트랩</a:t>
            </a:r>
            <a:r>
              <a:rPr lang="en-US" altLang="ko-KR" sz="2000" dirty="0" smtClean="0"/>
              <a:t>, HTML5, </a:t>
            </a:r>
            <a:r>
              <a:rPr lang="ko-KR" altLang="en-US" sz="2000" dirty="0" smtClean="0"/>
              <a:t>자바스크립트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오라클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맡은 역할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회원가입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2) 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3) </a:t>
            </a:r>
            <a:r>
              <a:rPr lang="ko-KR" altLang="en-US" sz="2000" dirty="0" smtClean="0"/>
              <a:t>회원탈퇴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4) </a:t>
            </a:r>
            <a:r>
              <a:rPr lang="ko-KR" altLang="en-US" sz="2000" dirty="0" smtClean="0"/>
              <a:t>마이 페이지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5) </a:t>
            </a:r>
            <a:r>
              <a:rPr lang="ko-KR" altLang="en-US" sz="2000" dirty="0" smtClean="0"/>
              <a:t>재능 구하기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판매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44683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5400" dirty="0" smtClean="0"/>
              <a:t>수고하셨습니다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2. </a:t>
            </a:r>
            <a:r>
              <a:rPr lang="ko-KR" altLang="en-US" dirty="0" smtClean="0"/>
              <a:t>요구 분석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3. </a:t>
            </a:r>
            <a:r>
              <a:rPr lang="ko-KR" altLang="en-US" dirty="0" smtClean="0"/>
              <a:t>시스템 설계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23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008"/>
            <a:ext cx="8229600" cy="692696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프로젝트 개요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400" dirty="0" smtClean="0"/>
              <a:t>프로젝트 정의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주요기능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각 분야의 재능 판매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요청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검색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고객센터로 직접 질문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답변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3. </a:t>
            </a:r>
            <a:r>
              <a:rPr lang="ko-KR" altLang="en-US" sz="2000" dirty="0" smtClean="0"/>
              <a:t>전문가 랭킹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정확한 후기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개발 배경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필요성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혼자 하기 어려운 업무를 온라인으로 빠르게 해결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하고자 하는 것에 지식이 없으면 긴 시간 소요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자신의 분야가 아니고 지식이 없더라도 재능 판매 웹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 </a:t>
            </a:r>
            <a:r>
              <a:rPr lang="en-US" altLang="ko-KR" sz="2000" dirty="0" smtClean="0"/>
              <a:t>  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서비스를 통해 급하거나 고민 등을 해소하고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자신이 직장이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있더라도 자신의 재능으로 다른 사용자의 요청을 받아들이며 </a:t>
            </a:r>
            <a:r>
              <a:rPr lang="en-US" altLang="ko-KR" sz="2000" dirty="0" smtClean="0"/>
              <a:t>	      	    </a:t>
            </a:r>
            <a:r>
              <a:rPr lang="ko-KR" altLang="en-US" sz="2000" dirty="0" smtClean="0"/>
              <a:t>거래를 할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3927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요구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사용자 요구사항 분석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1. </a:t>
            </a:r>
            <a:r>
              <a:rPr lang="ko-KR" altLang="en-US" sz="2000" dirty="0" smtClean="0"/>
              <a:t>재능 판매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요청 시스템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사용자가 원하는 분야의 목적을 요청하거나 검색하여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 err="1" smtClean="0"/>
              <a:t>판매자와</a:t>
            </a:r>
            <a:r>
              <a:rPr lang="ko-KR" altLang="en-US" sz="2000" dirty="0" smtClean="0"/>
              <a:t> 소통하여 원하는 목적을 달성할 수 있는 폼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2. </a:t>
            </a:r>
            <a:r>
              <a:rPr lang="ko-KR" altLang="en-US" sz="2000" dirty="0" smtClean="0"/>
              <a:t>사용자 요구 분석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사용자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자신의 업무 분야가 아닌 곳에 목적이 있을 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나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기능별 요구사항 목록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 </a:t>
            </a:r>
            <a:r>
              <a:rPr lang="en-US" altLang="ko-KR" sz="2000" dirty="0" smtClean="0"/>
              <a:t>   (1) </a:t>
            </a:r>
            <a:r>
              <a:rPr lang="ko-KR" altLang="en-US" sz="2000" dirty="0" smtClean="0"/>
              <a:t>재능정보 검색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- </a:t>
            </a:r>
            <a:r>
              <a:rPr lang="ko-KR" altLang="en-US" sz="2000" dirty="0" smtClean="0"/>
              <a:t>사용자가 원하는 재능을 검색하였을 때 정확한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  </a:t>
            </a:r>
            <a:r>
              <a:rPr lang="ko-KR" altLang="en-US" sz="2000" dirty="0" smtClean="0"/>
              <a:t>정보를 제공 할 수 있어야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- 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하위 분류로 정확한 분야가 분류되어야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- </a:t>
            </a:r>
            <a:r>
              <a:rPr lang="ko-KR" altLang="en-US" sz="2000" dirty="0" smtClean="0"/>
              <a:t>검색한 재능을 보기 쉽게 표현해야 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64619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요구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사용자 요구사항 분석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(2) </a:t>
            </a:r>
            <a:r>
              <a:rPr lang="ko-KR" altLang="en-US" sz="2000" dirty="0" smtClean="0"/>
              <a:t>재능 구매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각 항목으로 분류된 재능이 기준에 맞게 리스트화 되어야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재능 리스트에서 재능 선택 시 해당 판매자가 상세하게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자신이 할 일을 등록해야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재능을 구매하고 취소할 수 있어야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자신이 구매했던 기록을 확인 할 수 있어야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(3) </a:t>
            </a:r>
            <a:r>
              <a:rPr lang="ko-KR" altLang="en-US" sz="2000" dirty="0" smtClean="0"/>
              <a:t>재능 판매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사용자가 입력한 재능을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에서 검색할 수 있어야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검색 결과 나온 재능을 선택 시 해당 재능의 상세 정보가    </a:t>
            </a:r>
            <a:r>
              <a:rPr lang="en-US" altLang="ko-KR" sz="2000" dirty="0" smtClean="0"/>
              <a:t>	  </a:t>
            </a:r>
            <a:r>
              <a:rPr lang="ko-KR" altLang="en-US" sz="2000" dirty="0" smtClean="0"/>
              <a:t>제공되어야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재능 판매자의 활동 여부를 확인 할 수 있어야 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136257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요구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사용자 요구사항 분석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(4) </a:t>
            </a:r>
            <a:r>
              <a:rPr lang="ko-KR" altLang="en-US" sz="2000" dirty="0" smtClean="0"/>
              <a:t>회원가입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사용자가 간단한 정보만 입력해야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아이디의 중복을 피한다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비밀번호는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자 이하여야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(5) 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이메일과</a:t>
            </a:r>
            <a:r>
              <a:rPr lang="ko-KR" altLang="en-US" sz="2000" dirty="0" smtClean="0"/>
              <a:t> 비밀번호에 대한 유효성 검사를 실시한다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이메일과</a:t>
            </a:r>
            <a:r>
              <a:rPr lang="ko-KR" altLang="en-US" sz="2000" dirty="0" smtClean="0"/>
              <a:t> 비밀번호의 일치를 확인한다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(6) </a:t>
            </a:r>
            <a:r>
              <a:rPr lang="ko-KR" altLang="en-US" sz="2000" dirty="0" smtClean="0"/>
              <a:t>회원정보수정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회원이 </a:t>
            </a:r>
            <a:r>
              <a:rPr lang="ko-KR" altLang="en-US" sz="2000" dirty="0" err="1" smtClean="0"/>
              <a:t>이메일과</a:t>
            </a:r>
            <a:r>
              <a:rPr lang="ko-KR" altLang="en-US" sz="2000" dirty="0" smtClean="0"/>
              <a:t> 비밀번호를 규칙에 맞게 수정할 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있어야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(7) </a:t>
            </a:r>
            <a:r>
              <a:rPr lang="ko-KR" altLang="en-US" sz="2000" dirty="0" smtClean="0"/>
              <a:t>회원탈퇴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회원탈퇴를 하면 그 회원의 정보를 삭제한다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14194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요구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사용자 요구사항 분석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</a:p>
          <a:p>
            <a:pPr marL="0" indent="0">
              <a:buNone/>
            </a:pPr>
            <a:r>
              <a:rPr lang="en-US" altLang="ko-KR" sz="2000" dirty="0" smtClean="0"/>
              <a:t>	(8) </a:t>
            </a:r>
            <a:r>
              <a:rPr lang="ko-KR" altLang="en-US" sz="2000" dirty="0" smtClean="0"/>
              <a:t>관리자 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시스템 전 기능에 대한 정보를 통제할 수 있어야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게시물 강제 삭제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회원 강제 탈퇴 등 전 객체를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통제할 수 있어야 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95278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836712"/>
            <a:ext cx="8001056" cy="544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120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262</TotalTime>
  <Words>350</Words>
  <Application>Microsoft Office PowerPoint</Application>
  <PresentationFormat>화면 슬라이드 쇼(4:3)</PresentationFormat>
  <Paragraphs>222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광선</vt:lpstr>
      <vt:lpstr>재능판매 사이트 KIWI</vt:lpstr>
      <vt:lpstr>프로젝트 정의 및 역할분담</vt:lpstr>
      <vt:lpstr>목   차</vt:lpstr>
      <vt:lpstr>프로젝트 개요</vt:lpstr>
      <vt:lpstr>요구 분석</vt:lpstr>
      <vt:lpstr>요구 분석</vt:lpstr>
      <vt:lpstr>요구 분석</vt:lpstr>
      <vt:lpstr>요구 분석</vt:lpstr>
      <vt:lpstr>UML 다이어그램</vt:lpstr>
      <vt:lpstr>슬라이드 10</vt:lpstr>
      <vt:lpstr>슬라이드 11</vt:lpstr>
      <vt:lpstr>요구분석</vt:lpstr>
      <vt:lpstr>요구분석</vt:lpstr>
      <vt:lpstr>시스템 설계 DB 설계 모델 총괄</vt:lpstr>
      <vt:lpstr>시스템 설계</vt:lpstr>
      <vt:lpstr>시스템 설계</vt:lpstr>
      <vt:lpstr>시스템 설계</vt:lpstr>
      <vt:lpstr>시스템설계</vt:lpstr>
      <vt:lpstr>시스템 설계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재능판매 사이트 KIWI</dc:title>
  <dc:creator>iibi1-24</dc:creator>
  <cp:lastModifiedBy>Windows 사용자</cp:lastModifiedBy>
  <cp:revision>24</cp:revision>
  <dcterms:created xsi:type="dcterms:W3CDTF">2016-07-01T04:49:41Z</dcterms:created>
  <dcterms:modified xsi:type="dcterms:W3CDTF">2016-07-02T15:15:40Z</dcterms:modified>
</cp:coreProperties>
</file>