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3"/>
  </p:notesMasterIdLst>
  <p:sldIdLst>
    <p:sldId id="262" r:id="rId2"/>
    <p:sldId id="287" r:id="rId3"/>
    <p:sldId id="289" r:id="rId4"/>
    <p:sldId id="263" r:id="rId5"/>
    <p:sldId id="295" r:id="rId6"/>
    <p:sldId id="292" r:id="rId7"/>
    <p:sldId id="296" r:id="rId8"/>
    <p:sldId id="293" r:id="rId9"/>
    <p:sldId id="290" r:id="rId10"/>
    <p:sldId id="323" r:id="rId11"/>
    <p:sldId id="349" r:id="rId12"/>
    <p:sldId id="350" r:id="rId13"/>
    <p:sldId id="351" r:id="rId14"/>
    <p:sldId id="298" r:id="rId15"/>
    <p:sldId id="305" r:id="rId16"/>
    <p:sldId id="306" r:id="rId17"/>
    <p:sldId id="331" r:id="rId18"/>
    <p:sldId id="340" r:id="rId19"/>
    <p:sldId id="342" r:id="rId20"/>
    <p:sldId id="341" r:id="rId21"/>
    <p:sldId id="291" r:id="rId22"/>
    <p:sldId id="294" r:id="rId23"/>
    <p:sldId id="300" r:id="rId24"/>
    <p:sldId id="361" r:id="rId25"/>
    <p:sldId id="357" r:id="rId26"/>
    <p:sldId id="362" r:id="rId27"/>
    <p:sldId id="360" r:id="rId28"/>
    <p:sldId id="363" r:id="rId29"/>
    <p:sldId id="358" r:id="rId30"/>
    <p:sldId id="359" r:id="rId31"/>
    <p:sldId id="302" r:id="rId32"/>
    <p:sldId id="303" r:id="rId33"/>
    <p:sldId id="308" r:id="rId34"/>
    <p:sldId id="309" r:id="rId35"/>
    <p:sldId id="310" r:id="rId36"/>
    <p:sldId id="304" r:id="rId37"/>
    <p:sldId id="312" r:id="rId38"/>
    <p:sldId id="365" r:id="rId39"/>
    <p:sldId id="364" r:id="rId40"/>
    <p:sldId id="345" r:id="rId41"/>
    <p:sldId id="313" r:id="rId42"/>
    <p:sldId id="314" r:id="rId43"/>
    <p:sldId id="315" r:id="rId44"/>
    <p:sldId id="348" r:id="rId45"/>
    <p:sldId id="316" r:id="rId46"/>
    <p:sldId id="317" r:id="rId47"/>
    <p:sldId id="318" r:id="rId48"/>
    <p:sldId id="319" r:id="rId49"/>
    <p:sldId id="320" r:id="rId50"/>
    <p:sldId id="321" r:id="rId51"/>
    <p:sldId id="285" r:id="rId5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4"/>
      <p:bold r:id="rId55"/>
    </p:embeddedFont>
    <p:embeddedFont>
      <p:font typeface="나눔바른고딕" panose="020B0600000101010101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FED"/>
    <a:srgbClr val="EDADE2"/>
    <a:srgbClr val="D969C1"/>
    <a:srgbClr val="FFCCCC"/>
    <a:srgbClr val="FFCCFF"/>
    <a:srgbClr val="FFCC99"/>
    <a:srgbClr val="CCCCFF"/>
    <a:srgbClr val="FFFF99"/>
    <a:srgbClr val="EDC5FF"/>
    <a:srgbClr val="F0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8" autoAdjust="0"/>
    <p:restoredTop sz="94233" autoAdjust="0"/>
  </p:normalViewPr>
  <p:slideViewPr>
    <p:cSldViewPr>
      <p:cViewPr>
        <p:scale>
          <a:sx n="66" d="100"/>
          <a:sy n="66" d="100"/>
        </p:scale>
        <p:origin x="-1690" y="-34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354C-985F-48D7-B2BB-1B1A61EADE86}" type="datetimeFigureOut">
              <a:rPr lang="ko-KR" altLang="en-US" smtClean="0"/>
              <a:pPr/>
              <a:t>2016-07-03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A0C64-249E-4EB0-B01A-2ED4EE4EA8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0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A0C64-249E-4EB0-B01A-2ED4EE4EA844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1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4966320" cy="1010543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509120"/>
            <a:ext cx="4968552" cy="11296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8" name="직사각형 7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195736" y="1756083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 Team Project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KIWI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</a:t>
            </a:r>
            <a:endParaRPr lang="ko-KR" altLang="en-US" sz="1500" b="1" spc="-150" dirty="0">
              <a:solidFill>
                <a:schemeClr val="accent1"/>
              </a:solidFill>
              <a:latin typeface="+mj-lt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114092" y="4293096"/>
            <a:ext cx="291581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50328" y="560874"/>
            <a:ext cx="1961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5"/>
                </a:solidFill>
                <a:latin typeface="+mj-lt"/>
                <a:ea typeface="나눔바른고딕" pitchFamily="50" charset="-127"/>
              </a:rPr>
              <a:t>Contents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21" name="직사각형 20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1" name="텍스트 개체 틀 12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56" y="4005064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3" name="텍스트 개체 틀 12"/>
          <p:cNvSpPr>
            <a:spLocks noGrp="1"/>
          </p:cNvSpPr>
          <p:nvPr>
            <p:ph type="body" sz="quarter" idx="22" hasCustomPrompt="1"/>
          </p:nvPr>
        </p:nvSpPr>
        <p:spPr>
          <a:xfrm>
            <a:off x="3276256" y="3573016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4" name="텍스트 개체 틀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75856" y="3140968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1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20544" y="6669360"/>
            <a:ext cx="1879848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00392" y="6669360"/>
            <a:ext cx="586408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216024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2" name="직사각형 11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0" name="직사각형 9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7544" y="6669360"/>
            <a:ext cx="2133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20544" y="6669360"/>
            <a:ext cx="187984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669360"/>
            <a:ext cx="58640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"/>
              </a:rPr>
              <a:t>“</a:t>
            </a:r>
            <a:r>
              <a:rPr lang="en-US" altLang="ko-KR" dirty="0" smtClean="0">
                <a:solidFill>
                  <a:schemeClr val="accent1"/>
                </a:solidFill>
                <a:latin typeface="나눔"/>
              </a:rPr>
              <a:t>KIWI</a:t>
            </a:r>
            <a:r>
              <a:rPr lang="en-US" altLang="ko-KR" dirty="0" smtClean="0">
                <a:latin typeface="나눔"/>
              </a:rPr>
              <a:t>_</a:t>
            </a:r>
            <a:r>
              <a:rPr lang="ko-KR" altLang="en-US" dirty="0" smtClean="0">
                <a:solidFill>
                  <a:schemeClr val="accent5"/>
                </a:solidFill>
                <a:latin typeface="나눔"/>
              </a:rPr>
              <a:t>기안</a:t>
            </a:r>
            <a:r>
              <a:rPr lang="ko-KR" altLang="en-US" dirty="0">
                <a:solidFill>
                  <a:schemeClr val="accent5"/>
                </a:solidFill>
                <a:latin typeface="나눔"/>
              </a:rPr>
              <a:t>서</a:t>
            </a:r>
            <a:r>
              <a:rPr lang="en-US" altLang="ko-KR" dirty="0" smtClean="0">
                <a:latin typeface="나눔"/>
              </a:rPr>
              <a:t>”</a:t>
            </a:r>
            <a:endParaRPr lang="ko-KR" altLang="en-US" dirty="0">
              <a:latin typeface="나눔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87724" y="4509120"/>
            <a:ext cx="4968552" cy="1129680"/>
          </a:xfrm>
        </p:spPr>
        <p:txBody>
          <a:bodyPr/>
          <a:lstStyle/>
          <a:p>
            <a:r>
              <a:rPr lang="en-US" altLang="ko-KR" b="1" dirty="0" smtClean="0">
                <a:latin typeface="+mj-lt"/>
              </a:rPr>
              <a:t>Team Member</a:t>
            </a:r>
          </a:p>
          <a:p>
            <a:r>
              <a:rPr lang="ko-KR" altLang="en-US" sz="1600" dirty="0" smtClean="0">
                <a:latin typeface="+mj-lt"/>
              </a:rPr>
              <a:t>김지훈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박수연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선지연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err="1" smtClean="0">
                <a:latin typeface="+mj-lt"/>
              </a:rPr>
              <a:t>성규림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정용욱</a:t>
            </a:r>
            <a:endParaRPr lang="ko-KR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사용자 </a:t>
            </a:r>
            <a:r>
              <a:rPr lang="ko-KR" altLang="en-US" b="1" dirty="0" smtClean="0"/>
              <a:t>요구사항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원하는 재능을 검색하여 정보를 얻고 재능을 구매하거나 판매하는 플랫폼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요구사항 분석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판매를 희망하는 사용자와 구매 및 신청을</a:t>
            </a:r>
            <a:endParaRPr lang="en-US" altLang="ko-KR" dirty="0" smtClean="0"/>
          </a:p>
          <a:p>
            <a:pPr marL="1746000" lvl="1">
              <a:lnSpc>
                <a:spcPct val="150000"/>
              </a:lnSpc>
            </a:pPr>
            <a:r>
              <a:rPr lang="ko-KR" altLang="en-US" dirty="0" smtClean="0"/>
              <a:t>희망하는 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요구사항 분석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62596"/>
              </p:ext>
            </p:extLst>
          </p:nvPr>
        </p:nvGraphicFramePr>
        <p:xfrm>
          <a:off x="467544" y="1196752"/>
          <a:ext cx="7992889" cy="512494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099"/>
                <a:gridCol w="888099"/>
                <a:gridCol w="888099"/>
                <a:gridCol w="2664296"/>
                <a:gridCol w="2664296"/>
              </a:tblGrid>
              <a:tr h="48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대기능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중기능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소기능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회원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관리자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607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사용자</a:t>
                      </a:r>
                      <a:endParaRPr lang="en-US" altLang="ko-KR" b="0" i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관련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로그인 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비회원은 본인의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연락처를 등록하여야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사항이라도 누락될 시 회원가입이 불가능해야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폼 상에 별도 회원가입 없어야 하며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가능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본인 이외의 임의의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회원을 등록하는 것은 불가능해야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0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로그인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가능한데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시에는 가입 시 등록했던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비밀번호를 입력해야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별도로 존재하는 관리자 폼을 통해 관리자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임의의 회원 계정으로 로그인하는 것은 불가능해야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0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로그인 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정보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로그인후 개인 정보를 수정할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이메일은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수정할 수 없으며 변경 가능한 항목은 한눈에 알아보기 쉬운 형태로 제공 되어져야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로그인 후 관리자 개인 정보를 수정할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임의로 회원의 정보를 삭제하는 것은 불가능해야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0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탈퇴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탈퇴가 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탈퇴 후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일간 계정 정보가 보존되어 보존기간 내 동일한 아이디를 사용할 수 없어야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폼 상에서는 탈퇴가 불가능해야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(DB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가능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회원관리에서 부적합한 회원을 삭제하는 것은 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요구사항 분석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12202"/>
              </p:ext>
            </p:extLst>
          </p:nvPr>
        </p:nvGraphicFramePr>
        <p:xfrm>
          <a:off x="467544" y="1196753"/>
          <a:ext cx="7992889" cy="514529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099"/>
                <a:gridCol w="888099"/>
                <a:gridCol w="888099"/>
                <a:gridCol w="2664296"/>
                <a:gridCol w="2664296"/>
              </a:tblGrid>
              <a:tr h="465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대기능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중기능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소기능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회원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관리자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470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 및</a:t>
                      </a:r>
                      <a:endParaRPr lang="en-US" altLang="ko-KR" b="0" i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도와</a:t>
                      </a:r>
                      <a:endParaRPr lang="en-US" altLang="ko-KR" b="0" i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주세요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재능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판매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/>
                        <a:t>조회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검색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삭제</a:t>
                      </a:r>
                      <a:endParaRPr lang="ko-KR" altLang="en-US" sz="16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재능을 조회 및 검색할 수 있어야 하며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본인이 등록한 재능은 삭제할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재능을 조회 및 검색할 수 있어야 하며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부적합한 재능은 삭제할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0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판매하려는 자신의 재능을 등록하거나 이미 등록한 재능을 수정할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재능을 등록하거나 이미 등록된 회원의 재능을 수정할 수 없어야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0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재능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구매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원하는 재능을 구매할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시 결제 방법을 선택할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회원의 재능 구매에 임의로 관여할 수 없어야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취소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구매하기 전 주문 내역을 통해 구매하려는 재능을 수정하거나 삭제할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회원의 재능 주문 내역 수정 및 삭제에 임의로 관여할 수 없어야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21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재능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신청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/>
                        <a:t>조회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검색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삭제</a:t>
                      </a:r>
                      <a:endParaRPr lang="ko-KR" altLang="en-US" sz="16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</a:t>
                      </a:r>
                      <a:r>
                        <a:rPr lang="ko-KR" altLang="en-US" sz="1400" kern="12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도와주세요를</a:t>
                      </a:r>
                      <a:r>
                        <a:rPr lang="ko-KR" altLang="en-US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통해 신청된 재능 조회 및 검색이 가능해야 한다</a:t>
                      </a:r>
                      <a:r>
                        <a:rPr lang="en-US" altLang="ko-KR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본인이 등록한 도움은 삭제가 불가능해야 한다</a:t>
                      </a:r>
                      <a:r>
                        <a:rPr lang="en-US" altLang="ko-KR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</a:t>
                      </a:r>
                      <a:r>
                        <a:rPr lang="ko-KR" altLang="en-US" sz="1400" kern="1200" spc="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도와주세요를</a:t>
                      </a:r>
                      <a:r>
                        <a:rPr lang="ko-KR" altLang="en-US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통해 신청된 재능 조회 및 검색이 가능해야 한다</a:t>
                      </a:r>
                      <a:r>
                        <a:rPr lang="en-US" altLang="ko-KR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부적합한 재능 신청은 삭제가 가능해야 한다</a:t>
                      </a:r>
                      <a:r>
                        <a:rPr lang="en-US" altLang="ko-KR" sz="14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7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도움에 관해 제안할 수 있어야 하며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제안한 글은 수정할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도움에 관해 제안 및 수정이 불가능해야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요구사항 분석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81664"/>
              </p:ext>
            </p:extLst>
          </p:nvPr>
        </p:nvGraphicFramePr>
        <p:xfrm>
          <a:off x="467544" y="1196752"/>
          <a:ext cx="7992889" cy="512494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8099"/>
                <a:gridCol w="888099"/>
                <a:gridCol w="888099"/>
                <a:gridCol w="2664296"/>
                <a:gridCol w="2664296"/>
              </a:tblGrid>
              <a:tr h="481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대기능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중기능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소기능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회원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관리자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73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고객</a:t>
                      </a:r>
                      <a:endParaRPr lang="en-US" altLang="ko-KR" b="0" i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센터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사항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검색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공지사항을 조회하거나 검색할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공지사항을 조회하거나 검색할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/>
                        <a:t>등록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수정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삭제</a:t>
                      </a:r>
                      <a:endParaRPr lang="ko-KR" altLang="en-US" sz="16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공지사항에 대해 등록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삭제의 권한이 없어야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공지사항을 등록하거나 이미 등록된 공지사항을 수정 및 삭제할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Q&amp;A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/>
                        <a:t>조회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검색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삭제</a:t>
                      </a:r>
                      <a:endParaRPr lang="ko-KR" altLang="en-US" sz="16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질문을 조회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검색할 수 있어야 하며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본인이 등록한 질문은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삭제가 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질문을 조회 및 검색할 수 있어야 하며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부적합한 질문은 삭제가 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등록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질문을 등록하거나 이미 등록한 질문을 수정할 수 있어야 한다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질문 등록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수정은 불가능해야 하나 답변 등록 및 수정은 가능해야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검색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조회하거나 검색할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조회하거나 검색할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00" baseline="0" dirty="0" smtClean="0"/>
                        <a:t>등록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수정</a:t>
                      </a:r>
                      <a:r>
                        <a:rPr lang="en-US" altLang="ko-KR" sz="1600" spc="-100" baseline="0" dirty="0" smtClean="0"/>
                        <a:t>, </a:t>
                      </a:r>
                      <a:r>
                        <a:rPr lang="ko-KR" altLang="en-US" sz="1600" spc="-100" baseline="0" dirty="0" smtClean="0"/>
                        <a:t>삭제</a:t>
                      </a:r>
                      <a:endParaRPr lang="ko-KR" altLang="en-US" sz="16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회원은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대해 등록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삭제의 권한이 없어야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관리자는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등록하거나 이미 등록된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수정 및 삭제할 수 있어야 한다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7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비회원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5148880" descr="EMB00001f1889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8" y="1660068"/>
            <a:ext cx="7060803" cy="492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5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회원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6498904" descr="EMB00001f1889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2" y="1594912"/>
            <a:ext cx="7956376" cy="48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12391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관리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자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25149120" descr="EMB00001f1889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1" y="1608480"/>
            <a:ext cx="7955458" cy="49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3353"/>
              </p:ext>
            </p:extLst>
          </p:nvPr>
        </p:nvGraphicFramePr>
        <p:xfrm>
          <a:off x="575556" y="1988840"/>
          <a:ext cx="7992888" cy="410445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72208"/>
                <a:gridCol w="6120680"/>
              </a:tblGrid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액터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사용자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</a:rPr>
                        <a:t>회원과 비회원을 일반화함</a:t>
                      </a:r>
                      <a:r>
                        <a:rPr lang="en-US" altLang="ko-KR" b="0" dirty="0" smtClean="0">
                          <a:latin typeface="+mn-lt"/>
                        </a:rPr>
                        <a:t>. KIWI </a:t>
                      </a:r>
                      <a:r>
                        <a:rPr lang="ko-KR" altLang="en-US" b="0" dirty="0" smtClean="0">
                          <a:latin typeface="+mn-lt"/>
                        </a:rPr>
                        <a:t>시스템 기능을 이용하는 사람</a:t>
                      </a:r>
                      <a:r>
                        <a:rPr lang="en-US" altLang="ko-KR" b="0" dirty="0" smtClean="0">
                          <a:latin typeface="+mn-lt"/>
                        </a:rPr>
                        <a:t>.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비회원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</a:rPr>
                        <a:t>회원가입을 하지 않고 이용하는 사람</a:t>
                      </a:r>
                      <a:r>
                        <a:rPr lang="en-US" altLang="ko-KR" b="0" dirty="0" smtClean="0">
                          <a:latin typeface="+mn-lt"/>
                        </a:rPr>
                        <a:t>. </a:t>
                      </a:r>
                      <a:r>
                        <a:rPr lang="ko-KR" altLang="en-US" b="0" dirty="0" smtClean="0">
                          <a:latin typeface="+mn-lt"/>
                        </a:rPr>
                        <a:t>이용 가능한 기능이 제한적이다</a:t>
                      </a:r>
                      <a:r>
                        <a:rPr lang="en-US" altLang="ko-KR" b="0" dirty="0" smtClean="0">
                          <a:latin typeface="+mn-lt"/>
                        </a:rPr>
                        <a:t>.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회원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</a:rPr>
                        <a:t>회원가입 후 이용하는 사람</a:t>
                      </a:r>
                      <a:r>
                        <a:rPr lang="en-US" altLang="ko-KR" b="0" dirty="0" smtClean="0">
                          <a:latin typeface="+mn-lt"/>
                        </a:rPr>
                        <a:t>. </a:t>
                      </a:r>
                      <a:r>
                        <a:rPr lang="ko-KR" altLang="en-US" b="0" dirty="0" err="1" smtClean="0">
                          <a:latin typeface="+mn-lt"/>
                        </a:rPr>
                        <a:t>로그인을</a:t>
                      </a:r>
                      <a:r>
                        <a:rPr lang="ko-KR" altLang="en-US" b="0" dirty="0" smtClean="0">
                          <a:latin typeface="+mn-lt"/>
                        </a:rPr>
                        <a:t> 통해 회원 권한으로 제공되는 대부분의 </a:t>
                      </a:r>
                      <a:r>
                        <a:rPr lang="ko-KR" altLang="en-US" b="0" baseline="0" dirty="0" smtClean="0">
                          <a:latin typeface="+mn-lt"/>
                        </a:rPr>
                        <a:t>기능들을 </a:t>
                      </a:r>
                      <a:r>
                        <a:rPr lang="ko-KR" altLang="en-US" b="0" dirty="0" smtClean="0">
                          <a:latin typeface="+mn-lt"/>
                        </a:rPr>
                        <a:t>이용할 수 있다</a:t>
                      </a:r>
                      <a:r>
                        <a:rPr lang="en-US" altLang="ko-KR" b="0" dirty="0" smtClean="0">
                          <a:latin typeface="+mn-lt"/>
                        </a:rPr>
                        <a:t>.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관리자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latin typeface="+mn-lt"/>
                        </a:rPr>
                        <a:t>총 시스템을 관리</a:t>
                      </a:r>
                      <a:r>
                        <a:rPr lang="en-US" altLang="ko-KR" b="0" dirty="0" smtClean="0">
                          <a:latin typeface="+mn-lt"/>
                        </a:rPr>
                        <a:t>. </a:t>
                      </a:r>
                      <a:r>
                        <a:rPr lang="ko-KR" altLang="en-US" b="0" dirty="0" smtClean="0">
                          <a:latin typeface="+mn-lt"/>
                        </a:rPr>
                        <a:t>회원관리</a:t>
                      </a:r>
                      <a:r>
                        <a:rPr lang="en-US" altLang="ko-KR" b="0" dirty="0" smtClean="0">
                          <a:latin typeface="+mn-lt"/>
                        </a:rPr>
                        <a:t>, </a:t>
                      </a:r>
                      <a:r>
                        <a:rPr lang="ko-KR" altLang="en-US" b="0" dirty="0" smtClean="0">
                          <a:latin typeface="+mn-lt"/>
                        </a:rPr>
                        <a:t>재능 관리</a:t>
                      </a:r>
                      <a:r>
                        <a:rPr lang="en-US" altLang="ko-KR" b="0" dirty="0" smtClean="0">
                          <a:latin typeface="+mn-lt"/>
                        </a:rPr>
                        <a:t>, </a:t>
                      </a:r>
                      <a:r>
                        <a:rPr lang="ko-KR" altLang="en-US" b="0" dirty="0" smtClean="0">
                          <a:latin typeface="+mn-lt"/>
                        </a:rPr>
                        <a:t>서비스</a:t>
                      </a:r>
                      <a:r>
                        <a:rPr lang="en-US" altLang="ko-KR" b="0" dirty="0" smtClean="0">
                          <a:latin typeface="+mn-lt"/>
                        </a:rPr>
                        <a:t>(</a:t>
                      </a:r>
                      <a:r>
                        <a:rPr lang="ko-KR" altLang="en-US" b="0" dirty="0" smtClean="0">
                          <a:latin typeface="+mn-lt"/>
                        </a:rPr>
                        <a:t>고객센터</a:t>
                      </a:r>
                      <a:r>
                        <a:rPr lang="en-US" altLang="ko-KR" b="0" dirty="0" smtClean="0">
                          <a:latin typeface="+mn-lt"/>
                        </a:rPr>
                        <a:t>) </a:t>
                      </a:r>
                      <a:r>
                        <a:rPr lang="ko-KR" altLang="en-US" b="0" dirty="0" smtClean="0">
                          <a:latin typeface="+mn-lt"/>
                        </a:rPr>
                        <a:t>등을 관리한다</a:t>
                      </a:r>
                      <a:r>
                        <a:rPr lang="en-US" altLang="ko-KR" b="0" dirty="0" smtClean="0">
                          <a:latin typeface="+mn-lt"/>
                        </a:rPr>
                        <a:t>.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ko-KR" b="1" dirty="0" smtClean="0">
                <a:latin typeface="+mn-lt"/>
              </a:rPr>
              <a:t>1. Actor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99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ko-KR" b="1" dirty="0" smtClean="0">
                <a:latin typeface="+mn-lt"/>
              </a:rPr>
              <a:t>2. </a:t>
            </a:r>
            <a:r>
              <a:rPr lang="en-US" altLang="ko-KR" b="1" dirty="0" err="1" smtClean="0">
                <a:latin typeface="+mn-lt"/>
              </a:rPr>
              <a:t>Usecase</a:t>
            </a:r>
            <a:r>
              <a:rPr lang="en-US" altLang="ko-KR" b="1" dirty="0" smtClean="0">
                <a:latin typeface="+mn-lt"/>
              </a:rPr>
              <a:t>_</a:t>
            </a:r>
            <a:r>
              <a:rPr lang="ko-KR" altLang="en-US" b="1" dirty="0" smtClean="0">
                <a:latin typeface="+mn-lt"/>
              </a:rPr>
              <a:t>회원가입 및 로그인</a:t>
            </a:r>
            <a:r>
              <a:rPr lang="en-US" altLang="ko-KR" b="1" dirty="0">
                <a:latin typeface="+mn-lt"/>
              </a:rPr>
              <a:t> </a:t>
            </a:r>
            <a:r>
              <a:rPr lang="ko-KR" altLang="en-US" b="1" dirty="0" smtClean="0">
                <a:latin typeface="+mn-lt"/>
              </a:rPr>
              <a:t>관련</a:t>
            </a:r>
            <a:endParaRPr lang="ko-KR" altLang="en-US" b="1" dirty="0">
              <a:latin typeface="+mn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35927"/>
              </p:ext>
            </p:extLst>
          </p:nvPr>
        </p:nvGraphicFramePr>
        <p:xfrm>
          <a:off x="575556" y="1988840"/>
          <a:ext cx="7992888" cy="40324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184"/>
                <a:gridCol w="6336704"/>
              </a:tblGrid>
              <a:tr h="1344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유스케이스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344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회원가입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0" baseline="0" dirty="0" smtClean="0"/>
                        <a:t>사용자는 키위 시스템의 모든 기능을 이용하기 위해서 자신의 정보를 시스템에 등록한다</a:t>
                      </a:r>
                      <a:r>
                        <a:rPr lang="en-US" altLang="ko-KR" sz="1800" spc="0" baseline="0" dirty="0" smtClean="0"/>
                        <a:t>. </a:t>
                      </a:r>
                      <a:r>
                        <a:rPr lang="ko-KR" altLang="en-US" sz="1800" spc="0" baseline="0" dirty="0" smtClean="0"/>
                        <a:t>그리고 등록한 자신의 정보를 수정할 수 있으며</a:t>
                      </a:r>
                      <a:r>
                        <a:rPr lang="en-US" altLang="ko-KR" sz="1800" spc="0" baseline="0" dirty="0" smtClean="0"/>
                        <a:t>, </a:t>
                      </a:r>
                      <a:r>
                        <a:rPr lang="ko-KR" altLang="en-US" sz="1800" spc="0" baseline="0" dirty="0" smtClean="0"/>
                        <a:t>더 이상 시스템을 이용하지 않으면 탈퇴 신청을 할 수 있다</a:t>
                      </a:r>
                      <a:r>
                        <a:rPr lang="en-US" altLang="ko-KR" sz="1800" spc="0" baseline="0" dirty="0" smtClean="0"/>
                        <a:t>.</a:t>
                      </a:r>
                      <a:endParaRPr lang="ko-KR" altLang="en-US" sz="1800" spc="0" baseline="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로그인 </a:t>
                      </a:r>
                      <a:r>
                        <a:rPr lang="en-US" altLang="ko-KR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로그아웃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spc="0" baseline="0" dirty="0" smtClean="0"/>
                        <a:t>사용자가 로그인한 사용자만 이용할 수 있는 기능을 쓰기 위해 자신의 아이디와 암호를 입력하여 로그인하거나</a:t>
                      </a:r>
                      <a:r>
                        <a:rPr lang="en-US" altLang="ko-KR" sz="1800" spc="0" baseline="0" dirty="0" smtClean="0"/>
                        <a:t>, </a:t>
                      </a:r>
                      <a:r>
                        <a:rPr lang="ko-KR" altLang="en-US" sz="1800" spc="0" baseline="0" dirty="0" smtClean="0"/>
                        <a:t>로그아웃 함</a:t>
                      </a:r>
                      <a:r>
                        <a:rPr lang="en-US" altLang="ko-KR" sz="1800" spc="0" baseline="0" dirty="0" smtClean="0"/>
                        <a:t>.</a:t>
                      </a:r>
                      <a:endParaRPr lang="ko-KR" altLang="en-US" sz="1800" spc="0" baseline="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9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ko-KR" b="1" dirty="0" smtClean="0">
                <a:latin typeface="+mn-lt"/>
              </a:rPr>
              <a:t>2. </a:t>
            </a:r>
            <a:r>
              <a:rPr lang="en-US" altLang="ko-KR" b="1" dirty="0" err="1" smtClean="0">
                <a:latin typeface="+mn-lt"/>
              </a:rPr>
              <a:t>Usecase</a:t>
            </a:r>
            <a:r>
              <a:rPr lang="en-US" altLang="ko-KR" b="1" dirty="0" smtClean="0">
                <a:latin typeface="+mn-lt"/>
              </a:rPr>
              <a:t>_</a:t>
            </a:r>
            <a:r>
              <a:rPr lang="ko-KR" altLang="en-US" b="1" dirty="0" smtClean="0">
                <a:latin typeface="+mn-lt"/>
              </a:rPr>
              <a:t>재능 및 분류 관련</a:t>
            </a:r>
            <a:endParaRPr lang="ko-KR" altLang="en-US" b="1" dirty="0">
              <a:latin typeface="+mn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60281"/>
              </p:ext>
            </p:extLst>
          </p:nvPr>
        </p:nvGraphicFramePr>
        <p:xfrm>
          <a:off x="575556" y="2036061"/>
          <a:ext cx="7992888" cy="428032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184"/>
                <a:gridCol w="6336704"/>
              </a:tblGrid>
              <a:tr h="328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유스케이스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20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분류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재능의 종류를 구분해놓은</a:t>
                      </a:r>
                      <a:r>
                        <a:rPr lang="ko-KR" altLang="en-US" sz="1600" baseline="0" dirty="0" smtClean="0"/>
                        <a:t> 카테고리에 해당한다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상위분류와 하위분류를 통해 재능의 종류를 결정한다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상위분류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재능을 구분하는 큰 맥락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회원은 조회</a:t>
                      </a:r>
                      <a:r>
                        <a:rPr lang="ko-KR" altLang="en-US" sz="1600" baseline="0" dirty="0" smtClean="0"/>
                        <a:t> 및 검색이 가능하다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관리자는 조회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등록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검색이 가능하다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하위분류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재능을 구분하는 작은 맥락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상위분류를 상세화한다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baseline="0" dirty="0" smtClean="0"/>
                        <a:t>관리자는 조회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등록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검색이 가능하다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회원이 기부하고자</a:t>
                      </a:r>
                      <a:r>
                        <a:rPr lang="ko-KR" altLang="en-US" sz="1600" baseline="0" dirty="0" smtClean="0"/>
                        <a:t> 하는 재능을 등록하거나 도움이 필요한 재능을 요청할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회원은 조회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등록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검색이 가능하며 본인이 등록한 글은 수정 및 삭제도 가능하다</a:t>
                      </a:r>
                      <a:r>
                        <a:rPr lang="en-US" altLang="ko-KR" sz="1600" baseline="0" dirty="0" smtClean="0"/>
                        <a:t>.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재능구매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dirty="0" smtClean="0"/>
                        <a:t>판매자가 올려놓은 재능을 리스트에서 원하는 재능을 선택하여 구매한다</a:t>
                      </a:r>
                      <a:r>
                        <a:rPr lang="en-US" altLang="ko-KR" sz="1600" spc="-100" dirty="0" smtClean="0"/>
                        <a:t>.</a:t>
                      </a:r>
                      <a:endParaRPr lang="ko-KR" altLang="en-US" sz="1600" spc="-1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재능신청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pc="-100" dirty="0" smtClean="0"/>
                        <a:t>‘</a:t>
                      </a:r>
                      <a:r>
                        <a:rPr lang="ko-KR" altLang="en-US" sz="1600" spc="-100" dirty="0" smtClean="0"/>
                        <a:t>도와주세요</a:t>
                      </a:r>
                      <a:r>
                        <a:rPr lang="en-US" altLang="ko-KR" sz="1600" spc="-100" dirty="0" smtClean="0"/>
                        <a:t>’</a:t>
                      </a:r>
                      <a:r>
                        <a:rPr lang="ko-KR" altLang="en-US" sz="1600" spc="-100" dirty="0" smtClean="0"/>
                        <a:t>를 통해</a:t>
                      </a:r>
                      <a:r>
                        <a:rPr lang="ko-KR" altLang="en-US" sz="1600" spc="-100" baseline="0" dirty="0" smtClean="0"/>
                        <a:t> 사용자가 필요한 재능을 신청할 수 있다</a:t>
                      </a:r>
                      <a:r>
                        <a:rPr lang="en-US" altLang="ko-KR" sz="1600" spc="-100" baseline="0" dirty="0" smtClean="0"/>
                        <a:t>.</a:t>
                      </a:r>
                      <a:endParaRPr lang="ko-KR" altLang="en-US" sz="1600" spc="-1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재능판매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00" dirty="0" smtClean="0"/>
                        <a:t>자신이 판매할 재능을 상세하게 설명과 가격 등을 정하고</a:t>
                      </a:r>
                      <a:r>
                        <a:rPr lang="ko-KR" altLang="en-US" sz="1600" spc="-100" baseline="0" dirty="0" smtClean="0"/>
                        <a:t> 등록한다</a:t>
                      </a:r>
                      <a:r>
                        <a:rPr lang="en-US" altLang="ko-KR" sz="1600" spc="-100" baseline="0" dirty="0" smtClean="0"/>
                        <a:t>.</a:t>
                      </a:r>
                      <a:endParaRPr lang="ko-KR" altLang="en-US" sz="1600" spc="-1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>
          <a:xfrm>
            <a:off x="3275856" y="4313416"/>
            <a:ext cx="5867744" cy="359519"/>
          </a:xfrm>
        </p:spPr>
        <p:txBody>
          <a:bodyPr/>
          <a:lstStyle/>
          <a:p>
            <a:r>
              <a:rPr lang="en-US" altLang="ko-KR" sz="2000" dirty="0" smtClean="0"/>
              <a:t>03. </a:t>
            </a:r>
            <a:r>
              <a:rPr lang="ko-KR" altLang="en-US" sz="2000" dirty="0"/>
              <a:t>시스템 설계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>
          <a:xfrm>
            <a:off x="3275856" y="3449320"/>
            <a:ext cx="5867744" cy="359519"/>
          </a:xfrm>
        </p:spPr>
        <p:txBody>
          <a:bodyPr/>
          <a:lstStyle/>
          <a:p>
            <a:r>
              <a:rPr lang="en-US" altLang="ko-KR" sz="2000" dirty="0" smtClean="0"/>
              <a:t>02. </a:t>
            </a:r>
            <a:r>
              <a:rPr lang="ko-KR" altLang="en-US" sz="2000" dirty="0"/>
              <a:t>요구 분석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>
          <a:xfrm>
            <a:off x="3290464" y="2585224"/>
            <a:ext cx="5867744" cy="359519"/>
          </a:xfrm>
        </p:spPr>
        <p:txBody>
          <a:bodyPr/>
          <a:lstStyle/>
          <a:p>
            <a:r>
              <a:rPr lang="en-US" altLang="ko-KR" sz="2000" dirty="0" smtClean="0"/>
              <a:t>01. </a:t>
            </a:r>
            <a:r>
              <a:rPr lang="ko-KR" altLang="en-US" sz="2000" dirty="0"/>
              <a:t>프로젝트 개요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275856" y="294526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275856" y="3829680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75856" y="472514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명세서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altLang="ko-KR" b="1" dirty="0" smtClean="0">
                <a:latin typeface="+mn-lt"/>
              </a:rPr>
              <a:t>2. </a:t>
            </a:r>
            <a:r>
              <a:rPr lang="en-US" altLang="ko-KR" b="1" dirty="0" err="1" smtClean="0">
                <a:latin typeface="+mn-lt"/>
              </a:rPr>
              <a:t>Usecase</a:t>
            </a:r>
            <a:r>
              <a:rPr lang="en-US" altLang="ko-KR" b="1" dirty="0" smtClean="0">
                <a:latin typeface="+mn-lt"/>
              </a:rPr>
              <a:t>_</a:t>
            </a:r>
            <a:r>
              <a:rPr lang="ko-KR" altLang="en-US" b="1" spc="-100" dirty="0" smtClean="0">
                <a:latin typeface="+mn-lt"/>
              </a:rPr>
              <a:t>메인</a:t>
            </a:r>
            <a:r>
              <a:rPr lang="en-US" altLang="ko-KR" b="1" spc="-100" dirty="0" smtClean="0">
                <a:latin typeface="+mn-lt"/>
              </a:rPr>
              <a:t>, </a:t>
            </a:r>
            <a:r>
              <a:rPr lang="ko-KR" altLang="en-US" b="1" spc="-100" dirty="0" smtClean="0">
                <a:latin typeface="+mn-lt"/>
              </a:rPr>
              <a:t>도와주세요</a:t>
            </a:r>
            <a:r>
              <a:rPr lang="en-US" altLang="ko-KR" b="1" spc="-100" dirty="0" smtClean="0">
                <a:latin typeface="+mn-lt"/>
              </a:rPr>
              <a:t>, </a:t>
            </a:r>
            <a:r>
              <a:rPr lang="ko-KR" altLang="en-US" b="1" spc="-100" dirty="0" smtClean="0">
                <a:latin typeface="+mn-lt"/>
              </a:rPr>
              <a:t>고객센터 관련</a:t>
            </a:r>
            <a:endParaRPr lang="ko-KR" altLang="en-US" b="1" spc="-100" dirty="0">
              <a:latin typeface="+mn-lt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76902"/>
              </p:ext>
            </p:extLst>
          </p:nvPr>
        </p:nvGraphicFramePr>
        <p:xfrm>
          <a:off x="575556" y="2036060"/>
          <a:ext cx="7992888" cy="446452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56184"/>
                <a:gridCol w="6336704"/>
              </a:tblGrid>
              <a:tr h="59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effectLst/>
                        </a:rPr>
                        <a:t>유스케이스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</a:rPr>
                        <a:t> 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메인화면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새롭게 등록된 글들을 확인 할 수 있으며 상위 메뉴를 한눈에 확인할 수 있어야 한다 모든 사용자는 메인 화면에서 다른 메뉴로 이동이 가능 하다</a:t>
                      </a:r>
                      <a:r>
                        <a:rPr kumimoji="0" lang="en-US" altLang="ko-KR" sz="16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ko-KR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도와주세요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사용자는 재능이 필요한 경우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도와주세요 게시판에서 도움을 신청할 수 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.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공지사항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모든 사용자는 공지사항 게시판을 조회 검색할 수 있어야 한다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맑은 고딕" pitchFamily="50" charset="-127"/>
                        <a:cs typeface="굴림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관리자는 공지사항을 조회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등록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수정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삭제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검색 할 수 있어야 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주요한 공지 글은 따로 표시를 해줘야 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Q&amp;A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사용자는 시스템에 대해 궁금증 등을 관리자에게 문의하는 글을 등록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삭제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수정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검색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조회할 수 있다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비회원은 조회 검색만 가능하다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. </a:t>
                      </a:r>
                      <a:r>
                        <a:rPr kumimoji="1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관리자는 조회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등록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수정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삭제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검색 할 수 있어야 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8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FAQ</a:t>
                      </a:r>
                      <a:endParaRPr lang="ko-KR" altLang="en-US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사용자는 자주 문의 하는 질문과 답변이 미리 등록 되어서 답변을 기다리지 않고 확인할 수 있지만 사용자는 글을 작성 할 수 없다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관리자는 조회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등록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수정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삭제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" pitchFamily="50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검색 할 수 있어야 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itchFamily="50" charset="-127"/>
                          <a:cs typeface="굴림" pitchFamily="50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itchFamily="50" charset="-127"/>
                        <a:cs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6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시스템 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544760" y="2924944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2"/>
          <p:cNvSpPr txBox="1">
            <a:spLocks/>
          </p:cNvSpPr>
          <p:nvPr/>
        </p:nvSpPr>
        <p:spPr>
          <a:xfrm>
            <a:off x="5544760" y="2556372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DB </a:t>
            </a:r>
            <a:r>
              <a:rPr lang="ko-KR" altLang="en-US" dirty="0" smtClean="0"/>
              <a:t>설계 모델링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544760" y="2492896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 txBox="1">
            <a:spLocks/>
          </p:cNvSpPr>
          <p:nvPr/>
        </p:nvSpPr>
        <p:spPr>
          <a:xfrm>
            <a:off x="5544760" y="2124324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세부 시나리오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544760" y="2060848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2"/>
          <p:cNvSpPr txBox="1">
            <a:spLocks/>
          </p:cNvSpPr>
          <p:nvPr/>
        </p:nvSpPr>
        <p:spPr>
          <a:xfrm>
            <a:off x="5544760" y="1692276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 smtClean="0"/>
              <a:t>시나리오 흐름도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5544760" y="4221088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2"/>
          <p:cNvSpPr txBox="1">
            <a:spLocks/>
          </p:cNvSpPr>
          <p:nvPr/>
        </p:nvSpPr>
        <p:spPr>
          <a:xfrm>
            <a:off x="5544760" y="3852516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6</a:t>
            </a:r>
            <a:r>
              <a:rPr lang="en-US" altLang="ko-KR" dirty="0" smtClean="0"/>
              <a:t>. UI </a:t>
            </a:r>
            <a:r>
              <a:rPr lang="ko-KR" altLang="en-US" dirty="0" err="1" smtClean="0"/>
              <a:t>프로토타이핑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544760" y="3789040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2"/>
          <p:cNvSpPr txBox="1">
            <a:spLocks/>
          </p:cNvSpPr>
          <p:nvPr/>
        </p:nvSpPr>
        <p:spPr>
          <a:xfrm>
            <a:off x="5544760" y="3420468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명세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544760" y="3356992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2"/>
          <p:cNvSpPr txBox="1">
            <a:spLocks/>
          </p:cNvSpPr>
          <p:nvPr/>
        </p:nvSpPr>
        <p:spPr>
          <a:xfrm>
            <a:off x="5544760" y="2988420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DB </a:t>
            </a:r>
            <a:r>
              <a:rPr lang="ko-KR" altLang="en-US" dirty="0" smtClean="0"/>
              <a:t>설계 총괄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시나리오 흐름도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6144" y="3110528"/>
            <a:ext cx="720000" cy="72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메인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18552" y="2390528"/>
            <a:ext cx="720000" cy="72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로그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76512" y="1824852"/>
            <a:ext cx="108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76512" y="4219187"/>
            <a:ext cx="108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76512" y="5410968"/>
            <a:ext cx="108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비회원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8552" y="3859187"/>
            <a:ext cx="720000" cy="72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가입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10280" y="4486936"/>
            <a:ext cx="18000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재능등록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수정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신청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10280" y="5114223"/>
            <a:ext cx="180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재능판매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구매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104200" y="5422840"/>
            <a:ext cx="162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회원정보수정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4200" y="5918800"/>
            <a:ext cx="18000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회원탈퇴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회원정보삭제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50280" y="5561510"/>
            <a:ext cx="126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주문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750280" y="6098800"/>
            <a:ext cx="126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결</a:t>
            </a:r>
            <a:r>
              <a:rPr lang="ko-KR" altLang="en-US" b="1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280" y="3145075"/>
            <a:ext cx="180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재능조회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7" idx="3"/>
            <a:endCxn id="9" idx="1"/>
          </p:cNvCxnSpPr>
          <p:nvPr/>
        </p:nvCxnSpPr>
        <p:spPr>
          <a:xfrm flipV="1">
            <a:off x="976144" y="2750528"/>
            <a:ext cx="342408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6" idx="1"/>
          </p:cNvCxnSpPr>
          <p:nvPr/>
        </p:nvCxnSpPr>
        <p:spPr>
          <a:xfrm>
            <a:off x="3356512" y="4399187"/>
            <a:ext cx="1747688" cy="120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3"/>
            <a:endCxn id="14" idx="1"/>
          </p:cNvCxnSpPr>
          <p:nvPr/>
        </p:nvCxnSpPr>
        <p:spPr>
          <a:xfrm>
            <a:off x="3356512" y="4399187"/>
            <a:ext cx="3853768" cy="35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1" idx="3"/>
            <a:endCxn id="15" idx="1"/>
          </p:cNvCxnSpPr>
          <p:nvPr/>
        </p:nvCxnSpPr>
        <p:spPr>
          <a:xfrm>
            <a:off x="3356512" y="4399187"/>
            <a:ext cx="3853768" cy="895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1" idx="3"/>
            <a:endCxn id="17" idx="1"/>
          </p:cNvCxnSpPr>
          <p:nvPr/>
        </p:nvCxnSpPr>
        <p:spPr>
          <a:xfrm>
            <a:off x="3356512" y="4399187"/>
            <a:ext cx="1747688" cy="178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3"/>
            <a:endCxn id="21" idx="1"/>
          </p:cNvCxnSpPr>
          <p:nvPr/>
        </p:nvCxnSpPr>
        <p:spPr>
          <a:xfrm flipV="1">
            <a:off x="3356512" y="3325075"/>
            <a:ext cx="3853768" cy="107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0" idx="3"/>
            <a:endCxn id="21" idx="1"/>
          </p:cNvCxnSpPr>
          <p:nvPr/>
        </p:nvCxnSpPr>
        <p:spPr>
          <a:xfrm>
            <a:off x="3356512" y="2004852"/>
            <a:ext cx="3853768" cy="132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3"/>
            <a:endCxn id="17" idx="1"/>
          </p:cNvCxnSpPr>
          <p:nvPr/>
        </p:nvCxnSpPr>
        <p:spPr>
          <a:xfrm>
            <a:off x="3356512" y="2004852"/>
            <a:ext cx="1747688" cy="418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3" idx="1"/>
            <a:endCxn id="7" idx="3"/>
          </p:cNvCxnSpPr>
          <p:nvPr/>
        </p:nvCxnSpPr>
        <p:spPr>
          <a:xfrm flipH="1" flipV="1">
            <a:off x="976144" y="3470528"/>
            <a:ext cx="342408" cy="74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2" idx="3"/>
            <a:endCxn id="21" idx="1"/>
          </p:cNvCxnSpPr>
          <p:nvPr/>
        </p:nvCxnSpPr>
        <p:spPr>
          <a:xfrm flipV="1">
            <a:off x="3356512" y="3325075"/>
            <a:ext cx="3853768" cy="226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3"/>
            <a:endCxn id="18" idx="1"/>
          </p:cNvCxnSpPr>
          <p:nvPr/>
        </p:nvCxnSpPr>
        <p:spPr>
          <a:xfrm>
            <a:off x="3356512" y="4399187"/>
            <a:ext cx="4393768" cy="134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750280" y="3592362"/>
            <a:ext cx="126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재능삭제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11" idx="3"/>
            <a:endCxn id="57" idx="1"/>
          </p:cNvCxnSpPr>
          <p:nvPr/>
        </p:nvCxnSpPr>
        <p:spPr>
          <a:xfrm flipV="1">
            <a:off x="3356512" y="3772362"/>
            <a:ext cx="4393768" cy="62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0" idx="3"/>
            <a:endCxn id="57" idx="1"/>
          </p:cNvCxnSpPr>
          <p:nvPr/>
        </p:nvCxnSpPr>
        <p:spPr>
          <a:xfrm>
            <a:off x="3356512" y="2004852"/>
            <a:ext cx="4393768" cy="176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13" idx="2"/>
            <a:endCxn id="12" idx="1"/>
          </p:cNvCxnSpPr>
          <p:nvPr/>
        </p:nvCxnSpPr>
        <p:spPr>
          <a:xfrm>
            <a:off x="1678552" y="4579187"/>
            <a:ext cx="597960" cy="101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9" idx="3"/>
            <a:endCxn id="10" idx="1"/>
          </p:cNvCxnSpPr>
          <p:nvPr/>
        </p:nvCxnSpPr>
        <p:spPr>
          <a:xfrm flipV="1">
            <a:off x="2038552" y="2004852"/>
            <a:ext cx="237960" cy="74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9" idx="3"/>
            <a:endCxn id="11" idx="1"/>
          </p:cNvCxnSpPr>
          <p:nvPr/>
        </p:nvCxnSpPr>
        <p:spPr>
          <a:xfrm>
            <a:off x="2038552" y="2750528"/>
            <a:ext cx="237960" cy="1648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7210280" y="1890501"/>
            <a:ext cx="18000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조회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7210280" y="815927"/>
            <a:ext cx="18000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공지사항등록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수정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8" name="직선 연결선 117"/>
          <p:cNvCxnSpPr>
            <a:stCxn id="10" idx="3"/>
            <a:endCxn id="115" idx="1"/>
          </p:cNvCxnSpPr>
          <p:nvPr/>
        </p:nvCxnSpPr>
        <p:spPr>
          <a:xfrm>
            <a:off x="3356512" y="2004852"/>
            <a:ext cx="3853768" cy="155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0" idx="3"/>
            <a:endCxn id="116" idx="1"/>
          </p:cNvCxnSpPr>
          <p:nvPr/>
        </p:nvCxnSpPr>
        <p:spPr>
          <a:xfrm flipV="1">
            <a:off x="3356512" y="1085927"/>
            <a:ext cx="3853768" cy="91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" idx="3"/>
            <a:endCxn id="115" idx="1"/>
          </p:cNvCxnSpPr>
          <p:nvPr/>
        </p:nvCxnSpPr>
        <p:spPr>
          <a:xfrm flipV="1">
            <a:off x="3356512" y="2160501"/>
            <a:ext cx="3853768" cy="223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7570280" y="4039649"/>
            <a:ext cx="144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Q&amp;A</a:t>
            </a:r>
            <a:r>
              <a:rPr lang="ko-KR" altLang="en-US" b="1" dirty="0" smtClean="0">
                <a:solidFill>
                  <a:schemeClr val="tx1"/>
                </a:solidFill>
              </a:rPr>
              <a:t> 수정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cxnSp>
        <p:nvCxnSpPr>
          <p:cNvPr id="176" name="직선 연결선 175"/>
          <p:cNvCxnSpPr>
            <a:stCxn id="12" idx="3"/>
            <a:endCxn id="115" idx="1"/>
          </p:cNvCxnSpPr>
          <p:nvPr/>
        </p:nvCxnSpPr>
        <p:spPr>
          <a:xfrm flipV="1">
            <a:off x="3356512" y="2160501"/>
            <a:ext cx="3853768" cy="343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모서리가 둥근 직사각형 289"/>
          <p:cNvSpPr/>
          <p:nvPr/>
        </p:nvSpPr>
        <p:spPr>
          <a:xfrm>
            <a:off x="7210280" y="2517788"/>
            <a:ext cx="18000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Q&amp;A</a:t>
            </a:r>
            <a:r>
              <a:rPr lang="ko-KR" altLang="en-US" b="1" dirty="0" smtClean="0">
                <a:solidFill>
                  <a:schemeClr val="tx1"/>
                </a:solidFill>
              </a:rPr>
              <a:t>조회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94" name="직선 연결선 293"/>
          <p:cNvCxnSpPr>
            <a:stCxn id="10" idx="3"/>
            <a:endCxn id="290" idx="1"/>
          </p:cNvCxnSpPr>
          <p:nvPr/>
        </p:nvCxnSpPr>
        <p:spPr>
          <a:xfrm>
            <a:off x="3356512" y="2004852"/>
            <a:ext cx="3853768" cy="78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11" idx="3"/>
            <a:endCxn id="174" idx="1"/>
          </p:cNvCxnSpPr>
          <p:nvPr/>
        </p:nvCxnSpPr>
        <p:spPr>
          <a:xfrm flipV="1">
            <a:off x="3356512" y="4219649"/>
            <a:ext cx="4213768" cy="179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>
            <a:stCxn id="11" idx="3"/>
            <a:endCxn id="290" idx="1"/>
          </p:cNvCxnSpPr>
          <p:nvPr/>
        </p:nvCxnSpPr>
        <p:spPr>
          <a:xfrm flipV="1">
            <a:off x="3356512" y="2787788"/>
            <a:ext cx="3853768" cy="161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모서리가 둥근 직사각형 303"/>
          <p:cNvSpPr/>
          <p:nvPr/>
        </p:nvSpPr>
        <p:spPr>
          <a:xfrm>
            <a:off x="7210280" y="1443214"/>
            <a:ext cx="1800000" cy="36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r>
              <a:rPr lang="ko-KR" altLang="en-US" b="1" dirty="0" smtClean="0">
                <a:solidFill>
                  <a:schemeClr val="tx1"/>
                </a:solidFill>
              </a:rPr>
              <a:t>조회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7210280" y="188640"/>
            <a:ext cx="1800000" cy="5400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r>
              <a:rPr lang="ko-KR" altLang="en-US" b="1" dirty="0" smtClean="0">
                <a:solidFill>
                  <a:schemeClr val="tx1"/>
                </a:solidFill>
              </a:rPr>
              <a:t>등록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수정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26" name="직선 연결선 325"/>
          <p:cNvCxnSpPr>
            <a:stCxn id="10" idx="3"/>
            <a:endCxn id="304" idx="1"/>
          </p:cNvCxnSpPr>
          <p:nvPr/>
        </p:nvCxnSpPr>
        <p:spPr>
          <a:xfrm flipV="1">
            <a:off x="3356512" y="1623214"/>
            <a:ext cx="3853768" cy="38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>
            <a:stCxn id="10" idx="3"/>
            <a:endCxn id="303" idx="1"/>
          </p:cNvCxnSpPr>
          <p:nvPr/>
        </p:nvCxnSpPr>
        <p:spPr>
          <a:xfrm flipV="1">
            <a:off x="3356512" y="458640"/>
            <a:ext cx="3853768" cy="154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>
            <a:stCxn id="11" idx="3"/>
            <a:endCxn id="304" idx="1"/>
          </p:cNvCxnSpPr>
          <p:nvPr/>
        </p:nvCxnSpPr>
        <p:spPr>
          <a:xfrm flipV="1">
            <a:off x="3356512" y="1623214"/>
            <a:ext cx="3853768" cy="277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연결선 411"/>
          <p:cNvCxnSpPr>
            <a:stCxn id="12" idx="3"/>
            <a:endCxn id="304" idx="1"/>
          </p:cNvCxnSpPr>
          <p:nvPr/>
        </p:nvCxnSpPr>
        <p:spPr>
          <a:xfrm flipV="1">
            <a:off x="3356512" y="1623214"/>
            <a:ext cx="3853768" cy="396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434"/>
          <p:cNvCxnSpPr>
            <a:stCxn id="18" idx="2"/>
            <a:endCxn id="20" idx="0"/>
          </p:cNvCxnSpPr>
          <p:nvPr/>
        </p:nvCxnSpPr>
        <p:spPr>
          <a:xfrm>
            <a:off x="8380280" y="5921510"/>
            <a:ext cx="0" cy="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1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재능 검색 시나리오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smtClean="0">
                <a:latin typeface="+mn-lt"/>
              </a:rPr>
              <a:t>    </a:t>
            </a:r>
            <a:r>
              <a:rPr lang="en-US" altLang="ko-KR" sz="2000" b="1" dirty="0" smtClean="0">
                <a:latin typeface="+mn-lt"/>
              </a:rPr>
              <a:t>SC1</a:t>
            </a:r>
            <a:r>
              <a:rPr lang="en-US" altLang="ko-KR" sz="2000" b="1" dirty="0">
                <a:latin typeface="+mn-lt"/>
              </a:rPr>
              <a:t>. </a:t>
            </a:r>
            <a:r>
              <a:rPr lang="ko-KR" altLang="en-US" sz="2000" b="1" dirty="0">
                <a:latin typeface="+mn-lt"/>
              </a:rPr>
              <a:t>원하는 재능이 있을 경우</a:t>
            </a:r>
            <a:endParaRPr lang="en-US" altLang="ko-KR" sz="2000" b="1" dirty="0"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US" altLang="ko-KR" sz="1800" dirty="0" smtClean="0">
                <a:latin typeface="+mn-lt"/>
              </a:rPr>
              <a:t>	1</a:t>
            </a:r>
            <a:r>
              <a:rPr lang="en-US" altLang="ko-KR" sz="1800" dirty="0">
                <a:latin typeface="+mn-lt"/>
              </a:rPr>
              <a:t>. </a:t>
            </a:r>
            <a:r>
              <a:rPr lang="ko-KR" altLang="en-US" sz="1800" dirty="0">
                <a:latin typeface="+mn-lt"/>
              </a:rPr>
              <a:t>사용자가 원하는 </a:t>
            </a:r>
            <a:r>
              <a:rPr lang="ko-KR" altLang="en-US" sz="1800" dirty="0" err="1">
                <a:latin typeface="+mn-lt"/>
              </a:rPr>
              <a:t>검색어를</a:t>
            </a:r>
            <a:r>
              <a:rPr lang="ko-KR" altLang="en-US" sz="1800" dirty="0">
                <a:latin typeface="+mn-lt"/>
              </a:rPr>
              <a:t> 입력한다</a:t>
            </a:r>
            <a:r>
              <a:rPr lang="en-US" altLang="ko-KR" sz="1800" dirty="0">
                <a:latin typeface="+mn-lt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800" dirty="0" smtClean="0">
                <a:latin typeface="+mn-lt"/>
              </a:rPr>
              <a:t>	2</a:t>
            </a:r>
            <a:r>
              <a:rPr lang="en-US" altLang="ko-KR" sz="1800" dirty="0">
                <a:latin typeface="+mn-lt"/>
              </a:rPr>
              <a:t>. </a:t>
            </a:r>
            <a:r>
              <a:rPr lang="ko-KR" altLang="en-US" sz="1800" dirty="0">
                <a:latin typeface="+mn-lt"/>
              </a:rPr>
              <a:t>상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하 </a:t>
            </a:r>
            <a:r>
              <a:rPr lang="ko-KR" altLang="en-US" sz="1800" dirty="0" err="1">
                <a:latin typeface="+mn-lt"/>
              </a:rPr>
              <a:t>분류별</a:t>
            </a:r>
            <a:r>
              <a:rPr lang="ko-KR" altLang="en-US" sz="1800" dirty="0">
                <a:latin typeface="+mn-lt"/>
              </a:rPr>
              <a:t> 재능을 </a:t>
            </a:r>
            <a:r>
              <a:rPr lang="en-US" altLang="ko-KR" sz="1800" dirty="0">
                <a:latin typeface="+mn-lt"/>
              </a:rPr>
              <a:t>DB</a:t>
            </a:r>
            <a:r>
              <a:rPr lang="ko-KR" altLang="en-US" sz="1800" dirty="0">
                <a:latin typeface="+mn-lt"/>
              </a:rPr>
              <a:t>에서 검색한다</a:t>
            </a:r>
            <a:r>
              <a:rPr lang="en-US" altLang="ko-KR" sz="1800" dirty="0">
                <a:latin typeface="+mn-lt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800" dirty="0" smtClean="0">
                <a:latin typeface="+mn-lt"/>
              </a:rPr>
              <a:t>	3</a:t>
            </a:r>
            <a:r>
              <a:rPr lang="en-US" altLang="ko-KR" sz="1800" dirty="0">
                <a:latin typeface="+mn-lt"/>
              </a:rPr>
              <a:t>. </a:t>
            </a:r>
            <a:r>
              <a:rPr lang="ko-KR" altLang="en-US" sz="1800" dirty="0">
                <a:latin typeface="+mn-lt"/>
              </a:rPr>
              <a:t>재능</a:t>
            </a:r>
            <a:r>
              <a:rPr lang="en-US" altLang="ko-KR" sz="1800" dirty="0">
                <a:latin typeface="+mn-lt"/>
              </a:rPr>
              <a:t>DB</a:t>
            </a:r>
            <a:r>
              <a:rPr lang="ko-KR" altLang="en-US" sz="1800" dirty="0">
                <a:latin typeface="+mn-lt"/>
              </a:rPr>
              <a:t>에 </a:t>
            </a:r>
            <a:r>
              <a:rPr lang="ko-KR" altLang="en-US" sz="1800" dirty="0" err="1">
                <a:latin typeface="+mn-lt"/>
              </a:rPr>
              <a:t>검색어에</a:t>
            </a:r>
            <a:r>
              <a:rPr lang="ko-KR" altLang="en-US" sz="1800" dirty="0">
                <a:latin typeface="+mn-lt"/>
              </a:rPr>
              <a:t> 맞는 재능을 가져와 리스트로 </a:t>
            </a:r>
            <a:r>
              <a:rPr lang="ko-KR" altLang="en-US" sz="1800" dirty="0" smtClean="0">
                <a:latin typeface="+mn-lt"/>
              </a:rPr>
              <a:t>보여 주고 </a:t>
            </a:r>
            <a:endParaRPr lang="en-US" altLang="ko-KR" sz="1800" dirty="0">
              <a:latin typeface="+mn-lt"/>
            </a:endParaRPr>
          </a:p>
          <a:p>
            <a:pPr marL="1188000">
              <a:lnSpc>
                <a:spcPct val="170000"/>
              </a:lnSpc>
            </a:pPr>
            <a:r>
              <a:rPr lang="ko-KR" altLang="en-US" sz="1800" dirty="0" smtClean="0">
                <a:latin typeface="+mn-lt"/>
              </a:rPr>
              <a:t>같은 </a:t>
            </a:r>
            <a:r>
              <a:rPr lang="ko-KR" altLang="en-US" sz="1800" dirty="0">
                <a:latin typeface="+mn-lt"/>
              </a:rPr>
              <a:t>것끼리 </a:t>
            </a:r>
            <a:r>
              <a:rPr lang="ko-KR" altLang="en-US" sz="1800" dirty="0" smtClean="0">
                <a:latin typeface="+mn-lt"/>
              </a:rPr>
              <a:t>비교할 </a:t>
            </a:r>
            <a:r>
              <a:rPr lang="ko-KR" altLang="en-US" sz="1800" dirty="0">
                <a:latin typeface="+mn-lt"/>
              </a:rPr>
              <a:t>수 있게 해준다</a:t>
            </a:r>
            <a:r>
              <a:rPr lang="en-US" altLang="ko-KR" sz="1800" dirty="0">
                <a:latin typeface="+mn-lt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800" dirty="0" smtClean="0">
                <a:latin typeface="+mn-lt"/>
              </a:rPr>
              <a:t>	4</a:t>
            </a:r>
            <a:r>
              <a:rPr lang="en-US" altLang="ko-KR" sz="1800" dirty="0">
                <a:latin typeface="+mn-lt"/>
              </a:rPr>
              <a:t>. </a:t>
            </a:r>
            <a:r>
              <a:rPr lang="ko-KR" altLang="en-US" sz="1800" dirty="0">
                <a:latin typeface="+mn-lt"/>
              </a:rPr>
              <a:t>재능</a:t>
            </a:r>
            <a:r>
              <a:rPr lang="en-US" altLang="ko-KR" sz="1800" dirty="0">
                <a:latin typeface="+mn-lt"/>
              </a:rPr>
              <a:t>DB</a:t>
            </a:r>
            <a:r>
              <a:rPr lang="ko-KR" altLang="en-US" sz="1800" dirty="0">
                <a:latin typeface="+mn-lt"/>
              </a:rPr>
              <a:t>에 </a:t>
            </a:r>
            <a:r>
              <a:rPr lang="ko-KR" altLang="en-US" sz="1800" dirty="0" err="1">
                <a:latin typeface="+mn-lt"/>
              </a:rPr>
              <a:t>검색어에</a:t>
            </a:r>
            <a:r>
              <a:rPr lang="ko-KR" altLang="en-US" sz="1800" dirty="0">
                <a:latin typeface="+mn-lt"/>
              </a:rPr>
              <a:t> 맞는 재능이 있다면 그 재능들을 </a:t>
            </a:r>
            <a:r>
              <a:rPr lang="ko-KR" altLang="en-US" sz="1800" dirty="0" smtClean="0">
                <a:latin typeface="+mn-lt"/>
              </a:rPr>
              <a:t>출력하여 </a:t>
            </a:r>
            <a:endParaRPr lang="en-US" altLang="ko-KR" sz="1800" dirty="0" smtClean="0">
              <a:latin typeface="+mn-lt"/>
            </a:endParaRPr>
          </a:p>
          <a:p>
            <a:pPr marL="1188000">
              <a:lnSpc>
                <a:spcPct val="170000"/>
              </a:lnSpc>
            </a:pPr>
            <a:r>
              <a:rPr lang="ko-KR" altLang="en-US" sz="1800" dirty="0" smtClean="0">
                <a:latin typeface="+mn-lt"/>
              </a:rPr>
              <a:t>리스트로 </a:t>
            </a:r>
            <a:r>
              <a:rPr lang="ko-KR" altLang="en-US" sz="1800" dirty="0">
                <a:latin typeface="+mn-lt"/>
              </a:rPr>
              <a:t>보여준다</a:t>
            </a:r>
            <a:r>
              <a:rPr lang="en-US" altLang="ko-KR" sz="1800" dirty="0" smtClean="0">
                <a:latin typeface="+mn-lt"/>
              </a:rPr>
              <a:t>.</a:t>
            </a:r>
            <a:endParaRPr lang="en-US" altLang="ko-KR" sz="1800" dirty="0">
              <a:latin typeface="+mn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재능 검색 시나리오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SC2. </a:t>
            </a:r>
            <a:r>
              <a:rPr lang="ko-KR" altLang="en-US" sz="2000" b="1" dirty="0"/>
              <a:t>원하는 재능이 </a:t>
            </a:r>
            <a:r>
              <a:rPr lang="ko-KR" altLang="en-US" sz="2000" b="1" dirty="0" smtClean="0"/>
              <a:t>없</a:t>
            </a:r>
            <a:r>
              <a:rPr lang="ko-KR" altLang="en-US" sz="2000" b="1" dirty="0"/>
              <a:t>을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경우</a:t>
            </a:r>
            <a:endParaRPr lang="en-US" altLang="ko-KR" sz="2000" b="1" dirty="0"/>
          </a:p>
          <a:p>
            <a:pPr>
              <a:lnSpc>
                <a:spcPct val="170000"/>
              </a:lnSpc>
            </a:pPr>
            <a:r>
              <a:rPr lang="en-US" altLang="ko-KR" sz="1400" dirty="0" smtClean="0">
                <a:latin typeface="+mn-lt"/>
              </a:rPr>
              <a:t>	</a:t>
            </a:r>
            <a:r>
              <a:rPr lang="en-US" altLang="ko-KR" sz="1800" dirty="0" smtClean="0">
                <a:latin typeface="+mn-lt"/>
              </a:rPr>
              <a:t>1. </a:t>
            </a:r>
            <a:r>
              <a:rPr lang="ko-KR" altLang="en-US" sz="1800" dirty="0" smtClean="0">
                <a:latin typeface="+mn-lt"/>
              </a:rPr>
              <a:t>사용자가 원하는 종류의 재능을 요청한다</a:t>
            </a:r>
            <a:r>
              <a:rPr lang="en-US" altLang="ko-KR" sz="1800" dirty="0" smtClean="0">
                <a:latin typeface="+mn-lt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800" dirty="0" smtClean="0">
                <a:latin typeface="+mn-lt"/>
              </a:rPr>
              <a:t>	2. </a:t>
            </a:r>
            <a:r>
              <a:rPr lang="ko-KR" altLang="en-US" sz="1800" dirty="0" smtClean="0">
                <a:latin typeface="+mn-lt"/>
              </a:rPr>
              <a:t>전문가나 판매자가 제안을 한다</a:t>
            </a:r>
            <a:r>
              <a:rPr lang="en-US" altLang="ko-KR" sz="1800" dirty="0" smtClean="0">
                <a:latin typeface="+mn-lt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800" dirty="0" smtClean="0">
                <a:latin typeface="+mn-lt"/>
              </a:rPr>
              <a:t>	3. </a:t>
            </a:r>
            <a:r>
              <a:rPr lang="ko-KR" altLang="en-US" sz="1800" dirty="0" smtClean="0">
                <a:latin typeface="+mn-lt"/>
              </a:rPr>
              <a:t>사용자가 제안을 받아들여 서로 목적을 이룬다</a:t>
            </a:r>
            <a:r>
              <a:rPr lang="en-US" altLang="ko-KR" sz="1800" dirty="0" smtClean="0">
                <a:latin typeface="+mn-lt"/>
              </a:rPr>
              <a:t>.</a:t>
            </a:r>
            <a:endParaRPr lang="en-US" altLang="ko-KR" sz="1800" dirty="0">
              <a:latin typeface="+mn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7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ko-KR" sz="74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7400" b="1" dirty="0">
                <a:solidFill>
                  <a:schemeClr val="accent6">
                    <a:lumMod val="75000"/>
                  </a:schemeClr>
                </a:solidFill>
              </a:rPr>
              <a:t>재능 구매 시나리오</a:t>
            </a:r>
            <a:endParaRPr lang="en-US" altLang="ko-KR" sz="7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6200" dirty="0"/>
              <a:t>     </a:t>
            </a:r>
            <a:r>
              <a:rPr lang="en-US" altLang="ko-KR" sz="6200" b="1" dirty="0"/>
              <a:t>SC1. </a:t>
            </a:r>
            <a:r>
              <a:rPr lang="ko-KR" altLang="en-US" sz="6200" b="1" dirty="0"/>
              <a:t>재능리스트에서 재능을 선택하여 구매한다</a:t>
            </a:r>
            <a:r>
              <a:rPr lang="en-US" altLang="ko-KR" sz="6200" b="1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</a:t>
            </a:r>
            <a:r>
              <a:rPr lang="ko-KR" altLang="en-US" sz="3400" dirty="0"/>
              <a:t> </a:t>
            </a:r>
            <a:r>
              <a:rPr lang="ko-KR" altLang="en-US" sz="3400" u="sng" dirty="0"/>
              <a:t>사전조건</a:t>
            </a:r>
            <a:r>
              <a:rPr lang="en-US" altLang="ko-KR" sz="3400" u="sng" dirty="0"/>
              <a:t> : </a:t>
            </a:r>
            <a:r>
              <a:rPr lang="ko-KR" altLang="en-US" sz="3400" u="sng" dirty="0"/>
              <a:t>재능이 등록되어 있는 경우</a:t>
            </a:r>
            <a:endParaRPr lang="en-US" altLang="ko-KR" sz="3400" u="sng" dirty="0"/>
          </a:p>
          <a:p>
            <a:pPr>
              <a:lnSpc>
                <a:spcPct val="170000"/>
              </a:lnSpc>
            </a:pPr>
            <a:r>
              <a:rPr lang="en-US" altLang="ko-KR" sz="3400" dirty="0"/>
              <a:t>	 1. </a:t>
            </a:r>
            <a:r>
              <a:rPr lang="ko-KR" altLang="en-US" sz="3400" dirty="0" err="1"/>
              <a:t>액터가</a:t>
            </a:r>
            <a:r>
              <a:rPr lang="ko-KR" altLang="en-US" sz="3400" dirty="0"/>
              <a:t> 재능 정보 리스트를 요청한다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2. </a:t>
            </a:r>
            <a:r>
              <a:rPr lang="ko-KR" altLang="en-US" sz="3400" dirty="0"/>
              <a:t>시스템은 재능을 </a:t>
            </a:r>
            <a:r>
              <a:rPr lang="en-US" altLang="ko-KR" sz="3400" dirty="0"/>
              <a:t>DB</a:t>
            </a:r>
            <a:r>
              <a:rPr lang="ko-KR" altLang="en-US" sz="3400" dirty="0"/>
              <a:t>에서 리스트를 가져와 출력한다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3. </a:t>
            </a:r>
            <a:r>
              <a:rPr lang="ko-KR" altLang="en-US" sz="3400" dirty="0" err="1"/>
              <a:t>액터는</a:t>
            </a:r>
            <a:r>
              <a:rPr lang="ko-KR" altLang="en-US" sz="3400" dirty="0"/>
              <a:t> 리스트에서 재능을 확인하여 선택한다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4. </a:t>
            </a:r>
            <a:r>
              <a:rPr lang="ko-KR" altLang="en-US" sz="3400" dirty="0"/>
              <a:t>시스템은 선택된 재능의 상세 정보를 출력한다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5. </a:t>
            </a:r>
            <a:r>
              <a:rPr lang="ko-KR" altLang="en-US" sz="3400" dirty="0" err="1"/>
              <a:t>액터는</a:t>
            </a:r>
            <a:r>
              <a:rPr lang="ko-KR" altLang="en-US" sz="3400" dirty="0"/>
              <a:t> 재능 상세 정보를 확인하고 구매요청을 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6. </a:t>
            </a:r>
            <a:r>
              <a:rPr lang="ko-KR" altLang="en-US" sz="3400" dirty="0"/>
              <a:t>시스템은 결제정보 </a:t>
            </a:r>
            <a:r>
              <a:rPr lang="ko-KR" altLang="en-US" sz="3400" dirty="0" err="1"/>
              <a:t>입력창을</a:t>
            </a:r>
            <a:r>
              <a:rPr lang="ko-KR" altLang="en-US" sz="3400" dirty="0"/>
              <a:t> 출력하고 결제 창을 출력하고 정보 입력을 기다린다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7. </a:t>
            </a:r>
            <a:r>
              <a:rPr lang="ko-KR" altLang="en-US" sz="3400" dirty="0" err="1"/>
              <a:t>액터는</a:t>
            </a:r>
            <a:r>
              <a:rPr lang="ko-KR" altLang="en-US" sz="3400" dirty="0"/>
              <a:t> 결제 정보를 입력한다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8. </a:t>
            </a:r>
            <a:r>
              <a:rPr lang="ko-KR" altLang="en-US" sz="3400" dirty="0"/>
              <a:t>시스템은 결제 정보 입력의 유효성을 검사한다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9. </a:t>
            </a:r>
            <a:r>
              <a:rPr lang="ko-KR" altLang="en-US" sz="3400" dirty="0"/>
              <a:t>시스템은 구매요청 정보를 </a:t>
            </a:r>
            <a:r>
              <a:rPr lang="ko-KR" altLang="en-US" sz="3400" dirty="0" err="1" smtClean="0"/>
              <a:t>액터의</a:t>
            </a:r>
            <a:r>
              <a:rPr lang="ko-KR" altLang="en-US" sz="3400" dirty="0" smtClean="0"/>
              <a:t> </a:t>
            </a:r>
            <a:r>
              <a:rPr lang="ko-KR" altLang="en-US" sz="3400" dirty="0"/>
              <a:t>해당 페이지에 등록 처리한다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     </a:t>
            </a:r>
            <a:r>
              <a:rPr lang="en-US" altLang="ko-KR" sz="3400" dirty="0" smtClean="0"/>
              <a:t>	 10</a:t>
            </a:r>
            <a:r>
              <a:rPr lang="en-US" altLang="ko-KR" sz="3400" dirty="0"/>
              <a:t>. </a:t>
            </a:r>
            <a:r>
              <a:rPr lang="ko-KR" altLang="en-US" sz="3400" dirty="0" err="1" smtClean="0"/>
              <a:t>액터와</a:t>
            </a:r>
            <a:r>
              <a:rPr lang="ko-KR" altLang="en-US" sz="3400" dirty="0" smtClean="0"/>
              <a:t> </a:t>
            </a:r>
            <a:r>
              <a:rPr lang="ko-KR" altLang="en-US" sz="3400" dirty="0" err="1" smtClean="0"/>
              <a:t>판매자는</a:t>
            </a:r>
            <a:r>
              <a:rPr lang="ko-KR" altLang="en-US" sz="3400" dirty="0" smtClean="0"/>
              <a:t> 등록된 </a:t>
            </a:r>
            <a:r>
              <a:rPr lang="ko-KR" altLang="en-US" sz="3400" dirty="0"/>
              <a:t>구매요청 정보를 확인한다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</a:t>
            </a:r>
            <a:r>
              <a:rPr lang="en-US" altLang="ko-KR" sz="3400" dirty="0" smtClean="0"/>
              <a:t>11. </a:t>
            </a:r>
            <a:r>
              <a:rPr lang="ko-KR" altLang="en-US" sz="3400" dirty="0"/>
              <a:t>판매자가 재능 판매 결과를 입력한다</a:t>
            </a:r>
            <a:r>
              <a:rPr lang="en-US" altLang="ko-KR" sz="34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3400" dirty="0"/>
              <a:t>	 </a:t>
            </a:r>
            <a:r>
              <a:rPr lang="en-US" altLang="ko-KR" sz="3400" dirty="0" smtClean="0"/>
              <a:t>12. </a:t>
            </a:r>
            <a:r>
              <a:rPr lang="ko-KR" altLang="en-US" sz="3400" dirty="0"/>
              <a:t>시스템은 판매 결과를 </a:t>
            </a:r>
            <a:r>
              <a:rPr lang="ko-KR" altLang="en-US" sz="3400" dirty="0" smtClean="0"/>
              <a:t>구매자와 </a:t>
            </a:r>
            <a:r>
              <a:rPr lang="ko-KR" altLang="en-US" sz="3400" dirty="0" err="1" smtClean="0"/>
              <a:t>판매자에게</a:t>
            </a:r>
            <a:r>
              <a:rPr lang="ko-KR" altLang="en-US" sz="3400" dirty="0" smtClean="0"/>
              <a:t> 알린다</a:t>
            </a:r>
            <a:r>
              <a:rPr lang="en-US" altLang="ko-KR" sz="340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재능 구매 시나리오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  SC2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재능 </a:t>
            </a:r>
            <a:r>
              <a:rPr lang="ko-KR" altLang="en-US" sz="2000" b="1" dirty="0" smtClean="0"/>
              <a:t>검색 창에서 </a:t>
            </a:r>
            <a:r>
              <a:rPr lang="ko-KR" altLang="en-US" sz="2000" b="1" dirty="0"/>
              <a:t>키워드로 재능을 검색하여 </a:t>
            </a:r>
            <a:r>
              <a:rPr lang="ko-KR" altLang="en-US" sz="2000" b="1" dirty="0" smtClean="0"/>
              <a:t>재능을 </a:t>
            </a:r>
            <a:r>
              <a:rPr lang="ko-KR" altLang="en-US" sz="2000" b="1" dirty="0"/>
              <a:t>구매한다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</a:t>
            </a:r>
            <a:r>
              <a:rPr lang="ko-KR" altLang="en-US" sz="1800" u="sng" dirty="0" smtClean="0"/>
              <a:t>사전 </a:t>
            </a:r>
            <a:r>
              <a:rPr lang="ko-KR" altLang="en-US" sz="1800" u="sng" dirty="0"/>
              <a:t>조건 </a:t>
            </a:r>
            <a:r>
              <a:rPr lang="en-US" altLang="ko-KR" sz="1800" u="sng" dirty="0"/>
              <a:t>: </a:t>
            </a:r>
            <a:r>
              <a:rPr lang="ko-KR" altLang="en-US" sz="1800" u="sng" dirty="0"/>
              <a:t>재능이 등록되어 있는 경우</a:t>
            </a:r>
            <a:endParaRPr lang="en-US" altLang="ko-KR" sz="1800" u="sng" dirty="0"/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1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액터가</a:t>
            </a:r>
            <a:r>
              <a:rPr lang="ko-KR" altLang="en-US" sz="1800" dirty="0"/>
              <a:t> 재능 리스트에서 검색 키워드로 재능을 검색한다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2</a:t>
            </a:r>
            <a:r>
              <a:rPr lang="en-US" altLang="ko-KR" sz="1800" dirty="0"/>
              <a:t>. </a:t>
            </a:r>
            <a:r>
              <a:rPr lang="ko-KR" altLang="en-US" sz="1800" dirty="0"/>
              <a:t>시스템은 재능</a:t>
            </a:r>
            <a:r>
              <a:rPr lang="en-US" altLang="ko-KR" sz="1800" dirty="0"/>
              <a:t>DB</a:t>
            </a:r>
            <a:r>
              <a:rPr lang="ko-KR" altLang="en-US" sz="1800" dirty="0"/>
              <a:t>에서 해당 재능 정보를 가져와 출력한다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3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액터는</a:t>
            </a:r>
            <a:r>
              <a:rPr lang="ko-KR" altLang="en-US" sz="1800" dirty="0"/>
              <a:t> 리스트에서 재능을 확인하여 선택한다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4</a:t>
            </a:r>
            <a:r>
              <a:rPr lang="en-US" altLang="ko-KR" sz="1800" dirty="0"/>
              <a:t>. </a:t>
            </a:r>
            <a:r>
              <a:rPr lang="ko-KR" altLang="en-US" sz="1800" dirty="0"/>
              <a:t>이하 </a:t>
            </a:r>
            <a:r>
              <a:rPr lang="en-US" altLang="ko-KR" sz="1800" dirty="0"/>
              <a:t>SC1</a:t>
            </a:r>
            <a:r>
              <a:rPr lang="ko-KR" altLang="en-US" sz="1800" dirty="0"/>
              <a:t>의 </a:t>
            </a:r>
            <a:r>
              <a:rPr lang="en-US" altLang="ko-KR" sz="1800" dirty="0"/>
              <a:t>5</a:t>
            </a:r>
            <a:r>
              <a:rPr lang="ko-KR" altLang="en-US" sz="1800" dirty="0"/>
              <a:t>와 동일함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sz="96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altLang="ko-KR" sz="9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9600" b="1" dirty="0">
                <a:solidFill>
                  <a:schemeClr val="accent6">
                    <a:lumMod val="75000"/>
                  </a:schemeClr>
                </a:solidFill>
              </a:rPr>
              <a:t> 재능 판매 시나리오</a:t>
            </a:r>
            <a:endParaRPr lang="en-US" altLang="ko-KR" sz="9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8000" dirty="0"/>
              <a:t> </a:t>
            </a:r>
            <a:r>
              <a:rPr lang="en-US" altLang="ko-KR" sz="8000" dirty="0" smtClean="0"/>
              <a:t>    </a:t>
            </a:r>
            <a:r>
              <a:rPr lang="en-US" altLang="ko-KR" sz="8000" b="1" dirty="0" smtClean="0"/>
              <a:t>SC1</a:t>
            </a:r>
            <a:r>
              <a:rPr lang="en-US" altLang="ko-KR" sz="8000" b="1" dirty="0"/>
              <a:t>. </a:t>
            </a:r>
            <a:r>
              <a:rPr lang="ko-KR" altLang="en-US" sz="8000" b="1" dirty="0"/>
              <a:t>메인 화면에서 재능리스트를 통해 재능 판매 페이지로 이동한다</a:t>
            </a:r>
            <a:r>
              <a:rPr lang="en-US" altLang="ko-KR" sz="8000" b="1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5600" dirty="0"/>
              <a:t>	1. </a:t>
            </a:r>
            <a:r>
              <a:rPr lang="ko-KR" altLang="en-US" sz="5600" dirty="0"/>
              <a:t>재능 팔기 신청</a:t>
            </a:r>
            <a:endParaRPr lang="en-US" altLang="ko-KR" sz="5600" dirty="0"/>
          </a:p>
          <a:p>
            <a:pPr>
              <a:lnSpc>
                <a:spcPct val="170000"/>
              </a:lnSpc>
            </a:pPr>
            <a:r>
              <a:rPr lang="en-US" altLang="ko-KR" sz="5600" dirty="0"/>
              <a:t>	 - </a:t>
            </a:r>
            <a:r>
              <a:rPr lang="ko-KR" altLang="en-US" sz="5600" dirty="0"/>
              <a:t>자신이 판매할 재능에 대한 판매 페이지로 이동한다</a:t>
            </a:r>
            <a:r>
              <a:rPr lang="en-US" altLang="ko-KR" sz="56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5600" dirty="0"/>
              <a:t>	 - </a:t>
            </a:r>
            <a:r>
              <a:rPr lang="ko-KR" altLang="en-US" sz="5600" dirty="0"/>
              <a:t>재능 팔기를 신청하면 신청서 작성 화면으로 넘어간다</a:t>
            </a:r>
            <a:r>
              <a:rPr lang="en-US" altLang="ko-KR" sz="56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5600" dirty="0"/>
              <a:t>	2. </a:t>
            </a:r>
            <a:r>
              <a:rPr lang="ko-KR" altLang="en-US" sz="5600" dirty="0"/>
              <a:t>신청서 작성</a:t>
            </a:r>
            <a:endParaRPr lang="en-US" altLang="ko-KR" sz="5600" dirty="0"/>
          </a:p>
          <a:p>
            <a:pPr>
              <a:lnSpc>
                <a:spcPct val="170000"/>
              </a:lnSpc>
            </a:pPr>
            <a:r>
              <a:rPr lang="en-US" altLang="ko-KR" sz="5600" dirty="0"/>
              <a:t>	 - </a:t>
            </a:r>
            <a:r>
              <a:rPr lang="ko-KR" altLang="en-US" sz="5600" dirty="0"/>
              <a:t>신청서 입력 항목을 입력하고 판매 약관에 동의한다</a:t>
            </a:r>
            <a:r>
              <a:rPr lang="en-US" altLang="ko-KR" sz="56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5600" dirty="0"/>
              <a:t>	 - </a:t>
            </a:r>
            <a:r>
              <a:rPr lang="ko-KR" altLang="en-US" sz="5600" dirty="0"/>
              <a:t>신청하기 버튼을 누르면 판매 신청이 완료된다</a:t>
            </a:r>
            <a:r>
              <a:rPr lang="en-US" altLang="ko-KR" sz="56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5600" dirty="0"/>
              <a:t>	 - </a:t>
            </a:r>
            <a:r>
              <a:rPr lang="ko-KR" altLang="en-US" sz="5600" dirty="0"/>
              <a:t>취소 버튼을 클릭하면 재능 리스트로 돌아간다</a:t>
            </a:r>
            <a:r>
              <a:rPr lang="en-US" altLang="ko-KR" sz="56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5600" dirty="0"/>
              <a:t>	3. </a:t>
            </a:r>
            <a:r>
              <a:rPr lang="ko-KR" altLang="en-US" sz="5600" dirty="0"/>
              <a:t>신청내역 확인</a:t>
            </a:r>
            <a:endParaRPr lang="en-US" altLang="ko-KR" sz="5600" dirty="0"/>
          </a:p>
          <a:p>
            <a:pPr>
              <a:lnSpc>
                <a:spcPct val="170000"/>
              </a:lnSpc>
            </a:pPr>
            <a:r>
              <a:rPr lang="en-US" altLang="ko-KR" sz="5600" dirty="0"/>
              <a:t>	 - </a:t>
            </a:r>
            <a:r>
              <a:rPr lang="ko-KR" altLang="en-US" sz="5600" dirty="0"/>
              <a:t>판매 신청한 재능의 목록을 확인한다</a:t>
            </a:r>
            <a:r>
              <a:rPr lang="en-US" altLang="ko-KR" sz="56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5600" dirty="0"/>
              <a:t>	 - </a:t>
            </a:r>
            <a:r>
              <a:rPr lang="ko-KR" altLang="en-US" sz="5600" dirty="0"/>
              <a:t>취소를 클릭하면 재능 판매 신청이 </a:t>
            </a:r>
            <a:r>
              <a:rPr lang="ko-KR" altLang="en-US" sz="5600" dirty="0" smtClean="0"/>
              <a:t>취소된다</a:t>
            </a:r>
            <a:r>
              <a:rPr lang="en-US" altLang="ko-KR" sz="5600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세부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 재능 판매 시나리오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</a:t>
            </a:r>
            <a:r>
              <a:rPr lang="en-US" altLang="ko-KR" sz="2000" b="1" dirty="0" smtClean="0"/>
              <a:t>SC2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메인 화면에서 도와주세요 메뉴를 통해 재능요청 </a:t>
            </a:r>
            <a:endParaRPr lang="en-US" altLang="ko-KR" sz="2000" b="1" dirty="0" smtClean="0"/>
          </a:p>
          <a:p>
            <a:pPr marL="1080000">
              <a:lnSpc>
                <a:spcPct val="150000"/>
              </a:lnSpc>
            </a:pPr>
            <a:r>
              <a:rPr lang="ko-KR" altLang="en-US" sz="2000" b="1" dirty="0" smtClean="0"/>
              <a:t>리스트로 </a:t>
            </a:r>
            <a:r>
              <a:rPr lang="ko-KR" altLang="en-US" sz="2000" b="1" dirty="0"/>
              <a:t>이동한다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1. </a:t>
            </a:r>
            <a:r>
              <a:rPr lang="ko-KR" altLang="en-US" sz="1800" dirty="0"/>
              <a:t>재능이 필요한 사용자가 올려놓은 정보를 확인한다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2. </a:t>
            </a:r>
            <a:r>
              <a:rPr lang="ko-KR" altLang="en-US" sz="1800" dirty="0"/>
              <a:t>제안하기를 통해 사용자와 의사소통을 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3. </a:t>
            </a:r>
            <a:r>
              <a:rPr lang="ko-KR" altLang="en-US" sz="1800" dirty="0"/>
              <a:t>성공하게 되면 구매</a:t>
            </a:r>
            <a:r>
              <a:rPr lang="en-US" altLang="ko-KR" sz="1800" dirty="0"/>
              <a:t>/</a:t>
            </a:r>
            <a:r>
              <a:rPr lang="ko-KR" altLang="en-US" sz="1800" dirty="0"/>
              <a:t>결제를 진행한다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세부 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고객센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터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시나리오</a:t>
            </a:r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공지사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항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공지사항을 조회하고 검색할 수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고객센터 시나리오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</a:rPr>
              <a:t>질문하기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SC1. </a:t>
            </a:r>
            <a:r>
              <a:rPr lang="ko-KR" altLang="en-US" sz="2000" b="1" dirty="0"/>
              <a:t>원하는 질문 내용이 있을 경우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	</a:t>
            </a:r>
            <a:r>
              <a:rPr lang="en-US" altLang="ko-KR" sz="1800" dirty="0"/>
              <a:t>- </a:t>
            </a:r>
            <a:r>
              <a:rPr lang="ko-KR" altLang="en-US" sz="1800" dirty="0"/>
              <a:t>자신이 필요한 정보를 </a:t>
            </a:r>
            <a:r>
              <a:rPr lang="en-US" altLang="ko-KR" sz="1800" dirty="0"/>
              <a:t>FAQ</a:t>
            </a:r>
            <a:r>
              <a:rPr lang="ko-KR" altLang="en-US" sz="1800" dirty="0"/>
              <a:t>로 확인할 수 있다</a:t>
            </a:r>
            <a:r>
              <a:rPr lang="en-US" altLang="ko-KR" sz="1800" dirty="0"/>
              <a:t>.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SC2. </a:t>
            </a:r>
            <a:r>
              <a:rPr lang="ko-KR" altLang="en-US" sz="2000" b="1" dirty="0"/>
              <a:t>원하는 질문 내용이 없을 경우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	</a:t>
            </a:r>
            <a:r>
              <a:rPr lang="en-US" altLang="ko-KR" sz="1800" dirty="0"/>
              <a:t>- FAQ</a:t>
            </a:r>
            <a:r>
              <a:rPr lang="ko-KR" altLang="en-US" sz="1800" dirty="0"/>
              <a:t>에 없는 정보라면 </a:t>
            </a:r>
            <a:r>
              <a:rPr lang="en-US" altLang="ko-KR" sz="1800" dirty="0"/>
              <a:t>Q&amp;A</a:t>
            </a:r>
            <a:r>
              <a:rPr lang="ko-KR" altLang="en-US" sz="1800" dirty="0"/>
              <a:t>에서 관리자에게 직접 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		  </a:t>
            </a:r>
            <a:r>
              <a:rPr lang="ko-KR" altLang="en-US" sz="1800" dirty="0"/>
              <a:t>궁금한 사항을 문의할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554920" y="2924944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2"/>
          <p:cNvSpPr txBox="1">
            <a:spLocks/>
          </p:cNvSpPr>
          <p:nvPr/>
        </p:nvSpPr>
        <p:spPr>
          <a:xfrm>
            <a:off x="5544760" y="2556372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기능 구현에 필요한 기술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544760" y="2492896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 txBox="1">
            <a:spLocks/>
          </p:cNvSpPr>
          <p:nvPr/>
        </p:nvSpPr>
        <p:spPr>
          <a:xfrm>
            <a:off x="5544760" y="2124324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개발 배경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544760" y="2060848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2"/>
          <p:cNvSpPr txBox="1">
            <a:spLocks/>
          </p:cNvSpPr>
          <p:nvPr/>
        </p:nvSpPr>
        <p:spPr>
          <a:xfrm>
            <a:off x="5544760" y="1692276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정의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555077" y="3789040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2"/>
          <p:cNvSpPr txBox="1">
            <a:spLocks/>
          </p:cNvSpPr>
          <p:nvPr/>
        </p:nvSpPr>
        <p:spPr>
          <a:xfrm>
            <a:off x="5555077" y="3420468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역할 분담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5555077" y="3356992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2"/>
          <p:cNvSpPr txBox="1">
            <a:spLocks/>
          </p:cNvSpPr>
          <p:nvPr/>
        </p:nvSpPr>
        <p:spPr>
          <a:xfrm>
            <a:off x="5555077" y="2988420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29040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DB </a:t>
            </a:r>
            <a:r>
              <a:rPr lang="ko-KR" altLang="en-US" dirty="0" smtClean="0"/>
              <a:t>설계 모델링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571778" y="3020955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flipH="1">
            <a:off x="2571778" y="3229040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326474" y="3020955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flipH="1">
            <a:off x="4326474" y="3229040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092170" y="3020955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flipH="1">
            <a:off x="6092170" y="3229040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6092170" y="4749147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flipH="1">
            <a:off x="6092170" y="4957232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4337474" y="4749147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flipH="1">
            <a:off x="4337474" y="4957232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2580613" y="4749147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flipH="1">
            <a:off x="2580613" y="4957232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3558389" y="3983594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 flipH="1">
            <a:off x="3363835" y="3988659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5321920" y="3983594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5400000" flipH="1">
            <a:off x="5127366" y="3988659"/>
            <a:ext cx="512057" cy="17595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2872445" flipH="1">
            <a:off x="3968401" y="4001435"/>
            <a:ext cx="1173684" cy="1336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8727555" flipH="1" flipV="1">
            <a:off x="4028292" y="4010271"/>
            <a:ext cx="1173684" cy="1336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2872445" flipV="1">
            <a:off x="4083465" y="3937428"/>
            <a:ext cx="1173684" cy="1336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8727555">
            <a:off x="3918857" y="3928591"/>
            <a:ext cx="1173684" cy="1336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71664" y="2892212"/>
            <a:ext cx="961200" cy="640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692237" y="2876512"/>
            <a:ext cx="961200" cy="640800"/>
          </a:xfrm>
          <a:prstGeom prst="roundRect">
            <a:avLst/>
          </a:prstGeom>
          <a:solidFill>
            <a:srgbClr val="CC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관</a:t>
            </a:r>
            <a:r>
              <a:rPr lang="ko-KR" altLang="en-US" sz="1400" b="1" dirty="0">
                <a:solidFill>
                  <a:schemeClr val="tx1"/>
                </a:solidFill>
              </a:rPr>
              <a:t>리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475656" y="4596828"/>
            <a:ext cx="961200" cy="640800"/>
          </a:xfrm>
          <a:prstGeom prst="roundRect">
            <a:avLst/>
          </a:prstGeom>
          <a:solidFill>
            <a:srgbClr val="FFCC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재</a:t>
            </a:r>
            <a:r>
              <a:rPr lang="ko-KR" altLang="en-US" sz="1400" b="1" dirty="0">
                <a:solidFill>
                  <a:schemeClr val="tx1"/>
                </a:solidFill>
              </a:rPr>
              <a:t>능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696229" y="4581128"/>
            <a:ext cx="961200" cy="640800"/>
          </a:xfrm>
          <a:prstGeom prst="roundRect">
            <a:avLst/>
          </a:prstGeom>
          <a:solidFill>
            <a:srgbClr val="FFCC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고객센</a:t>
            </a:r>
            <a:r>
              <a:rPr lang="ko-KR" altLang="en-US" sz="1400" b="1" dirty="0">
                <a:solidFill>
                  <a:schemeClr val="tx1"/>
                </a:solidFill>
              </a:rPr>
              <a:t>터</a:t>
            </a:r>
          </a:p>
        </p:txBody>
      </p:sp>
      <p:sp>
        <p:nvSpPr>
          <p:cNvPr id="6" name="타원 5"/>
          <p:cNvSpPr/>
          <p:nvPr/>
        </p:nvSpPr>
        <p:spPr>
          <a:xfrm>
            <a:off x="3148043" y="2636912"/>
            <a:ext cx="1119600" cy="111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사용자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요청처</a:t>
            </a:r>
            <a:r>
              <a:rPr lang="ko-KR" altLang="en-US" sz="11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83" name="타원 82"/>
          <p:cNvSpPr/>
          <p:nvPr/>
        </p:nvSpPr>
        <p:spPr>
          <a:xfrm>
            <a:off x="4908163" y="2636912"/>
            <a:ext cx="1119600" cy="1119600"/>
          </a:xfrm>
          <a:prstGeom prst="ellipse">
            <a:avLst/>
          </a:prstGeom>
          <a:solidFill>
            <a:srgbClr val="CCCC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관리자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업무처리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911573" y="4397632"/>
            <a:ext cx="1119600" cy="1119600"/>
          </a:xfrm>
          <a:prstGeom prst="ellipse">
            <a:avLst/>
          </a:prstGeom>
          <a:solidFill>
            <a:srgbClr val="FFCC99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고객센</a:t>
            </a:r>
            <a:r>
              <a:rPr lang="ko-KR" altLang="en-US" sz="1100" b="1" dirty="0">
                <a:solidFill>
                  <a:schemeClr val="tx1"/>
                </a:solidFill>
              </a:rPr>
              <a:t>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업무처리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131840" y="4397632"/>
            <a:ext cx="1119600" cy="1119600"/>
          </a:xfrm>
          <a:prstGeom prst="ellipse">
            <a:avLst/>
          </a:prstGeom>
          <a:solidFill>
            <a:srgbClr val="FFCCC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재능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업무처</a:t>
            </a:r>
            <a:r>
              <a:rPr lang="ko-KR" altLang="en-US" sz="1100" b="1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7" name="설명선 1 6"/>
          <p:cNvSpPr/>
          <p:nvPr/>
        </p:nvSpPr>
        <p:spPr>
          <a:xfrm>
            <a:off x="449792" y="1948764"/>
            <a:ext cx="2250000" cy="687600"/>
          </a:xfrm>
          <a:prstGeom prst="borderCallout1">
            <a:avLst>
              <a:gd name="adj1" fmla="val 167356"/>
              <a:gd name="adj2" fmla="val 101722"/>
              <a:gd name="adj3" fmla="val 99033"/>
              <a:gd name="adj4" fmla="val 88731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 요청</a:t>
            </a:r>
            <a:r>
              <a:rPr lang="en-US" altLang="ko-KR" sz="900" dirty="0"/>
              <a:t>, </a:t>
            </a:r>
            <a:r>
              <a:rPr lang="ko-KR" altLang="en-US" sz="900" dirty="0"/>
              <a:t>재능 조회 요청</a:t>
            </a:r>
            <a:r>
              <a:rPr lang="en-US" altLang="ko-KR" sz="900" dirty="0"/>
              <a:t>, </a:t>
            </a:r>
            <a:r>
              <a:rPr lang="ko-KR" altLang="en-US" sz="900" dirty="0"/>
              <a:t>재능 판매</a:t>
            </a:r>
            <a:r>
              <a:rPr lang="en-US" altLang="ko-KR" sz="900" dirty="0"/>
              <a:t>/</a:t>
            </a:r>
            <a:r>
              <a:rPr lang="ko-KR" altLang="en-US" sz="900" dirty="0"/>
              <a:t>구매</a:t>
            </a:r>
            <a:r>
              <a:rPr lang="en-US" altLang="ko-KR" sz="900" dirty="0"/>
              <a:t>/</a:t>
            </a:r>
            <a:r>
              <a:rPr lang="ko-KR" altLang="en-US" sz="900" dirty="0"/>
              <a:t>신청 요청</a:t>
            </a:r>
            <a:r>
              <a:rPr lang="en-US" altLang="ko-KR" sz="900" dirty="0"/>
              <a:t>, </a:t>
            </a:r>
            <a:r>
              <a:rPr lang="ko-KR" altLang="en-US" sz="900" dirty="0"/>
              <a:t>고객센터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 요청</a:t>
            </a:r>
            <a:r>
              <a:rPr lang="en-US" altLang="ko-KR" sz="900" dirty="0"/>
              <a:t>, </a:t>
            </a:r>
            <a:r>
              <a:rPr lang="ko-KR" altLang="en-US" sz="900" dirty="0"/>
              <a:t>질문 작성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</a:t>
            </a:r>
            <a:r>
              <a:rPr lang="ko-KR" altLang="en-US" sz="900" dirty="0" smtClean="0"/>
              <a:t>요청</a:t>
            </a:r>
            <a:endParaRPr lang="ko-KR" altLang="en-US" sz="900" dirty="0"/>
          </a:p>
        </p:txBody>
      </p:sp>
      <p:sp>
        <p:nvSpPr>
          <p:cNvPr id="86" name="설명선 1 85"/>
          <p:cNvSpPr/>
          <p:nvPr/>
        </p:nvSpPr>
        <p:spPr>
          <a:xfrm>
            <a:off x="2771800" y="1784391"/>
            <a:ext cx="2250000" cy="687600"/>
          </a:xfrm>
          <a:prstGeom prst="borderCallout1">
            <a:avLst>
              <a:gd name="adj1" fmla="val 221223"/>
              <a:gd name="adj2" fmla="val 2951"/>
              <a:gd name="adj3" fmla="val 100716"/>
              <a:gd name="adj4" fmla="val 12595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 확인</a:t>
            </a:r>
            <a:r>
              <a:rPr lang="en-US" altLang="ko-KR" sz="900" dirty="0"/>
              <a:t>, </a:t>
            </a:r>
            <a:r>
              <a:rPr lang="ko-KR" altLang="en-US" sz="900" dirty="0"/>
              <a:t>재능 판매</a:t>
            </a:r>
            <a:r>
              <a:rPr lang="en-US" altLang="ko-KR" sz="900" dirty="0"/>
              <a:t>/</a:t>
            </a:r>
            <a:r>
              <a:rPr lang="ko-KR" altLang="en-US" sz="900" dirty="0"/>
              <a:t>구매</a:t>
            </a:r>
            <a:r>
              <a:rPr lang="en-US" altLang="ko-KR" sz="900" dirty="0"/>
              <a:t>/</a:t>
            </a:r>
            <a:r>
              <a:rPr lang="ko-KR" altLang="en-US" sz="900" dirty="0"/>
              <a:t>신청 확인</a:t>
            </a:r>
            <a:r>
              <a:rPr lang="en-US" altLang="ko-KR" sz="900" dirty="0"/>
              <a:t>, </a:t>
            </a:r>
            <a:r>
              <a:rPr lang="ko-KR" altLang="en-US" sz="900" dirty="0"/>
              <a:t>고객센터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 확인</a:t>
            </a:r>
            <a:r>
              <a:rPr lang="en-US" altLang="ko-KR" sz="900" dirty="0"/>
              <a:t>, </a:t>
            </a:r>
            <a:r>
              <a:rPr lang="ko-KR" altLang="en-US" sz="900" dirty="0"/>
              <a:t>질문 작성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확인</a:t>
            </a:r>
          </a:p>
        </p:txBody>
      </p:sp>
      <p:sp>
        <p:nvSpPr>
          <p:cNvPr id="87" name="설명선 1 86"/>
          <p:cNvSpPr/>
          <p:nvPr/>
        </p:nvSpPr>
        <p:spPr>
          <a:xfrm>
            <a:off x="5507194" y="1243440"/>
            <a:ext cx="2250000" cy="687600"/>
          </a:xfrm>
          <a:prstGeom prst="borderCallout1">
            <a:avLst>
              <a:gd name="adj1" fmla="val 266673"/>
              <a:gd name="adj2" fmla="val 33303"/>
              <a:gd name="adj3" fmla="val 100716"/>
              <a:gd name="adj4" fmla="val 16196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 정보 조회</a:t>
            </a:r>
            <a:r>
              <a:rPr lang="en-US" altLang="ko-KR" sz="900" dirty="0"/>
              <a:t>/</a:t>
            </a:r>
            <a:r>
              <a:rPr lang="ko-KR" altLang="en-US" sz="900" dirty="0"/>
              <a:t>삭제 요청</a:t>
            </a:r>
            <a:r>
              <a:rPr lang="en-US" altLang="ko-KR" sz="900" dirty="0"/>
              <a:t>, </a:t>
            </a:r>
            <a:r>
              <a:rPr lang="ko-KR" altLang="en-US" sz="900" dirty="0"/>
              <a:t>재능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삭제 요청</a:t>
            </a:r>
            <a:r>
              <a:rPr lang="en-US" altLang="ko-KR" sz="900" dirty="0"/>
              <a:t>, </a:t>
            </a:r>
            <a:r>
              <a:rPr lang="ko-KR" altLang="en-US" sz="900" dirty="0"/>
              <a:t>고객센터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</a:t>
            </a:r>
            <a:r>
              <a:rPr lang="ko-KR" altLang="en-US" sz="900" dirty="0" smtClean="0"/>
              <a:t>요청</a:t>
            </a:r>
            <a:endParaRPr lang="en-US" altLang="ko-KR" sz="900" dirty="0"/>
          </a:p>
        </p:txBody>
      </p:sp>
      <p:sp>
        <p:nvSpPr>
          <p:cNvPr id="88" name="설명선 1 87"/>
          <p:cNvSpPr/>
          <p:nvPr/>
        </p:nvSpPr>
        <p:spPr>
          <a:xfrm>
            <a:off x="6362681" y="2077967"/>
            <a:ext cx="2250000" cy="687600"/>
          </a:xfrm>
          <a:prstGeom prst="borderCallout1">
            <a:avLst>
              <a:gd name="adj1" fmla="val 182506"/>
              <a:gd name="adj2" fmla="val 894"/>
              <a:gd name="adj3" fmla="val 100716"/>
              <a:gd name="adj4" fmla="val 5907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 정보 조회</a:t>
            </a:r>
            <a:r>
              <a:rPr lang="en-US" altLang="ko-KR" sz="900" dirty="0"/>
              <a:t>/</a:t>
            </a:r>
            <a:r>
              <a:rPr lang="ko-KR" altLang="en-US" sz="900" dirty="0"/>
              <a:t>삭제 확인</a:t>
            </a:r>
            <a:r>
              <a:rPr lang="en-US" altLang="ko-KR" sz="900" dirty="0"/>
              <a:t>, </a:t>
            </a:r>
            <a:r>
              <a:rPr lang="ko-KR" altLang="en-US" sz="900" dirty="0"/>
              <a:t>재능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삭제 확인</a:t>
            </a:r>
            <a:r>
              <a:rPr lang="en-US" altLang="ko-KR" sz="900" dirty="0"/>
              <a:t>, </a:t>
            </a:r>
            <a:r>
              <a:rPr lang="ko-KR" altLang="en-US" sz="900" dirty="0"/>
              <a:t>고객센터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</a:t>
            </a:r>
            <a:r>
              <a:rPr lang="ko-KR" altLang="en-US" sz="900" dirty="0" smtClean="0"/>
              <a:t>확인</a:t>
            </a:r>
            <a:endParaRPr lang="en-US" altLang="ko-KR" sz="900" dirty="0"/>
          </a:p>
        </p:txBody>
      </p:sp>
      <p:sp>
        <p:nvSpPr>
          <p:cNvPr id="89" name="설명선 1 88"/>
          <p:cNvSpPr/>
          <p:nvPr/>
        </p:nvSpPr>
        <p:spPr>
          <a:xfrm>
            <a:off x="1212960" y="5414960"/>
            <a:ext cx="1440000" cy="360000"/>
          </a:xfrm>
          <a:prstGeom prst="borderCallout1">
            <a:avLst>
              <a:gd name="adj1" fmla="val -164162"/>
              <a:gd name="adj2" fmla="val 110468"/>
              <a:gd name="adj3" fmla="val 1045"/>
              <a:gd name="adj4" fmla="val 93360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재능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결과</a:t>
            </a:r>
          </a:p>
        </p:txBody>
      </p:sp>
      <p:sp>
        <p:nvSpPr>
          <p:cNvPr id="90" name="설명선 1 89"/>
          <p:cNvSpPr/>
          <p:nvPr/>
        </p:nvSpPr>
        <p:spPr>
          <a:xfrm>
            <a:off x="2618898" y="5867049"/>
            <a:ext cx="1440000" cy="360000"/>
          </a:xfrm>
          <a:prstGeom prst="borderCallout1">
            <a:avLst>
              <a:gd name="adj1" fmla="val -234896"/>
              <a:gd name="adj2" fmla="val 22050"/>
              <a:gd name="adj3" fmla="val 1045"/>
              <a:gd name="adj4" fmla="val 24233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재능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확인</a:t>
            </a:r>
          </a:p>
        </p:txBody>
      </p:sp>
      <p:sp>
        <p:nvSpPr>
          <p:cNvPr id="91" name="설명선 1 90"/>
          <p:cNvSpPr/>
          <p:nvPr/>
        </p:nvSpPr>
        <p:spPr>
          <a:xfrm>
            <a:off x="5089335" y="5891997"/>
            <a:ext cx="1440000" cy="360000"/>
          </a:xfrm>
          <a:prstGeom prst="borderCallout1">
            <a:avLst>
              <a:gd name="adj1" fmla="val -238111"/>
              <a:gd name="adj2" fmla="val 86354"/>
              <a:gd name="adj3" fmla="val -5385"/>
              <a:gd name="adj4" fmla="val 76480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고객센터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확인</a:t>
            </a:r>
          </a:p>
        </p:txBody>
      </p:sp>
      <p:sp>
        <p:nvSpPr>
          <p:cNvPr id="92" name="설명선 1 91"/>
          <p:cNvSpPr/>
          <p:nvPr/>
        </p:nvSpPr>
        <p:spPr>
          <a:xfrm>
            <a:off x="6696229" y="5507049"/>
            <a:ext cx="1440000" cy="360000"/>
          </a:xfrm>
          <a:prstGeom prst="borderCallout1">
            <a:avLst>
              <a:gd name="adj1" fmla="val -183453"/>
              <a:gd name="adj2" fmla="val -26178"/>
              <a:gd name="adj3" fmla="val 4261"/>
              <a:gd name="adj4" fmla="val 8961"/>
            </a:avLst>
          </a:prstGeom>
          <a:ln>
            <a:solidFill>
              <a:srgbClr val="EDCFE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고객센터 조회</a:t>
            </a:r>
            <a:r>
              <a:rPr lang="en-US" altLang="ko-KR" sz="900" dirty="0"/>
              <a:t>/</a:t>
            </a:r>
            <a:r>
              <a:rPr lang="ko-KR" altLang="en-US" sz="900" dirty="0"/>
              <a:t>검색</a:t>
            </a:r>
            <a:r>
              <a:rPr lang="en-US" altLang="ko-KR" sz="900" dirty="0"/>
              <a:t>/</a:t>
            </a:r>
            <a:r>
              <a:rPr lang="ko-KR" altLang="en-US" sz="900" dirty="0"/>
              <a:t>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</a:t>
            </a:r>
            <a:r>
              <a:rPr lang="en-US" altLang="ko-KR" sz="900" dirty="0"/>
              <a:t>/</a:t>
            </a:r>
            <a:r>
              <a:rPr lang="ko-KR" altLang="en-US" sz="900" dirty="0"/>
              <a:t>삭제 결과</a:t>
            </a:r>
          </a:p>
        </p:txBody>
      </p:sp>
    </p:spTree>
    <p:extLst>
      <p:ext uri="{BB962C8B-B14F-4D97-AF65-F5344CB8AC3E}">
        <p14:creationId xmlns:p14="http://schemas.microsoft.com/office/powerpoint/2010/main" val="30603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DB </a:t>
            </a:r>
            <a:r>
              <a:rPr lang="ko-KR" altLang="en-US" dirty="0" smtClean="0"/>
              <a:t>설계 총괄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066393" cy="541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명세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사용자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514350" indent="-514350">
              <a:buAutoNum type="arabicPeriod"/>
            </a:pPr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r>
              <a:rPr lang="en-US" altLang="ko-KR" sz="2400" b="1" dirty="0" smtClean="0">
                <a:latin typeface="+mn-lt"/>
              </a:rPr>
              <a:t>1_1. </a:t>
            </a:r>
            <a:r>
              <a:rPr lang="ko-KR" altLang="en-US" sz="2400" b="1" dirty="0" smtClean="0">
                <a:latin typeface="+mn-lt"/>
              </a:rPr>
              <a:t>회원</a:t>
            </a:r>
            <a:r>
              <a:rPr lang="en-US" altLang="ko-KR" sz="2400" b="1" dirty="0" smtClean="0">
                <a:latin typeface="+mn-lt"/>
              </a:rPr>
              <a:t>(member)</a:t>
            </a:r>
          </a:p>
          <a:p>
            <a:endParaRPr lang="en-US" altLang="ko-KR" dirty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endParaRPr lang="en-US" altLang="ko-KR" sz="2400" dirty="0" smtClean="0">
              <a:latin typeface="+mn-lt"/>
            </a:endParaRPr>
          </a:p>
          <a:p>
            <a:endParaRPr lang="en-US" altLang="ko-KR" sz="1000" dirty="0" smtClean="0">
              <a:latin typeface="+mn-lt"/>
            </a:endParaRPr>
          </a:p>
          <a:p>
            <a:endParaRPr lang="en-US" altLang="ko-KR" sz="1000" dirty="0" smtClean="0">
              <a:latin typeface="+mn-lt"/>
            </a:endParaRPr>
          </a:p>
          <a:p>
            <a:endParaRPr lang="en-US" altLang="ko-KR" sz="1000" dirty="0">
              <a:latin typeface="+mn-lt"/>
            </a:endParaRPr>
          </a:p>
          <a:p>
            <a:pPr algn="r"/>
            <a:r>
              <a:rPr lang="en-US" altLang="ko-KR" sz="2400" b="1" dirty="0" smtClean="0">
                <a:latin typeface="+mn-lt"/>
              </a:rPr>
              <a:t>1_2. </a:t>
            </a:r>
            <a:r>
              <a:rPr lang="ko-KR" altLang="en-US" sz="2400" b="1" dirty="0" smtClean="0">
                <a:latin typeface="+mn-lt"/>
              </a:rPr>
              <a:t>관리자</a:t>
            </a:r>
            <a:r>
              <a:rPr lang="en-US" altLang="ko-KR" sz="2400" b="1" dirty="0" smtClean="0">
                <a:latin typeface="+mn-lt"/>
              </a:rPr>
              <a:t>(admin)</a:t>
            </a:r>
            <a:endParaRPr lang="ko-KR" altLang="en-US" sz="2400" b="1" dirty="0">
              <a:latin typeface="+mn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23691" r="70834" b="56172"/>
          <a:stretch/>
        </p:blipFill>
        <p:spPr bwMode="auto">
          <a:xfrm>
            <a:off x="558799" y="2634771"/>
            <a:ext cx="4320000" cy="216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67708" r="70641" b="24226"/>
          <a:stretch/>
        </p:blipFill>
        <p:spPr bwMode="auto">
          <a:xfrm>
            <a:off x="4283968" y="5165394"/>
            <a:ext cx="4320000" cy="8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5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명세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4114800" cy="4713387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재능 및 분류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 smtClean="0"/>
              <a:t>2_1. </a:t>
            </a:r>
            <a:r>
              <a:rPr lang="ko-KR" altLang="en-US" sz="2400" b="1" dirty="0" smtClean="0"/>
              <a:t>상위분류</a:t>
            </a:r>
            <a:r>
              <a:rPr lang="en-US" altLang="ko-KR" sz="2400" b="1" dirty="0" smtClean="0"/>
              <a:t>(up)</a:t>
            </a:r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1100" b="1" dirty="0" smtClean="0"/>
          </a:p>
          <a:p>
            <a:r>
              <a:rPr lang="en-US" altLang="ko-KR" sz="2400" b="1" dirty="0" smtClean="0"/>
              <a:t>2_3. </a:t>
            </a:r>
            <a:r>
              <a:rPr lang="ko-KR" altLang="en-US" sz="2400" b="1" dirty="0" smtClean="0"/>
              <a:t>재능</a:t>
            </a:r>
            <a:endParaRPr lang="en-US" altLang="ko-KR" sz="2400" b="1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0" t="37653" r="3375" b="35706"/>
          <a:stretch/>
        </p:blipFill>
        <p:spPr bwMode="auto">
          <a:xfrm>
            <a:off x="551990" y="4114656"/>
            <a:ext cx="3803986" cy="225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3" t="18075" r="4192" b="74040"/>
          <a:stretch/>
        </p:blipFill>
        <p:spPr bwMode="auto">
          <a:xfrm>
            <a:off x="4829199" y="2580267"/>
            <a:ext cx="3816423" cy="70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3" t="2804" r="4398" b="91589"/>
          <a:stretch/>
        </p:blipFill>
        <p:spPr bwMode="auto">
          <a:xfrm>
            <a:off x="551990" y="2580267"/>
            <a:ext cx="3803986" cy="50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88024" y="1412776"/>
            <a:ext cx="3898775" cy="4721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b="1" dirty="0" smtClean="0"/>
          </a:p>
          <a:p>
            <a:endParaRPr lang="en-US" altLang="ko-KR" sz="1000" b="1" dirty="0" smtClean="0"/>
          </a:p>
          <a:p>
            <a:r>
              <a:rPr lang="en-US" altLang="ko-KR" sz="2400" b="1" dirty="0" smtClean="0"/>
              <a:t>2_2. </a:t>
            </a:r>
            <a:r>
              <a:rPr lang="ko-KR" altLang="en-US" sz="2400" b="1" dirty="0" smtClean="0"/>
              <a:t>하위분류</a:t>
            </a:r>
            <a:r>
              <a:rPr lang="en-US" altLang="ko-KR" sz="2400" b="1" dirty="0" smtClean="0"/>
              <a:t>(down)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0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명세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고객센터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b="1" dirty="0" smtClean="0"/>
              <a:t>3_1. </a:t>
            </a:r>
            <a:r>
              <a:rPr lang="ko-KR" altLang="en-US" sz="2400" b="1" dirty="0" smtClean="0"/>
              <a:t>공지사항</a:t>
            </a:r>
            <a:r>
              <a:rPr lang="en-US" altLang="ko-KR" sz="2400" b="1" dirty="0" smtClean="0"/>
              <a:t>(notice)</a:t>
            </a:r>
          </a:p>
          <a:p>
            <a:endParaRPr lang="en-US" altLang="ko-KR" sz="2400" b="1" dirty="0"/>
          </a:p>
          <a:p>
            <a:pPr algn="r"/>
            <a:r>
              <a:rPr lang="en-US" altLang="ko-KR" sz="2400" b="1" dirty="0" smtClean="0"/>
              <a:t>					3_2. Q&amp;A(</a:t>
            </a:r>
            <a:r>
              <a:rPr lang="en-US" altLang="ko-KR" sz="2400" b="1" dirty="0" err="1" smtClean="0"/>
              <a:t>qna</a:t>
            </a:r>
            <a:r>
              <a:rPr lang="en-US" altLang="ko-KR" sz="2400" b="1" dirty="0" smtClean="0"/>
              <a:t>) </a:t>
            </a:r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3_3. FAQ(</a:t>
            </a:r>
            <a:r>
              <a:rPr lang="en-US" altLang="ko-KR" sz="2400" b="1" dirty="0" err="1" smtClean="0"/>
              <a:t>faq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2" t="2794" r="37914" b="78888"/>
          <a:stretch/>
        </p:blipFill>
        <p:spPr bwMode="auto">
          <a:xfrm>
            <a:off x="539552" y="2564904"/>
            <a:ext cx="3960000" cy="17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0" t="62157" r="37826" b="27983"/>
          <a:stretch/>
        </p:blipFill>
        <p:spPr bwMode="auto">
          <a:xfrm>
            <a:off x="539552" y="5229200"/>
            <a:ext cx="3960000" cy="92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1" t="30869" r="37895" b="48742"/>
          <a:stretch/>
        </p:blipFill>
        <p:spPr bwMode="auto">
          <a:xfrm>
            <a:off x="4644008" y="3429000"/>
            <a:ext cx="3960000" cy="19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0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명세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4.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도와주세요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(help)</a:t>
            </a:r>
          </a:p>
          <a:p>
            <a:endParaRPr lang="en-US" altLang="ko-KR" sz="2400" b="1" dirty="0">
              <a:latin typeface="+mn-lt"/>
            </a:endParaRPr>
          </a:p>
          <a:p>
            <a:endParaRPr lang="en-US" altLang="ko-KR" sz="2400" b="1" dirty="0" smtClean="0">
              <a:latin typeface="+mn-lt"/>
            </a:endParaRPr>
          </a:p>
          <a:p>
            <a:endParaRPr lang="en-US" altLang="ko-KR" sz="2400" b="1" dirty="0" smtClean="0">
              <a:latin typeface="+mn-lt"/>
            </a:endParaRPr>
          </a:p>
          <a:p>
            <a:endParaRPr lang="en-US" altLang="ko-KR" sz="1600" b="1" dirty="0" smtClean="0">
              <a:latin typeface="+mn-lt"/>
            </a:endParaRPr>
          </a:p>
          <a:p>
            <a:pPr algn="r"/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5.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주문</a:t>
            </a: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(order)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3" t="80528" r="37775" b="1222"/>
          <a:stretch/>
        </p:blipFill>
        <p:spPr bwMode="auto">
          <a:xfrm>
            <a:off x="539551" y="1988840"/>
            <a:ext cx="4320000" cy="186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8" t="71537" r="3806" b="10236"/>
          <a:stretch/>
        </p:blipFill>
        <p:spPr bwMode="auto">
          <a:xfrm>
            <a:off x="4283968" y="4149080"/>
            <a:ext cx="4320000" cy="184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0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en-US" altLang="ko-KR" dirty="0"/>
              <a:t>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2530624" cy="388640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 smtClean="0">
                <a:latin typeface="+mn-lt"/>
              </a:rPr>
              <a:t>1. </a:t>
            </a:r>
            <a:r>
              <a:rPr lang="ko-KR" altLang="en-US" sz="2000" b="1" dirty="0" smtClean="0">
                <a:latin typeface="+mn-lt"/>
              </a:rPr>
              <a:t>메인 화면</a:t>
            </a:r>
            <a:r>
              <a:rPr lang="en-US" altLang="ko-KR" sz="2000" b="1" dirty="0" smtClean="0">
                <a:latin typeface="+mn-lt"/>
              </a:rPr>
              <a:t>(</a:t>
            </a:r>
            <a:r>
              <a:rPr lang="ko-KR" altLang="en-US" sz="2000" b="1" dirty="0" err="1" smtClean="0">
                <a:latin typeface="+mn-lt"/>
              </a:rPr>
              <a:t>성규림</a:t>
            </a:r>
            <a:r>
              <a:rPr lang="en-US" altLang="ko-KR" sz="2000" b="1" dirty="0" smtClean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5780" r="58563" b="1620"/>
          <a:stretch/>
        </p:blipFill>
        <p:spPr bwMode="auto">
          <a:xfrm>
            <a:off x="4747384" y="167432"/>
            <a:ext cx="4248472" cy="638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4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회원가입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로그인</a:t>
            </a:r>
            <a:endParaRPr lang="en-US" altLang="ko-KR" sz="2000" b="1" dirty="0" smtClean="0"/>
          </a:p>
          <a:p>
            <a:pPr algn="r"/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김지훈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17410" name="Picture 2" descr="C:\Users\KyurimSeong\Documents\카카오톡 받은 파일\KakaoTalk_20160628_1528141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4062866" cy="55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8_1528145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02" y="3520717"/>
            <a:ext cx="430981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37</a:t>
            </a:fld>
            <a:endParaRPr lang="ko-KR" altLang="en-US">
              <a:solidFill>
                <a:srgbClr val="956B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02190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err="1" smtClean="0"/>
              <a:t>마이페이지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김지훈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38</a:t>
            </a:fld>
            <a:endParaRPr lang="ko-KR" altLang="en-US">
              <a:solidFill>
                <a:srgbClr val="956B43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35"/>
          <a:stretch/>
        </p:blipFill>
        <p:spPr>
          <a:xfrm>
            <a:off x="418685" y="2564904"/>
            <a:ext cx="8135006" cy="24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000" b="1" dirty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회원정보수정</a:t>
            </a:r>
            <a:endParaRPr lang="en-US" altLang="ko-KR" sz="2000" b="1" dirty="0" smtClean="0"/>
          </a:p>
          <a:p>
            <a:pPr algn="r"/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김지훈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39</a:t>
            </a:fld>
            <a:endParaRPr lang="ko-KR" altLang="en-US">
              <a:solidFill>
                <a:srgbClr val="956B43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033020" cy="498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>
              <a:lnSpc>
                <a:spcPct val="160000"/>
              </a:lnSpc>
            </a:pPr>
            <a:r>
              <a:rPr lang="ko-KR" altLang="en-US" dirty="0" smtClean="0"/>
              <a:t>프로젝트 명 </a:t>
            </a:r>
            <a:r>
              <a:rPr lang="en-US" altLang="ko-KR" dirty="0" smtClean="0"/>
              <a:t>: </a:t>
            </a:r>
            <a:r>
              <a:rPr lang="ko-KR" altLang="en-US" b="1" dirty="0" smtClean="0">
                <a:solidFill>
                  <a:schemeClr val="accent1"/>
                </a:solidFill>
              </a:rPr>
              <a:t>키위</a:t>
            </a:r>
            <a:r>
              <a:rPr lang="en-US" altLang="ko-KR" b="1" dirty="0" smtClean="0">
                <a:solidFill>
                  <a:schemeClr val="accent1"/>
                </a:solidFill>
              </a:rPr>
              <a:t>(KIWI)</a:t>
            </a:r>
          </a:p>
          <a:p>
            <a:pPr fontAlgn="t">
              <a:lnSpc>
                <a:spcPct val="160000"/>
              </a:lnSpc>
            </a:pPr>
            <a:endParaRPr lang="en-US" altLang="ko-KR" sz="1400" b="1" dirty="0" smtClean="0">
              <a:solidFill>
                <a:schemeClr val="accent1"/>
              </a:solidFill>
            </a:endParaRPr>
          </a:p>
          <a:p>
            <a:pPr fontAlgn="t">
              <a:lnSpc>
                <a:spcPct val="160000"/>
              </a:lnSpc>
            </a:pP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온라인 재능 마켓</a:t>
            </a:r>
            <a:r>
              <a:rPr lang="en-US" altLang="ko-KR" b="1" dirty="0" smtClean="0"/>
              <a:t>.</a:t>
            </a:r>
          </a:p>
          <a:p>
            <a:pPr lvl="3" fontAlgn="t">
              <a:lnSpc>
                <a:spcPct val="160000"/>
              </a:lnSpc>
            </a:pPr>
            <a:r>
              <a:rPr lang="ko-KR" altLang="en-US" sz="2800" dirty="0" smtClean="0"/>
              <a:t>└ </a:t>
            </a:r>
            <a:r>
              <a:rPr lang="en-US" altLang="ko-KR" sz="2800" dirty="0" smtClean="0">
                <a:solidFill>
                  <a:schemeClr val="accent1"/>
                </a:solidFill>
              </a:rPr>
              <a:t>01</a:t>
            </a:r>
            <a:r>
              <a:rPr lang="en-US" altLang="ko-KR" sz="2800" dirty="0" smtClean="0"/>
              <a:t>.</a:t>
            </a:r>
            <a:r>
              <a:rPr lang="ko-KR" altLang="en-US" sz="2800" dirty="0"/>
              <a:t> 가지고 있는 </a:t>
            </a:r>
            <a:r>
              <a:rPr lang="ko-KR" altLang="en-US" sz="2800" dirty="0" smtClean="0"/>
              <a:t>재능 판매</a:t>
            </a:r>
            <a:endParaRPr lang="ko-KR" altLang="en-US" sz="2800" dirty="0"/>
          </a:p>
          <a:p>
            <a:pPr lvl="3" fontAlgn="t">
              <a:lnSpc>
                <a:spcPct val="160000"/>
              </a:lnSpc>
            </a:pPr>
            <a:r>
              <a:rPr lang="ko-KR" altLang="en-US" sz="2800" dirty="0"/>
              <a:t>└ </a:t>
            </a:r>
            <a:r>
              <a:rPr lang="en-US" altLang="ko-KR" sz="2800" dirty="0" smtClean="0">
                <a:solidFill>
                  <a:schemeClr val="accent1"/>
                </a:solidFill>
              </a:rPr>
              <a:t>02</a:t>
            </a:r>
            <a:r>
              <a:rPr lang="en-US" altLang="ko-KR" sz="2800" dirty="0" smtClean="0"/>
              <a:t>.</a:t>
            </a:r>
            <a:r>
              <a:rPr lang="ko-KR" altLang="en-US" sz="2800" dirty="0"/>
              <a:t> 필요한 </a:t>
            </a:r>
            <a:r>
              <a:rPr lang="ko-KR" altLang="en-US" sz="2800" dirty="0" smtClean="0"/>
              <a:t>재</a:t>
            </a:r>
            <a:r>
              <a:rPr lang="ko-KR" altLang="en-US" sz="2800" dirty="0"/>
              <a:t>능</a:t>
            </a:r>
            <a:r>
              <a:rPr lang="ko-KR" altLang="en-US" sz="2800" dirty="0" smtClean="0"/>
              <a:t> 구매</a:t>
            </a:r>
            <a:endParaRPr lang="ko-KR" altLang="en-US" sz="28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관리자 회원관리 및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회원관리 상세보기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김지훈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t="3213" r="1280" b="6752"/>
          <a:stretch/>
        </p:blipFill>
        <p:spPr bwMode="auto">
          <a:xfrm>
            <a:off x="2695074" y="3113583"/>
            <a:ext cx="6275671" cy="326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1" b="10851"/>
          <a:stretch/>
        </p:blipFill>
        <p:spPr bwMode="auto">
          <a:xfrm>
            <a:off x="3248173" y="1124744"/>
            <a:ext cx="5722572" cy="18384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8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+mn-lt"/>
              </a:rPr>
              <a:t>6</a:t>
            </a:r>
            <a:r>
              <a:rPr lang="en-US" altLang="ko-KR" sz="2000" b="1" dirty="0" smtClean="0">
                <a:latin typeface="+mn-lt"/>
              </a:rPr>
              <a:t>. </a:t>
            </a:r>
            <a:r>
              <a:rPr lang="ko-KR" altLang="en-US" sz="2000" b="1" dirty="0" smtClean="0">
                <a:latin typeface="+mn-lt"/>
              </a:rPr>
              <a:t>재능 </a:t>
            </a:r>
            <a:r>
              <a:rPr lang="ko-KR" altLang="en-US" sz="2000" b="1" dirty="0">
                <a:latin typeface="+mn-lt"/>
              </a:rPr>
              <a:t>목록 조회</a:t>
            </a:r>
            <a:r>
              <a:rPr lang="en-US" altLang="ko-KR" sz="2000" b="1" dirty="0">
                <a:latin typeface="+mn-lt"/>
              </a:rPr>
              <a:t>(</a:t>
            </a:r>
            <a:r>
              <a:rPr lang="ko-KR" altLang="en-US" sz="2000" b="1" dirty="0" err="1">
                <a:latin typeface="+mn-lt"/>
              </a:rPr>
              <a:t>성규림</a:t>
            </a:r>
            <a:r>
              <a:rPr lang="en-US" altLang="ko-KR" sz="2000" b="1" dirty="0">
                <a:latin typeface="+mn-lt"/>
              </a:rPr>
              <a:t>), </a:t>
            </a:r>
            <a:r>
              <a:rPr lang="ko-KR" altLang="en-US" sz="2000" b="1" dirty="0">
                <a:latin typeface="+mn-lt"/>
              </a:rPr>
              <a:t>재능 상세 조회</a:t>
            </a:r>
            <a:r>
              <a:rPr lang="en-US" altLang="ko-KR" sz="2000" b="1" dirty="0">
                <a:latin typeface="+mn-lt"/>
              </a:rPr>
              <a:t>(</a:t>
            </a:r>
            <a:r>
              <a:rPr lang="ko-KR" altLang="en-US" sz="2000" b="1" dirty="0">
                <a:latin typeface="+mn-lt"/>
              </a:rPr>
              <a:t>선지연</a:t>
            </a:r>
            <a:r>
              <a:rPr lang="en-US" altLang="ko-KR" sz="2000" b="1" dirty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6973" y="1628800"/>
            <a:ext cx="3266842" cy="4942028"/>
            <a:chOff x="5148064" y="260648"/>
            <a:chExt cx="4026454" cy="63489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5" t="5736" r="643" b="920"/>
            <a:stretch/>
          </p:blipFill>
          <p:spPr bwMode="auto">
            <a:xfrm>
              <a:off x="5148064" y="260648"/>
              <a:ext cx="4026454" cy="6348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236296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14940" y="3429000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prstClr val="black"/>
                  </a:solidFill>
                </a:rPr>
                <a:t>재능 검색</a:t>
              </a:r>
              <a:endParaRPr lang="ko-KR" altLang="en-US" sz="700">
                <a:solidFill>
                  <a:prstClr val="black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418844" y="2060848"/>
              <a:ext cx="576064" cy="180000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prstClr val="white"/>
                  </a:solidFill>
                </a:rPr>
                <a:t>재능등</a:t>
              </a:r>
              <a:r>
                <a:rPr lang="ko-KR" altLang="en-US" sz="700" dirty="0">
                  <a:solidFill>
                    <a:prstClr val="white"/>
                  </a:solidFill>
                </a:rPr>
                <a:t>록</a:t>
              </a:r>
            </a:p>
          </p:txBody>
        </p:sp>
      </p:grp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62074"/>
          </a:xfrm>
        </p:spPr>
        <p:txBody>
          <a:bodyPr>
            <a:noAutofit/>
          </a:bodyPr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pic>
        <p:nvPicPr>
          <p:cNvPr id="11" name="Picture 2" descr="C:\Users\KyurimSeong\Documents\카카오톡 받은 파일\KakaoTalk_20160629_1358529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11109" b="6537"/>
          <a:stretch/>
        </p:blipFill>
        <p:spPr bwMode="auto">
          <a:xfrm>
            <a:off x="4560293" y="1628800"/>
            <a:ext cx="4023835" cy="494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41</a:t>
            </a:fld>
            <a:endParaRPr lang="ko-KR" altLang="en-US">
              <a:solidFill>
                <a:srgbClr val="956B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+mn-lt"/>
              </a:rPr>
              <a:t>7</a:t>
            </a:r>
            <a:r>
              <a:rPr lang="en-US" altLang="ko-KR" sz="2000" b="1" dirty="0" smtClean="0">
                <a:latin typeface="+mn-lt"/>
              </a:rPr>
              <a:t>. </a:t>
            </a:r>
            <a:r>
              <a:rPr lang="ko-KR" altLang="en-US" sz="2000" b="1" dirty="0" smtClean="0">
                <a:latin typeface="+mn-lt"/>
              </a:rPr>
              <a:t>재능등록</a:t>
            </a:r>
            <a:endParaRPr lang="en-US" altLang="ko-KR" sz="2000" b="1" dirty="0" smtClean="0">
              <a:latin typeface="+mn-lt"/>
            </a:endParaRPr>
          </a:p>
          <a:p>
            <a:r>
              <a:rPr lang="en-US" altLang="ko-KR" sz="2000" b="1" dirty="0" smtClean="0">
                <a:latin typeface="+mn-lt"/>
              </a:rPr>
              <a:t>    (</a:t>
            </a:r>
            <a:r>
              <a:rPr lang="ko-KR" altLang="en-US" sz="2000" b="1" dirty="0" smtClean="0">
                <a:latin typeface="+mn-lt"/>
              </a:rPr>
              <a:t>선지연</a:t>
            </a:r>
            <a:r>
              <a:rPr lang="en-US" altLang="ko-KR" sz="2000" b="1" dirty="0" smtClean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  <p:pic>
        <p:nvPicPr>
          <p:cNvPr id="1026" name="Picture 2" descr="C:\Users\KyurimSeong\Documents\카카오톡 받은 파일\KakaoTalk_20160628_1606330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60" y="1628800"/>
            <a:ext cx="6694719" cy="48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42</a:t>
            </a:fld>
            <a:endParaRPr lang="ko-KR" altLang="en-US">
              <a:solidFill>
                <a:srgbClr val="956B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553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+mn-lt"/>
              </a:rPr>
              <a:t>8</a:t>
            </a:r>
            <a:r>
              <a:rPr lang="en-US" altLang="ko-KR" sz="2000" b="1" dirty="0" smtClean="0">
                <a:latin typeface="+mn-lt"/>
              </a:rPr>
              <a:t>. </a:t>
            </a:r>
            <a:r>
              <a:rPr lang="ko-KR" altLang="en-US" sz="2000" b="1" dirty="0" smtClean="0">
                <a:latin typeface="+mn-lt"/>
              </a:rPr>
              <a:t>도와주세요</a:t>
            </a:r>
            <a:r>
              <a:rPr lang="en-US" altLang="ko-KR" sz="2000" b="1" dirty="0" smtClean="0">
                <a:latin typeface="+mn-lt"/>
              </a:rPr>
              <a:t>(</a:t>
            </a:r>
            <a:r>
              <a:rPr lang="ko-KR" altLang="en-US" sz="2000" b="1" dirty="0" smtClean="0">
                <a:latin typeface="+mn-lt"/>
              </a:rPr>
              <a:t>정용욱</a:t>
            </a:r>
            <a:r>
              <a:rPr lang="en-US" altLang="ko-KR" sz="2000" b="1" dirty="0" smtClean="0">
                <a:latin typeface="+mn-lt"/>
              </a:rPr>
              <a:t>, </a:t>
            </a:r>
            <a:r>
              <a:rPr lang="ko-KR" altLang="en-US" sz="2000" b="1" dirty="0" smtClean="0">
                <a:latin typeface="+mn-lt"/>
              </a:rPr>
              <a:t>김지훈</a:t>
            </a:r>
            <a:r>
              <a:rPr lang="en-US" altLang="ko-KR" sz="2000" b="1" dirty="0" smtClean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  <p:pic>
        <p:nvPicPr>
          <p:cNvPr id="5122" name="Picture 2" descr="C:\Users\KyurimSeong\Documents\카카오톡 받은 파일\KakaoTalk_20160628_1854072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4" y="1700808"/>
            <a:ext cx="59068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43</a:t>
            </a:fld>
            <a:endParaRPr lang="ko-KR" altLang="en-US">
              <a:solidFill>
                <a:srgbClr val="956B43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66" y="3356992"/>
            <a:ext cx="4864377" cy="319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5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+mn-lt"/>
              </a:rPr>
              <a:t>9</a:t>
            </a:r>
            <a:r>
              <a:rPr lang="en-US" altLang="ko-KR" sz="2000" b="1" dirty="0" smtClean="0">
                <a:latin typeface="+mn-lt"/>
              </a:rPr>
              <a:t>. </a:t>
            </a:r>
            <a:r>
              <a:rPr lang="ko-KR" altLang="en-US" sz="2000" b="1" dirty="0" smtClean="0">
                <a:latin typeface="+mn-lt"/>
              </a:rPr>
              <a:t>제안하기</a:t>
            </a:r>
            <a:r>
              <a:rPr lang="en-US" altLang="ko-KR" sz="2000" b="1" dirty="0" smtClean="0">
                <a:latin typeface="+mn-lt"/>
              </a:rPr>
              <a:t>(</a:t>
            </a:r>
            <a:r>
              <a:rPr lang="ko-KR" altLang="en-US" sz="2000" b="1" dirty="0" smtClean="0">
                <a:latin typeface="+mn-lt"/>
              </a:rPr>
              <a:t>김지훈</a:t>
            </a:r>
            <a:r>
              <a:rPr lang="en-US" altLang="ko-KR" sz="2000" b="1" dirty="0" smtClean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" t="1327" r="2652" b="2939"/>
          <a:stretch/>
        </p:blipFill>
        <p:spPr bwMode="auto">
          <a:xfrm>
            <a:off x="3563887" y="1432635"/>
            <a:ext cx="5406857" cy="508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62074"/>
          </a:xfrm>
        </p:spPr>
        <p:txBody>
          <a:bodyPr>
            <a:normAutofit/>
          </a:bodyPr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pic>
        <p:nvPicPr>
          <p:cNvPr id="7170" name="Picture 2" descr="C:\Users\KyurimSeong\Documents\카카오톡 받은 파일\KakaoTalk_20160629_1101478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4" t="7042" r="19085" b="1851"/>
          <a:stretch/>
        </p:blipFill>
        <p:spPr bwMode="auto">
          <a:xfrm>
            <a:off x="314475" y="1785299"/>
            <a:ext cx="4236505" cy="462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850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9" t="7463" r="19357" b="2079"/>
          <a:stretch/>
        </p:blipFill>
        <p:spPr bwMode="auto">
          <a:xfrm>
            <a:off x="4566569" y="1803405"/>
            <a:ext cx="4206834" cy="460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45</a:t>
            </a:fld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+mn-lt"/>
              </a:rPr>
              <a:t>10. </a:t>
            </a:r>
            <a:r>
              <a:rPr lang="ko-KR" altLang="en-US" sz="2000" b="1" dirty="0" smtClean="0">
                <a:latin typeface="+mn-lt"/>
              </a:rPr>
              <a:t>고객센터</a:t>
            </a:r>
            <a:r>
              <a:rPr lang="en-US" altLang="ko-KR" sz="2000" b="1" dirty="0" smtClean="0">
                <a:latin typeface="+mn-lt"/>
              </a:rPr>
              <a:t>_</a:t>
            </a:r>
            <a:r>
              <a:rPr lang="ko-KR" altLang="en-US" sz="2000" b="1" dirty="0" smtClean="0">
                <a:latin typeface="+mn-lt"/>
              </a:rPr>
              <a:t>공지사항 목록 조회</a:t>
            </a:r>
            <a:r>
              <a:rPr lang="en-US" altLang="ko-KR" sz="2000" b="1" dirty="0" smtClean="0">
                <a:latin typeface="+mn-lt"/>
              </a:rPr>
              <a:t>, </a:t>
            </a:r>
            <a:r>
              <a:rPr lang="ko-KR" altLang="en-US" sz="2000" b="1" dirty="0" smtClean="0">
                <a:latin typeface="+mn-lt"/>
              </a:rPr>
              <a:t>상세조회</a:t>
            </a:r>
            <a:r>
              <a:rPr lang="en-US" altLang="ko-KR" sz="2000" b="1" dirty="0" smtClean="0">
                <a:latin typeface="+mn-lt"/>
              </a:rPr>
              <a:t>(</a:t>
            </a:r>
            <a:r>
              <a:rPr lang="ko-KR" altLang="en-US" sz="2000" b="1" dirty="0" smtClean="0">
                <a:latin typeface="+mn-lt"/>
              </a:rPr>
              <a:t>박수</a:t>
            </a:r>
            <a:r>
              <a:rPr lang="ko-KR" altLang="en-US" sz="2000" b="1" dirty="0">
                <a:latin typeface="+mn-lt"/>
              </a:rPr>
              <a:t>연</a:t>
            </a:r>
            <a:r>
              <a:rPr lang="en-US" altLang="ko-KR" sz="2000" b="1" dirty="0" smtClean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1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pic>
        <p:nvPicPr>
          <p:cNvPr id="9218" name="Picture 2" descr="C:\Users\KyurimSeong\Documents\카카오톡 받은 파일\KakaoTalk_20160629_11014827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7325" r="19162" b="1881"/>
          <a:stretch/>
        </p:blipFill>
        <p:spPr bwMode="auto">
          <a:xfrm>
            <a:off x="4564025" y="1820481"/>
            <a:ext cx="4235753" cy="46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80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3" t="7363" r="19099" b="1650"/>
          <a:stretch/>
        </p:blipFill>
        <p:spPr bwMode="auto">
          <a:xfrm>
            <a:off x="332581" y="1816652"/>
            <a:ext cx="4231444" cy="46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46</a:t>
            </a:fld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+mn-lt"/>
              </a:rPr>
              <a:t>11</a:t>
            </a:r>
            <a:r>
              <a:rPr lang="en-US" altLang="ko-KR" sz="2000" b="1" dirty="0" smtClean="0">
                <a:latin typeface="+mn-lt"/>
              </a:rPr>
              <a:t>. </a:t>
            </a:r>
            <a:r>
              <a:rPr lang="ko-KR" altLang="en-US" sz="2000" b="1" dirty="0" smtClean="0">
                <a:latin typeface="+mn-lt"/>
              </a:rPr>
              <a:t>고객센터</a:t>
            </a:r>
            <a:r>
              <a:rPr lang="en-US" altLang="ko-KR" sz="2000" b="1" dirty="0" smtClean="0">
                <a:latin typeface="+mn-lt"/>
              </a:rPr>
              <a:t>_</a:t>
            </a:r>
            <a:r>
              <a:rPr lang="ko-KR" altLang="en-US" sz="2000" b="1" dirty="0" smtClean="0">
                <a:latin typeface="+mn-lt"/>
              </a:rPr>
              <a:t>공지사항 등록</a:t>
            </a:r>
            <a:r>
              <a:rPr lang="en-US" altLang="ko-KR" sz="2000" b="1" dirty="0" smtClean="0">
                <a:latin typeface="+mn-lt"/>
              </a:rPr>
              <a:t>, </a:t>
            </a:r>
            <a:r>
              <a:rPr lang="ko-KR" altLang="en-US" sz="2000" b="1" dirty="0" smtClean="0">
                <a:latin typeface="+mn-lt"/>
              </a:rPr>
              <a:t>수정 및 삭제</a:t>
            </a:r>
            <a:r>
              <a:rPr lang="en-US" altLang="ko-KR" sz="2000" b="1" dirty="0" smtClean="0">
                <a:latin typeface="+mn-lt"/>
              </a:rPr>
              <a:t>(</a:t>
            </a:r>
            <a:r>
              <a:rPr lang="ko-KR" altLang="en-US" sz="2000" b="1" dirty="0" smtClean="0">
                <a:latin typeface="+mn-lt"/>
              </a:rPr>
              <a:t>박수</a:t>
            </a:r>
            <a:r>
              <a:rPr lang="ko-KR" altLang="en-US" sz="2000" b="1" dirty="0">
                <a:latin typeface="+mn-lt"/>
              </a:rPr>
              <a:t>연</a:t>
            </a:r>
            <a:r>
              <a:rPr lang="en-US" altLang="ko-KR" sz="2000" b="1" dirty="0" smtClean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23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pic>
        <p:nvPicPr>
          <p:cNvPr id="4098" name="Picture 2" descr="C:\Users\KyurimSeong\Documents\카카오톡 받은 파일\KakaoTalk_20160628_1811306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4491266" cy="4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76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t="7433" r="19514" b="2098"/>
          <a:stretch/>
        </p:blipFill>
        <p:spPr bwMode="auto">
          <a:xfrm>
            <a:off x="4814794" y="1916832"/>
            <a:ext cx="4052417" cy="4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47</a:t>
            </a:fld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+mn-lt"/>
              </a:rPr>
              <a:t>12. </a:t>
            </a:r>
            <a:r>
              <a:rPr lang="ko-KR" altLang="en-US" sz="2000" b="1" dirty="0" smtClean="0">
                <a:latin typeface="+mn-lt"/>
              </a:rPr>
              <a:t>고객센터</a:t>
            </a:r>
            <a:r>
              <a:rPr lang="en-US" altLang="ko-KR" sz="2000" b="1" dirty="0" smtClean="0">
                <a:latin typeface="+mn-lt"/>
              </a:rPr>
              <a:t>_Q&amp;A </a:t>
            </a:r>
            <a:r>
              <a:rPr lang="ko-KR" altLang="en-US" sz="2000" b="1" dirty="0" smtClean="0">
                <a:latin typeface="+mn-lt"/>
              </a:rPr>
              <a:t>질문 등록</a:t>
            </a:r>
            <a:r>
              <a:rPr lang="en-US" altLang="ko-KR" sz="2000" b="1" dirty="0" smtClean="0">
                <a:latin typeface="+mn-lt"/>
              </a:rPr>
              <a:t>(</a:t>
            </a:r>
            <a:r>
              <a:rPr lang="ko-KR" altLang="en-US" sz="2000" b="1" dirty="0" smtClean="0">
                <a:latin typeface="+mn-lt"/>
              </a:rPr>
              <a:t>정용욱</a:t>
            </a:r>
            <a:r>
              <a:rPr lang="en-US" altLang="ko-KR" sz="2000" b="1" dirty="0" smtClean="0">
                <a:latin typeface="+mn-lt"/>
              </a:rPr>
              <a:t>, </a:t>
            </a:r>
            <a:r>
              <a:rPr lang="ko-KR" altLang="en-US" sz="2000" b="1" dirty="0" smtClean="0">
                <a:latin typeface="+mn-lt"/>
              </a:rPr>
              <a:t>박수연</a:t>
            </a:r>
            <a:r>
              <a:rPr lang="en-US" altLang="ko-KR" sz="2000" b="1" dirty="0" smtClean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7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lt"/>
              </a:rPr>
              <a:t>13. </a:t>
            </a:r>
            <a:r>
              <a:rPr lang="ko-KR" altLang="en-US" sz="2000" b="1" dirty="0">
                <a:latin typeface="+mn-lt"/>
              </a:rPr>
              <a:t>고객센터</a:t>
            </a:r>
            <a:r>
              <a:rPr lang="en-US" altLang="ko-KR" sz="2000" b="1" dirty="0">
                <a:latin typeface="+mn-lt"/>
              </a:rPr>
              <a:t>_FAQ(</a:t>
            </a:r>
            <a:r>
              <a:rPr lang="ko-KR" altLang="en-US" sz="2000" b="1" dirty="0">
                <a:latin typeface="+mn-lt"/>
              </a:rPr>
              <a:t>정용욱</a:t>
            </a:r>
            <a:r>
              <a:rPr lang="en-US" altLang="ko-KR" sz="2000" b="1" dirty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  <p:pic>
        <p:nvPicPr>
          <p:cNvPr id="3074" name="Picture 2" descr="C:\Users\KyurimSeong\Documents\카카오톡 받은 파일\KakaoTalk_20160628_1811269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43" y="1793832"/>
            <a:ext cx="7420514" cy="46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48</a:t>
            </a:fld>
            <a:endParaRPr lang="ko-KR" altLang="en-US">
              <a:solidFill>
                <a:srgbClr val="956B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+mn-lt"/>
              </a:rPr>
              <a:t>14. </a:t>
            </a:r>
            <a:r>
              <a:rPr lang="ko-KR" altLang="en-US" sz="2000" b="1" dirty="0">
                <a:latin typeface="+mn-lt"/>
              </a:rPr>
              <a:t>주문하기</a:t>
            </a:r>
            <a:r>
              <a:rPr lang="en-US" altLang="ko-KR" sz="2000" b="1" dirty="0">
                <a:latin typeface="+mn-lt"/>
              </a:rPr>
              <a:t>(</a:t>
            </a:r>
            <a:r>
              <a:rPr lang="ko-KR" altLang="en-US" sz="2000" b="1" dirty="0">
                <a:latin typeface="+mn-lt"/>
              </a:rPr>
              <a:t>선지연</a:t>
            </a:r>
            <a:r>
              <a:rPr lang="en-US" altLang="ko-KR" sz="2000" b="1" dirty="0">
                <a:latin typeface="+mn-lt"/>
              </a:rPr>
              <a:t>)</a:t>
            </a:r>
            <a:endParaRPr lang="ko-KR" altLang="en-US" sz="2000" b="1" dirty="0">
              <a:latin typeface="+mn-lt"/>
            </a:endParaRPr>
          </a:p>
        </p:txBody>
      </p:sp>
      <p:pic>
        <p:nvPicPr>
          <p:cNvPr id="12290" name="Picture 2" descr="C:\Users\KyurimSeong\Documents\카카오톡 받은 파일\KakaoTalk_20160629_1358570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5"/>
          <a:stretch/>
        </p:blipFill>
        <p:spPr bwMode="auto">
          <a:xfrm>
            <a:off x="494152" y="1772816"/>
            <a:ext cx="818230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49</a:t>
            </a:fld>
            <a:endParaRPr lang="ko-KR" altLang="en-US">
              <a:solidFill>
                <a:srgbClr val="956B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628800"/>
            <a:ext cx="3816424" cy="468052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사람의 재능을 소중하게 여기고 </a:t>
            </a:r>
            <a:endParaRPr lang="en-US" altLang="ko-KR" sz="18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각자의 재능을 통해 개성을 </a:t>
            </a:r>
            <a:endParaRPr lang="en-US" altLang="ko-KR" sz="18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살리자는 마음으로 탄생</a:t>
            </a:r>
            <a:r>
              <a:rPr lang="en-US" altLang="ko-KR" sz="1800" dirty="0" smtClean="0">
                <a:latin typeface="+mn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lt"/>
              </a:rPr>
              <a:t>직업과 직장의 경계를 허문 채 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lt"/>
              </a:rPr>
              <a:t>누구나 자신의 재능으로 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lt"/>
              </a:rPr>
              <a:t>즐겁게 일함으로써 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lt"/>
              </a:rPr>
              <a:t>자신만의 당당한 커리어를 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lt"/>
              </a:rPr>
              <a:t>쌓을 수 있도록 </a:t>
            </a:r>
            <a:endParaRPr lang="en-US" altLang="ko-KR" sz="1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lt"/>
              </a:rPr>
              <a:t>응원하고자 고안되었다</a:t>
            </a:r>
            <a:r>
              <a:rPr lang="en-US" altLang="ko-KR" sz="1800" dirty="0" smtClean="0">
                <a:latin typeface="+mn-lt"/>
              </a:rPr>
              <a:t>.</a:t>
            </a:r>
            <a:endParaRPr lang="en-US" altLang="ko-KR" sz="1800" dirty="0">
              <a:latin typeface="+mn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5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55576" y="3212976"/>
            <a:ext cx="266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724128" y="3212976"/>
            <a:ext cx="266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4716016" y="1628800"/>
            <a:ext cx="3816424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혼자 하기 어려운 업무를 </a:t>
            </a:r>
            <a:endParaRPr lang="en-US" altLang="ko-KR" sz="1800" dirty="0" smtClean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온라인으로 빠르게 </a:t>
            </a:r>
            <a:endParaRPr lang="en-US" altLang="ko-KR" sz="1800" dirty="0" smtClean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해결 가능하다</a:t>
            </a:r>
            <a:r>
              <a:rPr lang="en-US" altLang="ko-KR" sz="18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자신의 분야가 아니거나</a:t>
            </a:r>
            <a:endParaRPr lang="en-US" altLang="ko-KR" sz="1800" dirty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지식이 없더라도 </a:t>
            </a:r>
            <a:endParaRPr lang="en-US" altLang="ko-KR" sz="1800" dirty="0" smtClean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재능마켓을 통해 서로에게 </a:t>
            </a:r>
            <a:endParaRPr lang="en-US" altLang="ko-KR" sz="1800" dirty="0" smtClean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부족한 재능을 거래함으로써 </a:t>
            </a:r>
            <a:endParaRPr lang="en-US" altLang="ko-KR" sz="1800" dirty="0" smtClean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어려움을 해소하고</a:t>
            </a:r>
            <a:endParaRPr lang="en-US" altLang="ko-KR" sz="1800" dirty="0" smtClean="0">
              <a:latin typeface="+mn-lt"/>
            </a:endParaRPr>
          </a:p>
          <a:p>
            <a:pPr algn="r">
              <a:lnSpc>
                <a:spcPct val="150000"/>
              </a:lnSpc>
            </a:pPr>
            <a:r>
              <a:rPr lang="ko-KR" altLang="en-US" sz="1800" dirty="0" smtClean="0">
                <a:latin typeface="+mn-lt"/>
              </a:rPr>
              <a:t>시간을 절약할 수 있다</a:t>
            </a:r>
            <a:r>
              <a:rPr lang="en-US" altLang="ko-KR" sz="1800" dirty="0" smtClean="0">
                <a:latin typeface="+mn-lt"/>
              </a:rPr>
              <a:t>.</a:t>
            </a:r>
            <a:endParaRPr lang="en-US" altLang="ko-K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3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UI </a:t>
            </a:r>
            <a:r>
              <a:rPr lang="ko-KR" altLang="en-US" dirty="0" err="1"/>
              <a:t>프로토타이핑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15. </a:t>
            </a:r>
            <a:r>
              <a:rPr lang="ko-KR" altLang="en-US" sz="2000" b="1" dirty="0" err="1"/>
              <a:t>사이트맵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김지훈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16386" name="Picture 2" descr="C:\Users\KyurimSeong\Documents\카카오톡 받은 파일\KakaoTalk_20160628_1528138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" y="2060848"/>
            <a:ext cx="8568952" cy="40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>
                <a:solidFill>
                  <a:srgbClr val="956B43"/>
                </a:solidFill>
              </a:rPr>
              <a:t>/Team Project  KIWI/</a:t>
            </a:r>
            <a:endParaRPr lang="ko-KR" altLang="en-US">
              <a:solidFill>
                <a:srgbClr val="956B4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>
                <a:solidFill>
                  <a:srgbClr val="956B43"/>
                </a:solidFill>
              </a:rPr>
              <a:pPr/>
              <a:t>50</a:t>
            </a:fld>
            <a:endParaRPr lang="ko-KR" altLang="en-US">
              <a:solidFill>
                <a:srgbClr val="956B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5"/>
                </a:solidFill>
              </a:rPr>
              <a:t>.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 구현에 필요한 기술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37243"/>
              </p:ext>
            </p:extLst>
          </p:nvPr>
        </p:nvGraphicFramePr>
        <p:xfrm>
          <a:off x="426016" y="1628800"/>
          <a:ext cx="8280921" cy="4536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07"/>
                <a:gridCol w="2760307"/>
                <a:gridCol w="2760307"/>
              </a:tblGrid>
              <a:tr h="1512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</a:t>
                      </a:r>
                      <a:r>
                        <a:rPr lang="en-US" altLang="ko-K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</a:t>
                      </a:r>
                      <a:r>
                        <a:rPr lang="en-US" altLang="ko-K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</a:t>
                      </a:r>
                      <a:r>
                        <a:rPr lang="en-US" altLang="ko-KR" sz="3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avaSript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</a:t>
                      </a:r>
                      <a:r>
                        <a:rPr lang="en-US" altLang="ko-K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TML5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r>
                        <a:rPr lang="en-US" altLang="ko-K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SS3.0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r>
                        <a:rPr lang="en-US" altLang="ko-K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ootstrap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  <a:r>
                        <a:rPr lang="en-US" altLang="ko-KR" sz="32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yBatis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r>
                        <a:rPr lang="en-US" altLang="ko-K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racle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en-US" altLang="ko-KR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omcat8.0</a:t>
                      </a:r>
                      <a:endParaRPr lang="ko-KR" alt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30" name="Picture 6" descr="C:\Users\KyurimSeong\AppData\Local\Microsoft\Windows\INetCache\IE\NKJ9G36G\Applications-database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17" y="2902254"/>
            <a:ext cx="1500764" cy="15007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yurimSeong\AppData\Local\Microsoft\Windows\INetCache\IE\LU94826E\Coffee_bean_symbol.svg[1]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34838">
            <a:off x="4942478" y="3280378"/>
            <a:ext cx="1343893" cy="7842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KyurimSeong\AppData\Local\Microsoft\Windows\INetCache\IE\W3XCMVNE\Client-server-model.svg[1]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 t="3809" r="68015" b="66203"/>
          <a:stretch/>
        </p:blipFill>
        <p:spPr bwMode="auto">
          <a:xfrm>
            <a:off x="651442" y="1489292"/>
            <a:ext cx="1232590" cy="11455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KyurimSeong\AppData\Local\Microsoft\Windows\INetCache\IE\W3XCMVNE\Nuvola_filesystems_server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323" y="2780152"/>
            <a:ext cx="1784741" cy="17847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:\Users\KyurimSeong\AppData\Local\Microsoft\Windows\INetCache\IE\W3XCMVNE\Client-server-model.svg[1]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1" t="72677" r="65433"/>
          <a:stretch/>
        </p:blipFill>
        <p:spPr bwMode="auto">
          <a:xfrm>
            <a:off x="651442" y="4864396"/>
            <a:ext cx="1493608" cy="10437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:\Users\KyurimSeong\AppData\Local\Microsoft\Windows\INetCache\IE\W3XCMVNE\Client-server-model.svg[1].png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" t="35565" r="82294" b="36724"/>
          <a:stretch/>
        </p:blipFill>
        <p:spPr bwMode="auto">
          <a:xfrm>
            <a:off x="651442" y="3220348"/>
            <a:ext cx="710552" cy="10585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08091" y="4702118"/>
            <a:ext cx="933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apache</a:t>
            </a:r>
          </a:p>
          <a:p>
            <a:pPr algn="ctr"/>
            <a:r>
              <a:rPr lang="en-US" altLang="ko-KR" dirty="0" smtClean="0"/>
              <a:t>Tomcat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5460" y="484061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Spring</a:t>
            </a:r>
          </a:p>
          <a:p>
            <a:pPr algn="ctr"/>
            <a:r>
              <a:rPr lang="en-US" altLang="ko-KR" dirty="0" smtClean="0"/>
              <a:t>Bean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31962" y="4840617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en-US" altLang="ko-KR" dirty="0" err="1" smtClean="0"/>
              <a:t>DataBase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6482" y="2634877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5462" y="4368560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26990" y="5939988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420112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1948254" y="2285297"/>
            <a:ext cx="1136676" cy="68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1961686" y="4076296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1884032" y="3938459"/>
            <a:ext cx="1136676" cy="680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587850" y="3522146"/>
            <a:ext cx="1255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1547663" y="3644248"/>
            <a:ext cx="12559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418943" y="3425444"/>
            <a:ext cx="627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378756" y="3547546"/>
            <a:ext cx="6681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268371" y="3428224"/>
            <a:ext cx="627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6228184" y="3550326"/>
            <a:ext cx="6681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균형적인 역할 분배를 위해 사전 난이도 예측을 실시하여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예측 </a:t>
            </a:r>
            <a:endParaRPr lang="en-US" altLang="ko-KR" sz="2000" dirty="0" smtClean="0"/>
          </a:p>
          <a:p>
            <a:r>
              <a:rPr lang="ko-KR" altLang="en-US" sz="2000" dirty="0" smtClean="0"/>
              <a:t>평균을 기준으로 역할을 분담했다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17129"/>
              </p:ext>
            </p:extLst>
          </p:nvPr>
        </p:nvGraphicFramePr>
        <p:xfrm>
          <a:off x="539552" y="2924943"/>
          <a:ext cx="3744416" cy="3312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424"/>
                <a:gridCol w="2687992"/>
              </a:tblGrid>
              <a:tr h="1104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박수연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선지연 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메인페이지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고객센터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김지훈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정용욱 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회원가입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마이페이지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도와주세요</a:t>
                      </a:r>
                      <a:endParaRPr lang="en-US" altLang="ko-KR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4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성규림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사이트소개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분류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사이트맵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91248"/>
              </p:ext>
            </p:extLst>
          </p:nvPr>
        </p:nvGraphicFramePr>
        <p:xfrm>
          <a:off x="4571999" y="126792"/>
          <a:ext cx="4454499" cy="6408719"/>
        </p:xfrm>
        <a:graphic>
          <a:graphicData uri="http://schemas.openxmlformats.org/drawingml/2006/table">
            <a:tbl>
              <a:tblPr/>
              <a:tblGrid>
                <a:gridCol w="712722"/>
                <a:gridCol w="712722"/>
                <a:gridCol w="712722"/>
                <a:gridCol w="506842"/>
                <a:gridCol w="311294"/>
                <a:gridCol w="311294"/>
                <a:gridCol w="311294"/>
                <a:gridCol w="311294"/>
                <a:gridCol w="311294"/>
                <a:gridCol w="253021"/>
              </a:tblGrid>
              <a:tr h="124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상위기능</a:t>
                      </a:r>
                      <a:endParaRPr lang="ko-KR" altLang="en-US" sz="300" b="1" kern="0" spc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하위기능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기능상세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행위주체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김지훈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박수연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선지연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성규림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정용욱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FFFFFF"/>
                          </a:solidFill>
                          <a:effectLst/>
                          <a:ea typeface="맑은 고딕"/>
                        </a:rPr>
                        <a:t>평균</a:t>
                      </a:r>
                      <a:endParaRPr lang="ko-KR" altLang="en-US" sz="300" b="1" kern="0" spc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B37"/>
                    </a:solidFill>
                  </a:tcPr>
                </a:tc>
              </a:tr>
              <a:tr h="124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 로그인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 로그인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4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마이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페이지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회원정보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회원정보관리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수정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탈퇴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-5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</a:t>
                      </a:r>
                      <a:r>
                        <a:rPr lang="en-US" altLang="ko-KR" sz="300" kern="0" spc="-5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300" kern="0" spc="-5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판매</a:t>
                      </a:r>
                      <a:endParaRPr lang="ko-KR" altLang="en-US" sz="300" kern="0" spc="-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구매관리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판매관리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kiwi </a:t>
                      </a: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소개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도와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주세요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도움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도움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도움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도움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제안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제안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제안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제안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rowSpan="1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고객센터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공지사항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공지사항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공지사항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공지사항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공지사항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공지사항 검색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Q&amp;A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질문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질문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질문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질문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질문 검색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답변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답변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답변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답변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FAQ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자주하는질문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자주하는질문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자주하는질문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자주하는질문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자주하는질문 검색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분류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상위분류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상위분류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최상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최상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최상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상위분류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상위분류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상위분류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상위분류 검색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하위분류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하위분류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중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상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하위분류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하위분류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하위분류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하위분류 검색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재능거래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 및 판매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1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사이트맵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관리자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종합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수연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지연 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3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메인페이지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고객센터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지훈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용욱 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마이페이지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도와주세요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규림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키위소개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분류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3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사이트맵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09" marR="20309" marT="5615" marB="561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94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요구분석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544760" y="2924944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2"/>
          <p:cNvSpPr txBox="1">
            <a:spLocks/>
          </p:cNvSpPr>
          <p:nvPr/>
        </p:nvSpPr>
        <p:spPr>
          <a:xfrm>
            <a:off x="5544760" y="2556372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en-US" altLang="ko-KR" dirty="0" err="1" smtClean="0"/>
              <a:t>Usecase</a:t>
            </a:r>
            <a:r>
              <a:rPr lang="ko-KR" altLang="en-US" dirty="0" smtClean="0"/>
              <a:t> 명세서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5544760" y="2492896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 txBox="1">
            <a:spLocks/>
          </p:cNvSpPr>
          <p:nvPr/>
        </p:nvSpPr>
        <p:spPr>
          <a:xfrm>
            <a:off x="5544760" y="2124324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Usecase</a:t>
            </a:r>
            <a:r>
              <a:rPr lang="en-US" altLang="ko-KR" dirty="0" smtClean="0"/>
              <a:t> Diagram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544760" y="2060848"/>
            <a:ext cx="3599397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2"/>
          <p:cNvSpPr txBox="1">
            <a:spLocks/>
          </p:cNvSpPr>
          <p:nvPr/>
        </p:nvSpPr>
        <p:spPr>
          <a:xfrm>
            <a:off x="5544760" y="1692276"/>
            <a:ext cx="3599240" cy="3595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accent5"/>
                </a:solidFill>
                <a:latin typeface="맑은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 smtClean="0"/>
              <a:t>사용자 요구사항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7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2494</Words>
  <Application>Microsoft Office PowerPoint</Application>
  <PresentationFormat>화면 슬라이드 쇼(4:3)</PresentationFormat>
  <Paragraphs>708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굴림</vt:lpstr>
      <vt:lpstr>Arial</vt:lpstr>
      <vt:lpstr>나눔</vt:lpstr>
      <vt:lpstr>맑은 고딕</vt:lpstr>
      <vt:lpstr>맑은</vt:lpstr>
      <vt:lpstr>나눔바른고딕</vt:lpstr>
      <vt:lpstr>Office 테마</vt:lpstr>
      <vt:lpstr>“KIWI_기안서”</vt:lpstr>
      <vt:lpstr>PowerPoint 프레젠테이션</vt:lpstr>
      <vt:lpstr>01. 프로젝트 개요</vt:lpstr>
      <vt:lpstr>1. 프로젝트 정의</vt:lpstr>
      <vt:lpstr>2. 개발배경</vt:lpstr>
      <vt:lpstr>3. 기능 구현에 필요한 기술</vt:lpstr>
      <vt:lpstr>4. 시스템 구성도</vt:lpstr>
      <vt:lpstr>5. 역할 분담</vt:lpstr>
      <vt:lpstr>02. 요구분석</vt:lpstr>
      <vt:lpstr>1. 사용자 요구사항 분석</vt:lpstr>
      <vt:lpstr>1. 사용자 요구사항 분석</vt:lpstr>
      <vt:lpstr>1. 사용자 요구사항 분석</vt:lpstr>
      <vt:lpstr>1. 사용자 요구사항 분석</vt:lpstr>
      <vt:lpstr>2. Usecase Diagram</vt:lpstr>
      <vt:lpstr>2. Usecase Diagram</vt:lpstr>
      <vt:lpstr>2. Usecase Diagram</vt:lpstr>
      <vt:lpstr>3. Usecase 명세서</vt:lpstr>
      <vt:lpstr>3. Usecase 명세서</vt:lpstr>
      <vt:lpstr>3. Usecase 명세서</vt:lpstr>
      <vt:lpstr>3. Usecase 명세서</vt:lpstr>
      <vt:lpstr>03. 시스템 설계</vt:lpstr>
      <vt:lpstr>1. 시나리오 흐름도</vt:lpstr>
      <vt:lpstr>2. 세부 시나리오</vt:lpstr>
      <vt:lpstr>2. 세부 시나리오</vt:lpstr>
      <vt:lpstr>2. 세부 시나리오</vt:lpstr>
      <vt:lpstr>2. 세부 시나리오</vt:lpstr>
      <vt:lpstr>2. 세부 시나리오</vt:lpstr>
      <vt:lpstr>2. 세부 시나리오</vt:lpstr>
      <vt:lpstr>2. 세부 시나리오</vt:lpstr>
      <vt:lpstr>3. DB 설계 모델링</vt:lpstr>
      <vt:lpstr>4. DB 설계 총괄</vt:lpstr>
      <vt:lpstr>5. 데이터 명세</vt:lpstr>
      <vt:lpstr>5. 데이터 명세</vt:lpstr>
      <vt:lpstr>5. 데이터 명세</vt:lpstr>
      <vt:lpstr>5. 데이터 명세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6. UI 프로토타이핑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KyurimSeong</cp:lastModifiedBy>
  <cp:revision>69</cp:revision>
  <dcterms:created xsi:type="dcterms:W3CDTF">2014-10-27T19:12:53Z</dcterms:created>
  <dcterms:modified xsi:type="dcterms:W3CDTF">2016-07-03T09:11:48Z</dcterms:modified>
</cp:coreProperties>
</file>