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73" r:id="rId5"/>
    <p:sldId id="285" r:id="rId6"/>
    <p:sldId id="275" r:id="rId7"/>
    <p:sldId id="284" r:id="rId8"/>
    <p:sldId id="277" r:id="rId9"/>
    <p:sldId id="295" r:id="rId10"/>
    <p:sldId id="286" r:id="rId11"/>
    <p:sldId id="287" r:id="rId12"/>
    <p:sldId id="280" r:id="rId13"/>
    <p:sldId id="289" r:id="rId14"/>
    <p:sldId id="290" r:id="rId15"/>
    <p:sldId id="281" r:id="rId16"/>
    <p:sldId id="283" r:id="rId17"/>
    <p:sldId id="279" r:id="rId18"/>
    <p:sldId id="296" r:id="rId19"/>
    <p:sldId id="298" r:id="rId20"/>
    <p:sldId id="292" r:id="rId21"/>
    <p:sldId id="299" r:id="rId22"/>
    <p:sldId id="276" r:id="rId23"/>
    <p:sldId id="278" r:id="rId24"/>
    <p:sldId id="300" r:id="rId25"/>
    <p:sldId id="274" r:id="rId2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B551-39C0-CFF1-FCCB-09BF10BD89F0}" v="1" dt="2022-12-29T20:45:50.718"/>
    <p1510:client id="{72074D55-048E-8D70-F673-222AFBA0C9C2}" v="345" dt="2023-01-04T18:41:58.675"/>
    <p1510:client id="{72D25834-AA82-CE62-B7C2-FEB1867D5D62}" v="3056" dt="2023-01-03T22:29:31.739"/>
    <p1510:client id="{87DB5C7A-9FF2-C79E-8235-D0D087E0ED35}" v="1468" dt="2022-12-31T11:41:44.416"/>
    <p1510:client id="{8E64AE48-35C6-9573-877D-20CB2F1DD9D7}" v="199" dt="2022-12-28T18:38:46.018"/>
    <p1510:client id="{B4449C42-79A0-97AF-9C85-71FDCFC7ADA1}" v="1140" dt="2022-12-29T21:21:29.713"/>
    <p1510:client id="{B506A51C-AA90-BECB-910A-DD2532E10030}" v="1191" dt="2022-12-31T14:41:46.582"/>
    <p1510:client id="{B575F491-AC68-4A17-F44C-641F3E4CBA15}" v="1748" dt="2023-01-01T21:21:17.529"/>
    <p1510:client id="{B8B50BEF-B263-E9C5-0444-921CBD805613}" v="162" dt="2023-01-05T15:21:31.448"/>
    <p1510:client id="{FA22DB13-0A3D-7FB8-1D47-6C1A98536F46}" v="5" dt="2023-01-06T14:50:06.198"/>
    <p1510:client id="{FC1BCB20-3988-2F2C-6B49-69649C2D0DA2}" v="145" dt="2023-01-07T12:55:38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1/7/2023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Each split is a sampling method execution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7780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Each split is a sampling method execution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310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Each split is a sampling method execution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4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579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48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9286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1601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--- BSMOTE --- </a:t>
            </a:r>
          </a:p>
          <a:p>
            <a:r>
              <a:rPr lang="en-US">
                <a:cs typeface="Calibri"/>
              </a:rPr>
              <a:t>Explanation of </a:t>
            </a:r>
            <a:r>
              <a:rPr lang="en-US" err="1">
                <a:cs typeface="Calibri"/>
              </a:rPr>
              <a:t>bsmote</a:t>
            </a:r>
            <a:endParaRPr lang="en-US">
              <a:cs typeface="Calibri"/>
            </a:endParaRPr>
          </a:p>
          <a:p>
            <a:r>
              <a:rPr lang="en-US"/>
              <a:t>In this case we don't change the default settings, using 'borderline-1' instead of 2 due to the fact that the paper doesn't shows big differences in terms of TP rate and F value among the two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>
                <a:cs typeface="Calibri"/>
              </a:rPr>
              <a:t>--- NCR --- </a:t>
            </a:r>
          </a:p>
          <a:p>
            <a:r>
              <a:rPr lang="en-US"/>
              <a:t>More focused on data cleaning than data reduction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579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 additional models and sampling methods for time reasons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28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b.ac.be/di/map/adalpozz/data/creditcard.R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65FDF49-0C49-93D4-93A2-6417CAD178A7}"/>
              </a:ext>
            </a:extLst>
          </p:cNvPr>
          <p:cNvSpPr/>
          <p:nvPr/>
        </p:nvSpPr>
        <p:spPr>
          <a:xfrm>
            <a:off x="9164052" y="5925553"/>
            <a:ext cx="2927684" cy="852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" y="2491019"/>
            <a:ext cx="12185983" cy="843548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/>
              <a:t>Credit Card Fraud Detection</a:t>
            </a:r>
            <a:endParaRPr lang="it-IT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Teodorico Pacini, </a:t>
            </a:r>
            <a:r>
              <a:rPr lang="en-US" i="1"/>
              <a:t>University of Pisa</a:t>
            </a:r>
            <a:endParaRPr lang="it-IT" i="1"/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64F932CF-E294-A243-4EAA-F6023D5E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295" y="5993215"/>
            <a:ext cx="2743200" cy="7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98" y="1471604"/>
            <a:ext cx="4483463" cy="1682749"/>
          </a:xfrm>
        </p:spPr>
        <p:txBody>
          <a:bodyPr/>
          <a:lstStyle/>
          <a:p>
            <a:r>
              <a:rPr lang="en-US"/>
              <a:t>Data pre-processing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1579" y="1180841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Time of the transactions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8679" y="1820979"/>
            <a:ext cx="5272464" cy="39975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>
                <a:cs typeface="Arial"/>
              </a:rPr>
              <a:t>Recap: the chosen model will be used in real-time detection</a:t>
            </a:r>
            <a:endParaRPr lang="en-US"/>
          </a:p>
          <a:p>
            <a:pPr marL="283210" indent="-283210"/>
            <a:r>
              <a:rPr lang="en-US">
                <a:cs typeface="Arial"/>
              </a:rPr>
              <a:t>The </a:t>
            </a:r>
            <a:r>
              <a:rPr lang="en-US" i="1">
                <a:cs typeface="Arial"/>
              </a:rPr>
              <a:t>unlabeled </a:t>
            </a:r>
            <a:r>
              <a:rPr lang="en-US">
                <a:cs typeface="Arial"/>
              </a:rPr>
              <a:t>data will be gathered </a:t>
            </a:r>
            <a:r>
              <a:rPr lang="en-US" b="1">
                <a:cs typeface="Arial"/>
              </a:rPr>
              <a:t>after </a:t>
            </a:r>
            <a:r>
              <a:rPr lang="en-US">
                <a:cs typeface="Arial"/>
              </a:rPr>
              <a:t>the training data</a:t>
            </a:r>
          </a:p>
          <a:p>
            <a:pPr lvl="1" indent="-283210"/>
            <a:r>
              <a:rPr lang="en-US">
                <a:cs typeface="Arial"/>
              </a:rPr>
              <a:t>We need to handle the "Time" feature for training and testing</a:t>
            </a:r>
          </a:p>
          <a:p>
            <a:pPr marL="283210" indent="-283210"/>
            <a:r>
              <a:rPr lang="en-US">
                <a:cs typeface="Arial"/>
              </a:rPr>
              <a:t>How do we handle it?</a:t>
            </a:r>
            <a:endParaRPr lang="en-US"/>
          </a:p>
          <a:p>
            <a:pPr lvl="1" indent="-283210"/>
            <a:r>
              <a:rPr lang="en-US">
                <a:cs typeface="Arial"/>
              </a:rPr>
              <a:t>Unchanged</a:t>
            </a:r>
          </a:p>
          <a:p>
            <a:pPr lvl="1" indent="-283210"/>
            <a:r>
              <a:rPr lang="en-US">
                <a:cs typeface="Arial"/>
              </a:rPr>
              <a:t>Remove the feature</a:t>
            </a:r>
          </a:p>
          <a:p>
            <a:pPr lvl="1" indent="-283210"/>
            <a:r>
              <a:rPr lang="en-US">
                <a:cs typeface="Arial"/>
              </a:rPr>
              <a:t>Fix the value of time (future works)</a:t>
            </a:r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0422EC0F-A274-FDDE-15D2-8BABFD42195B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44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IMBALANCED DATA</a:t>
            </a:r>
            <a:endParaRPr lang="it-IT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1DB90172-1A59-EEAE-52EF-14C688DA1E8F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Credit Card Fraud Detection</a:t>
            </a:r>
            <a:endParaRPr lang="it-IT">
              <a:solidFill>
                <a:schemeClr val="bg1"/>
              </a:solidFill>
              <a:cs typeface="Arial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7675E6-66E0-60D8-592E-CFB13743BF28}"/>
              </a:ext>
            </a:extLst>
          </p:cNvPr>
          <p:cNvSpPr txBox="1">
            <a:spLocks/>
          </p:cNvSpPr>
          <p:nvPr/>
        </p:nvSpPr>
        <p:spPr>
          <a:xfrm>
            <a:off x="413367" y="3483864"/>
            <a:ext cx="2895819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SMOTE</a:t>
            </a:r>
            <a:endParaRPr lang="it-IT"/>
          </a:p>
          <a:p>
            <a:endParaRPr lang="en-US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83000E7-1E4F-B6E6-4E2E-B2EA4DDC6350}"/>
              </a:ext>
            </a:extLst>
          </p:cNvPr>
          <p:cNvSpPr txBox="1">
            <a:spLocks/>
          </p:cNvSpPr>
          <p:nvPr/>
        </p:nvSpPr>
        <p:spPr>
          <a:xfrm>
            <a:off x="411117" y="3977277"/>
            <a:ext cx="2895239" cy="287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/>
              <a:t>Oversampling</a:t>
            </a:r>
            <a:endParaRPr lang="it-IT"/>
          </a:p>
          <a:p>
            <a:pPr marL="283210" indent="-283210"/>
            <a:r>
              <a:rPr lang="en-US">
                <a:cs typeface="Arial"/>
              </a:rPr>
              <a:t>Fix the imbalanced data adding </a:t>
            </a:r>
            <a:r>
              <a:rPr lang="en-US" b="1">
                <a:cs typeface="Arial"/>
              </a:rPr>
              <a:t>synthetic samples </a:t>
            </a:r>
            <a:r>
              <a:rPr lang="en-US">
                <a:cs typeface="Arial"/>
              </a:rPr>
              <a:t>to the minority class</a:t>
            </a:r>
          </a:p>
          <a:p>
            <a:pPr marL="283210" indent="-283210"/>
            <a:r>
              <a:rPr lang="en-US">
                <a:ea typeface="+mn-lt"/>
                <a:cs typeface="+mn-lt"/>
              </a:rPr>
              <a:t>Tendency to link inliers and outliers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A9131A-21E5-7E3F-B5A4-95F7B8B890D9}"/>
              </a:ext>
            </a:extLst>
          </p:cNvPr>
          <p:cNvSpPr txBox="1">
            <a:spLocks/>
          </p:cNvSpPr>
          <p:nvPr/>
        </p:nvSpPr>
        <p:spPr>
          <a:xfrm>
            <a:off x="3633107" y="3482050"/>
            <a:ext cx="2932447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BorderlineSMOTE</a:t>
            </a:r>
            <a:r>
              <a:rPr lang="en-US"/>
              <a:t> </a:t>
            </a:r>
            <a:r>
              <a:rPr lang="en-US" baseline="-25000"/>
              <a:t>[1]</a:t>
            </a:r>
            <a:endParaRPr lang="en-US" baseline="-25000" err="1">
              <a:cs typeface="Arial"/>
            </a:endParaRPr>
          </a:p>
          <a:p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6DDCFD0-9B67-7D66-019A-1DB516539D94}"/>
              </a:ext>
            </a:extLst>
          </p:cNvPr>
          <p:cNvSpPr txBox="1">
            <a:spLocks/>
          </p:cNvSpPr>
          <p:nvPr/>
        </p:nvSpPr>
        <p:spPr>
          <a:xfrm>
            <a:off x="6961124" y="3482050"/>
            <a:ext cx="4400306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Neighborhood Cleaning Rule </a:t>
            </a:r>
            <a:r>
              <a:rPr lang="en-US" baseline="-25000"/>
              <a:t>[2]</a:t>
            </a:r>
            <a:endParaRPr lang="it-IT" baseline="-25000"/>
          </a:p>
          <a:p>
            <a:endParaRPr lang="en-US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D129915-0D29-8DDD-4FCD-FBFD0F8A8557}"/>
              </a:ext>
            </a:extLst>
          </p:cNvPr>
          <p:cNvSpPr txBox="1">
            <a:spLocks/>
          </p:cNvSpPr>
          <p:nvPr/>
        </p:nvSpPr>
        <p:spPr>
          <a:xfrm>
            <a:off x="6958873" y="3975463"/>
            <a:ext cx="4614360" cy="287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 err="1">
                <a:cs typeface="Arial"/>
              </a:rPr>
              <a:t>Undersampling</a:t>
            </a:r>
            <a:endParaRPr lang="en-US">
              <a:cs typeface="Arial"/>
            </a:endParaRPr>
          </a:p>
          <a:p>
            <a:pPr marL="283210" indent="-283210"/>
            <a:r>
              <a:rPr lang="en-US">
                <a:cs typeface="Arial"/>
              </a:rPr>
              <a:t>ENN to remove noisy samples and 3-NN to remove misclassified elements</a:t>
            </a:r>
          </a:p>
          <a:p>
            <a:pPr marL="283210" indent="-283210"/>
            <a:r>
              <a:rPr lang="en-US">
                <a:cs typeface="Arial"/>
              </a:rPr>
              <a:t>Slow, used mostly  for data cleaning</a:t>
            </a:r>
          </a:p>
          <a:p>
            <a:pPr marL="283210" indent="-283210"/>
            <a:r>
              <a:rPr lang="en-US">
                <a:cs typeface="Arial"/>
              </a:rPr>
              <a:t>In some cases, the </a:t>
            </a:r>
            <a:r>
              <a:rPr lang="en-US" b="1">
                <a:cs typeface="Arial"/>
              </a:rPr>
              <a:t>removed samples are not sufficient</a:t>
            </a:r>
            <a:r>
              <a:rPr lang="en-US">
                <a:cs typeface="Arial"/>
              </a:rPr>
              <a:t> to fix the imbalanced data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F5DAB5D2-2924-75C1-A59B-923D3912560A}"/>
              </a:ext>
            </a:extLst>
          </p:cNvPr>
          <p:cNvSpPr txBox="1">
            <a:spLocks/>
          </p:cNvSpPr>
          <p:nvPr/>
        </p:nvSpPr>
        <p:spPr>
          <a:xfrm>
            <a:off x="3630855" y="3975462"/>
            <a:ext cx="3168922" cy="2876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>
                <a:cs typeface="Arial"/>
              </a:rPr>
              <a:t>Oversampling</a:t>
            </a:r>
          </a:p>
          <a:p>
            <a:pPr marL="283210" indent="-283210"/>
            <a:r>
              <a:rPr lang="en-US" b="1">
                <a:cs typeface="Arial"/>
              </a:rPr>
              <a:t>Borderline elements </a:t>
            </a:r>
            <a:r>
              <a:rPr lang="en-US">
                <a:cs typeface="Arial"/>
              </a:rPr>
              <a:t>will be the one oversampled</a:t>
            </a:r>
          </a:p>
          <a:p>
            <a:pPr marL="283210" indent="-283210"/>
            <a:r>
              <a:rPr lang="en-US">
                <a:cs typeface="Arial"/>
              </a:rPr>
              <a:t>Using the default option </a:t>
            </a:r>
            <a:r>
              <a:rPr lang="en-US" i="1">
                <a:cs typeface="Arial"/>
              </a:rPr>
              <a:t>"borderline-1" </a:t>
            </a:r>
            <a:endParaRPr lang="en-US">
              <a:cs typeface="Arial"/>
            </a:endParaRPr>
          </a:p>
          <a:p>
            <a:pPr marL="283210" indent="-283210"/>
            <a:r>
              <a:rPr lang="en-US">
                <a:cs typeface="Arial"/>
              </a:rPr>
              <a:t>More </a:t>
            </a:r>
            <a:r>
              <a:rPr lang="en-US" b="1">
                <a:cs typeface="Arial"/>
              </a:rPr>
              <a:t>robust</a:t>
            </a:r>
            <a:r>
              <a:rPr lang="en-US">
                <a:cs typeface="Arial"/>
              </a:rPr>
              <a:t> to outliers</a:t>
            </a:r>
            <a:endParaRPr lang="en-US"/>
          </a:p>
        </p:txBody>
      </p:sp>
      <p:sp>
        <p:nvSpPr>
          <p:cNvPr id="3" name="Segnaposto piè di pagina 3">
            <a:extLst>
              <a:ext uri="{FF2B5EF4-FFF2-40B4-BE49-F238E27FC236}">
                <a16:creationId xmlns:a16="http://schemas.microsoft.com/office/drawing/2014/main" id="{C7284E7B-992C-D2D8-8ED5-35983EF40D32}"/>
              </a:ext>
            </a:extLst>
          </p:cNvPr>
          <p:cNvSpPr>
            <a:spLocks noGrp="1"/>
          </p:cNvSpPr>
          <p:nvPr/>
        </p:nvSpPr>
        <p:spPr>
          <a:xfrm rot="-10800000" flipV="1">
            <a:off x="2625594" y="6542676"/>
            <a:ext cx="9094328" cy="272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[1] H. Han, W. Wen-Yuan, M. Bing-Huan, "Borderline-SMOTE: a new over-sampling method in imbalanced data sets learning", 2005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[2] 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Laurikkala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, J., "Improving Identification of Difficult Small Classes by Balancing Class Distribution, 2001</a:t>
            </a:r>
          </a:p>
        </p:txBody>
      </p:sp>
    </p:spTree>
    <p:extLst>
      <p:ext uri="{BB962C8B-B14F-4D97-AF65-F5344CB8AC3E}">
        <p14:creationId xmlns:p14="http://schemas.microsoft.com/office/powerpoint/2010/main" val="164832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367" y="3483864"/>
            <a:ext cx="2895819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Logistic Regression</a:t>
            </a:r>
            <a:endParaRPr lang="it-IT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117" y="3977277"/>
            <a:ext cx="3225918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>
                <a:cs typeface="Arial"/>
              </a:rPr>
              <a:t>Use </a:t>
            </a:r>
            <a:r>
              <a:rPr lang="en-US" err="1">
                <a:cs typeface="Arial"/>
              </a:rPr>
              <a:t>SGDClassifier</a:t>
            </a:r>
            <a:r>
              <a:rPr lang="en-US">
                <a:cs typeface="Arial"/>
              </a:rPr>
              <a:t>*</a:t>
            </a:r>
          </a:p>
          <a:p>
            <a:pPr marL="283210" indent="-283210"/>
            <a:r>
              <a:rPr lang="en-US">
                <a:cs typeface="Arial"/>
              </a:rPr>
              <a:t>Suited for numerical attributes</a:t>
            </a:r>
          </a:p>
          <a:p>
            <a:pPr marL="283210" indent="-283210"/>
            <a:r>
              <a:rPr lang="en-US">
                <a:cs typeface="Arial"/>
              </a:rPr>
              <a:t>Fast</a:t>
            </a:r>
            <a:endParaRPr lang="en-US" i="1"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1DB90172-1A59-EEAE-52EF-14C688DA1E8F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Credit Card Fraud Detection</a:t>
            </a:r>
            <a:endParaRPr lang="it-IT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16D6F5-A1DC-BDFF-81FA-C7741B82E0E1}"/>
              </a:ext>
            </a:extLst>
          </p:cNvPr>
          <p:cNvSpPr txBox="1">
            <a:spLocks/>
          </p:cNvSpPr>
          <p:nvPr/>
        </p:nvSpPr>
        <p:spPr>
          <a:xfrm>
            <a:off x="4374739" y="3482050"/>
            <a:ext cx="1716534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Linear SVM</a:t>
            </a:r>
            <a:endParaRPr lang="en-US">
              <a:cs typeface="Arial"/>
            </a:endParaRPr>
          </a:p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08A75D-398C-988F-6FCA-07A9CE6B565E}"/>
              </a:ext>
            </a:extLst>
          </p:cNvPr>
          <p:cNvSpPr txBox="1">
            <a:spLocks/>
          </p:cNvSpPr>
          <p:nvPr/>
        </p:nvSpPr>
        <p:spPr>
          <a:xfrm>
            <a:off x="8201341" y="3482050"/>
            <a:ext cx="2006820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Decision Tree</a:t>
            </a:r>
            <a:endParaRPr lang="it-IT"/>
          </a:p>
          <a:p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F1AAAFF-A6C5-3D5E-4210-6C03D767FD6B}"/>
              </a:ext>
            </a:extLst>
          </p:cNvPr>
          <p:cNvSpPr txBox="1">
            <a:spLocks/>
          </p:cNvSpPr>
          <p:nvPr/>
        </p:nvSpPr>
        <p:spPr>
          <a:xfrm>
            <a:off x="8199092" y="3975463"/>
            <a:ext cx="2453307" cy="884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>
                <a:ea typeface="+mn-lt"/>
                <a:cs typeface="+mn-lt"/>
              </a:rPr>
              <a:t>Interpretability</a:t>
            </a:r>
            <a:endParaRPr lang="it-IT"/>
          </a:p>
          <a:p>
            <a:pPr marL="283210" indent="-283210"/>
            <a:r>
              <a:rPr lang="en-US">
                <a:ea typeface="+mn-lt"/>
                <a:cs typeface="+mn-lt"/>
              </a:rPr>
              <a:t>Fast in classification</a:t>
            </a:r>
          </a:p>
          <a:p>
            <a:pPr marL="283210" indent="-283210"/>
            <a:endParaRPr lang="en-US">
              <a:ea typeface="+mn-lt"/>
              <a:cs typeface="+mn-lt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A3BD128-683B-A084-F815-ABA2694D9E49}"/>
              </a:ext>
            </a:extLst>
          </p:cNvPr>
          <p:cNvSpPr txBox="1">
            <a:spLocks/>
          </p:cNvSpPr>
          <p:nvPr/>
        </p:nvSpPr>
        <p:spPr>
          <a:xfrm>
            <a:off x="4372487" y="3975462"/>
            <a:ext cx="3212055" cy="1682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>
                <a:ea typeface="+mn-lt"/>
                <a:cs typeface="+mn-lt"/>
              </a:rPr>
              <a:t>Use </a:t>
            </a:r>
            <a:r>
              <a:rPr lang="en-US" err="1">
                <a:ea typeface="+mn-lt"/>
                <a:cs typeface="+mn-lt"/>
              </a:rPr>
              <a:t>SGDClassifier</a:t>
            </a:r>
            <a:endParaRPr lang="en-US" err="1">
              <a:cs typeface="Arial"/>
            </a:endParaRPr>
          </a:p>
          <a:p>
            <a:pPr marL="283210" indent="-283210"/>
            <a:r>
              <a:rPr lang="en-US">
                <a:ea typeface="+mn-lt"/>
                <a:cs typeface="+mn-lt"/>
              </a:rPr>
              <a:t>Suited for numerical attributes</a:t>
            </a:r>
          </a:p>
          <a:p>
            <a:pPr marL="283210" indent="-283210"/>
            <a:r>
              <a:rPr lang="en-US">
                <a:ea typeface="+mn-lt"/>
                <a:cs typeface="+mn-lt"/>
              </a:rPr>
              <a:t>Fast</a:t>
            </a:r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28CBF729-BA28-975B-33F3-1D8C5648E63B}"/>
              </a:ext>
            </a:extLst>
          </p:cNvPr>
          <p:cNvSpPr>
            <a:spLocks noGrp="1"/>
          </p:cNvSpPr>
          <p:nvPr/>
        </p:nvSpPr>
        <p:spPr>
          <a:xfrm rot="10800000" flipV="1">
            <a:off x="9411708" y="6614563"/>
            <a:ext cx="2451989" cy="185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Stochastic Gradient Descent</a:t>
            </a:r>
            <a:endParaRPr lang="it-IT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CROSS VALIDATION</a:t>
            </a:r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892" y="3050876"/>
            <a:ext cx="3570243" cy="3635071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>
              <a:buFont typeface="Arial"/>
              <a:buChar char="•"/>
            </a:pPr>
            <a:r>
              <a:rPr lang="en-US">
                <a:cs typeface="Arial"/>
              </a:rPr>
              <a:t>Done for all the models for each sampling method</a:t>
            </a:r>
            <a:endParaRPr lang="en-US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r>
              <a:rPr lang="en-US">
                <a:cs typeface="Arial"/>
              </a:rPr>
              <a:t>For each model, the </a:t>
            </a:r>
            <a:r>
              <a:rPr lang="en-US" b="1">
                <a:cs typeface="Arial"/>
              </a:rPr>
              <a:t>default parameters </a:t>
            </a:r>
            <a:r>
              <a:rPr lang="en-US">
                <a:cs typeface="Arial"/>
              </a:rPr>
              <a:t>have been used</a:t>
            </a:r>
          </a:p>
          <a:p>
            <a:pPr marL="283210" indent="-283210">
              <a:buFont typeface="Arial"/>
              <a:buChar char="•"/>
            </a:pPr>
            <a:r>
              <a:rPr lang="en-US">
                <a:cs typeface="Arial"/>
              </a:rPr>
              <a:t>For NCR sampling method a </a:t>
            </a:r>
            <a:r>
              <a:rPr lang="en-US" b="1">
                <a:cs typeface="Arial"/>
              </a:rPr>
              <a:t>weighted approach </a:t>
            </a:r>
            <a:r>
              <a:rPr lang="en-US">
                <a:cs typeface="Arial"/>
              </a:rPr>
              <a:t>has been used, exploiting an </a:t>
            </a:r>
            <a:r>
              <a:rPr lang="en-US" i="1">
                <a:cs typeface="Arial"/>
              </a:rPr>
              <a:t>additional </a:t>
            </a:r>
            <a:r>
              <a:rPr lang="en-US">
                <a:cs typeface="Arial"/>
              </a:rPr>
              <a:t>parameter:</a:t>
            </a:r>
          </a:p>
          <a:p>
            <a:pPr lvl="1" indent="-283210">
              <a:buFont typeface="Arial"/>
              <a:buChar char="•"/>
            </a:pPr>
            <a:r>
              <a:rPr lang="en-US" err="1">
                <a:cs typeface="Arial"/>
              </a:rPr>
              <a:t>class_weight</a:t>
            </a:r>
            <a:r>
              <a:rPr lang="en-US">
                <a:cs typeface="Arial"/>
              </a:rPr>
              <a:t> = {0:1, 1:50}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9488" y="3050875"/>
            <a:ext cx="3584620" cy="3203750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r>
              <a:rPr lang="en-US">
                <a:ea typeface="+mn-lt"/>
                <a:cs typeface="+mn-lt"/>
              </a:rPr>
              <a:t>The </a:t>
            </a:r>
            <a:r>
              <a:rPr lang="en-US" i="1" err="1">
                <a:ea typeface="+mn-lt"/>
                <a:cs typeface="+mn-lt"/>
              </a:rPr>
              <a:t>cross_validate</a:t>
            </a:r>
            <a:r>
              <a:rPr lang="en-US" i="1">
                <a:ea typeface="+mn-lt"/>
                <a:cs typeface="+mn-lt"/>
              </a:rPr>
              <a:t>()</a:t>
            </a:r>
            <a:r>
              <a:rPr lang="en-US">
                <a:ea typeface="+mn-lt"/>
                <a:cs typeface="+mn-lt"/>
              </a:rPr>
              <a:t> function has been used for cross validation</a:t>
            </a:r>
            <a:endParaRPr lang="it-IT"/>
          </a:p>
          <a:p>
            <a:pPr marL="283210" indent="-283210"/>
            <a:r>
              <a:rPr lang="en-US">
                <a:cs typeface="Arial"/>
              </a:rPr>
              <a:t>The </a:t>
            </a:r>
            <a:r>
              <a:rPr lang="en-US" i="1" err="1">
                <a:ea typeface="+mn-lt"/>
                <a:cs typeface="+mn-lt"/>
              </a:rPr>
              <a:t>StratifiedKFold</a:t>
            </a:r>
            <a:r>
              <a:rPr lang="en-US" i="1">
                <a:ea typeface="+mn-lt"/>
                <a:cs typeface="+mn-lt"/>
              </a:rPr>
              <a:t>() </a:t>
            </a:r>
            <a:r>
              <a:rPr lang="en-US">
                <a:ea typeface="+mn-lt"/>
                <a:cs typeface="+mn-lt"/>
              </a:rPr>
              <a:t>has been used to create stratified folds, with </a:t>
            </a:r>
            <a:r>
              <a:rPr lang="en-US" b="1">
                <a:ea typeface="+mn-lt"/>
                <a:cs typeface="+mn-lt"/>
              </a:rPr>
              <a:t>k=5</a:t>
            </a:r>
            <a:endParaRPr lang="en-US" b="1">
              <a:cs typeface="Arial"/>
            </a:endParaRPr>
          </a:p>
          <a:p>
            <a:pPr lvl="1" indent="-283210"/>
            <a:r>
              <a:rPr lang="en-US">
                <a:latin typeface="Arial"/>
                <a:cs typeface="Arial"/>
              </a:rPr>
              <a:t>The value of k has been chosen considering the time constraint (due to sampling methods)</a:t>
            </a:r>
            <a:endParaRPr lang="en-US" b="1">
              <a:latin typeface="Arial"/>
              <a:cs typeface="Arial"/>
            </a:endParaRPr>
          </a:p>
          <a:p>
            <a:pPr marL="342900" indent="-342900"/>
            <a:endParaRPr lang="en-US">
              <a:latin typeface="Arial"/>
              <a:cs typeface="Arial"/>
            </a:endParaRPr>
          </a:p>
          <a:p>
            <a:pPr marL="342900" indent="-342900"/>
            <a:endParaRPr lang="en-US">
              <a:latin typeface="Arial"/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387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Goal</a:t>
            </a:r>
            <a:endParaRPr lang="it-I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228" y="3424688"/>
            <a:ext cx="3282696" cy="2067938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r>
              <a:rPr lang="en-US" noProof="1">
                <a:cs typeface="Arial"/>
              </a:rPr>
              <a:t>Determine on a common baseline the </a:t>
            </a:r>
            <a:r>
              <a:rPr lang="en-US" b="1" noProof="1">
                <a:cs typeface="Arial"/>
              </a:rPr>
              <a:t>best approach</a:t>
            </a:r>
          </a:p>
          <a:p>
            <a:pPr lvl="1" indent="-283210"/>
            <a:r>
              <a:rPr lang="en-US" noProof="1">
                <a:cs typeface="Arial"/>
              </a:rPr>
              <a:t>Handling the "Time" feature</a:t>
            </a:r>
          </a:p>
          <a:p>
            <a:pPr lvl="1" indent="-283210"/>
            <a:r>
              <a:rPr lang="en-US" noProof="1">
                <a:cs typeface="Arial"/>
              </a:rPr>
              <a:t>Sampling method</a:t>
            </a:r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6B6D71A-9A91-0779-9A77-39DFCB7E4855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69" y="1090603"/>
            <a:ext cx="3131821" cy="1682749"/>
          </a:xfrm>
        </p:spPr>
        <p:txBody>
          <a:bodyPr/>
          <a:lstStyle/>
          <a:p>
            <a:r>
              <a:rPr lang="en-US"/>
              <a:t>RESULTS</a:t>
            </a:r>
            <a:br>
              <a:rPr lang="en-US"/>
            </a:br>
            <a:r>
              <a:rPr lang="en-US">
                <a:cs typeface="Arial"/>
              </a:rPr>
              <a:t>(CV)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6217" y="1344240"/>
            <a:ext cx="3657818" cy="4364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E7E6E6"/>
                </a:solidFill>
              </a:rPr>
              <a:t>Removing "Time" feature</a:t>
            </a:r>
            <a:endParaRPr lang="it-IT">
              <a:solidFill>
                <a:srgbClr val="E7E6E6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936AF98-D78A-E302-51F9-B63348F74DC1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1487268C-B304-95A0-15C8-2B5C3D981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60246"/>
              </p:ext>
            </p:extLst>
          </p:nvPr>
        </p:nvGraphicFramePr>
        <p:xfrm>
          <a:off x="4215087" y="1992898"/>
          <a:ext cx="3762098" cy="387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59">
                  <a:extLst>
                    <a:ext uri="{9D8B030D-6E8A-4147-A177-3AD203B41FA5}">
                      <a16:colId xmlns:a16="http://schemas.microsoft.com/office/drawing/2014/main" val="2724886237"/>
                    </a:ext>
                  </a:extLst>
                </a:gridCol>
                <a:gridCol w="644070">
                  <a:extLst>
                    <a:ext uri="{9D8B030D-6E8A-4147-A177-3AD203B41FA5}">
                      <a16:colId xmlns:a16="http://schemas.microsoft.com/office/drawing/2014/main" val="3233274588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4213112891"/>
                    </a:ext>
                  </a:extLst>
                </a:gridCol>
                <a:gridCol w="671285">
                  <a:extLst>
                    <a:ext uri="{9D8B030D-6E8A-4147-A177-3AD203B41FA5}">
                      <a16:colId xmlns:a16="http://schemas.microsoft.com/office/drawing/2014/main" val="2933677725"/>
                    </a:ext>
                  </a:extLst>
                </a:gridCol>
                <a:gridCol w="671285">
                  <a:extLst>
                    <a:ext uri="{9D8B030D-6E8A-4147-A177-3AD203B41FA5}">
                      <a16:colId xmlns:a16="http://schemas.microsoft.com/office/drawing/2014/main" val="2181815951"/>
                    </a:ext>
                  </a:extLst>
                </a:gridCol>
                <a:gridCol w="462642">
                  <a:extLst>
                    <a:ext uri="{9D8B030D-6E8A-4147-A177-3AD203B41FA5}">
                      <a16:colId xmlns:a16="http://schemas.microsoft.com/office/drawing/2014/main" val="1796358646"/>
                    </a:ext>
                  </a:extLst>
                </a:gridCol>
              </a:tblGrid>
              <a:tr h="224675">
                <a:tc>
                  <a:txBody>
                    <a:bodyPr/>
                    <a:lstStyle/>
                    <a:p>
                      <a:r>
                        <a:rPr lang="it-IT" sz="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 err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51939"/>
                  </a:ext>
                </a:extLst>
              </a:tr>
              <a:tr h="50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Logistic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 </a:t>
                      </a:r>
                      <a:r>
                        <a:rPr lang="it-IT" sz="800" b="0" i="0" u="none" strike="noStrike" noProof="0" err="1">
                          <a:latin typeface="Arial"/>
                        </a:rPr>
                        <a:t>Regression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 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1.00  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0.86</a:t>
                      </a:r>
                      <a:endParaRPr lang="it-IT" sz="8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0.44 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0.98 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0.71 </a:t>
                      </a:r>
                      <a:endParaRPr lang="it-IT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20140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Linear SVM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>
                          <a:highlight>
                            <a:srgbClr val="FFFF00"/>
                          </a:highlight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>
                          <a:highlight>
                            <a:srgbClr val="FFFF00"/>
                          </a:highlight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2144"/>
                  </a:ext>
                </a:extLst>
              </a:tr>
              <a:tr h="350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Decision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r>
                        <a:rPr lang="it-IT" sz="800" b="0" i="0" u="none" strike="noStrike" noProof="0" err="1">
                          <a:latin typeface="Arial"/>
                        </a:rPr>
                        <a:t>Tree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highlight>
                            <a:srgbClr val="FFFF00"/>
                          </a:highlight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highlight>
                            <a:srgbClr val="FFFF00"/>
                          </a:highlight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35398"/>
                  </a:ext>
                </a:extLst>
              </a:tr>
              <a:tr h="50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Logistic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Regression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(SMOTE)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07975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Linear SVM </a:t>
                      </a:r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50370"/>
                  </a:ext>
                </a:extLst>
              </a:tr>
              <a:tr h="350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Decision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r>
                        <a:rPr lang="it-IT" sz="800" b="0" i="0" u="none" strike="noStrike" noProof="0" err="1">
                          <a:latin typeface="Arial"/>
                        </a:rPr>
                        <a:t>Tree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42493"/>
                  </a:ext>
                </a:extLst>
              </a:tr>
              <a:tr h="50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Logistic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Regression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(BSMOTE)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10990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Linear SVM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(BSMOTE)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64378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Decision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r>
                        <a:rPr lang="it-IT" sz="800" b="0" i="0" u="none" strike="noStrike" noProof="0" err="1">
                          <a:latin typeface="Arial"/>
                        </a:rPr>
                        <a:t>Tree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(BSMOTE)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1.00</a:t>
                      </a:r>
                    </a:p>
                    <a:p>
                      <a:pPr lvl="0" algn="ctr">
                        <a:buNone/>
                      </a:pP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22339"/>
                  </a:ext>
                </a:extLst>
              </a:tr>
            </a:tbl>
          </a:graphicData>
        </a:graphic>
      </p:graphicFrame>
      <p:graphicFrame>
        <p:nvGraphicFramePr>
          <p:cNvPr id="10" name="Tabella 5">
            <a:extLst>
              <a:ext uri="{FF2B5EF4-FFF2-40B4-BE49-F238E27FC236}">
                <a16:creationId xmlns:a16="http://schemas.microsoft.com/office/drawing/2014/main" id="{BEEC909B-D5A0-0FBA-BAAD-1B21E140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38068"/>
              </p:ext>
            </p:extLst>
          </p:nvPr>
        </p:nvGraphicFramePr>
        <p:xfrm>
          <a:off x="8200260" y="1981010"/>
          <a:ext cx="3773710" cy="387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71">
                  <a:extLst>
                    <a:ext uri="{9D8B030D-6E8A-4147-A177-3AD203B41FA5}">
                      <a16:colId xmlns:a16="http://schemas.microsoft.com/office/drawing/2014/main" val="2724886237"/>
                    </a:ext>
                  </a:extLst>
                </a:gridCol>
                <a:gridCol w="644070">
                  <a:extLst>
                    <a:ext uri="{9D8B030D-6E8A-4147-A177-3AD203B41FA5}">
                      <a16:colId xmlns:a16="http://schemas.microsoft.com/office/drawing/2014/main" val="3233274588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4213112891"/>
                    </a:ext>
                  </a:extLst>
                </a:gridCol>
                <a:gridCol w="671285">
                  <a:extLst>
                    <a:ext uri="{9D8B030D-6E8A-4147-A177-3AD203B41FA5}">
                      <a16:colId xmlns:a16="http://schemas.microsoft.com/office/drawing/2014/main" val="2933677725"/>
                    </a:ext>
                  </a:extLst>
                </a:gridCol>
                <a:gridCol w="671285">
                  <a:extLst>
                    <a:ext uri="{9D8B030D-6E8A-4147-A177-3AD203B41FA5}">
                      <a16:colId xmlns:a16="http://schemas.microsoft.com/office/drawing/2014/main" val="2181815951"/>
                    </a:ext>
                  </a:extLst>
                </a:gridCol>
                <a:gridCol w="462642">
                  <a:extLst>
                    <a:ext uri="{9D8B030D-6E8A-4147-A177-3AD203B41FA5}">
                      <a16:colId xmlns:a16="http://schemas.microsoft.com/office/drawing/2014/main" val="1796358646"/>
                    </a:ext>
                  </a:extLst>
                </a:gridCol>
              </a:tblGrid>
              <a:tr h="224675">
                <a:tc>
                  <a:txBody>
                    <a:bodyPr/>
                    <a:lstStyle/>
                    <a:p>
                      <a:r>
                        <a:rPr lang="it-IT" sz="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 err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80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51939"/>
                  </a:ext>
                </a:extLst>
              </a:tr>
              <a:tr h="50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Logistic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 </a:t>
                      </a:r>
                      <a:r>
                        <a:rPr lang="it-IT" sz="800" b="0" i="0" u="none" strike="noStrike" noProof="0" err="1">
                          <a:latin typeface="Arial"/>
                        </a:rPr>
                        <a:t>Regression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 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1.00  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0.84</a:t>
                      </a:r>
                      <a:endParaRPr lang="it-IT" sz="8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0.45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 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0.98 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0.71 </a:t>
                      </a:r>
                      <a:endParaRPr lang="it-IT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20140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Linear SVM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>
                          <a:highlight>
                            <a:srgbClr val="FFFF00"/>
                          </a:highlight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>
                          <a:highlight>
                            <a:srgbClr val="FFFF00"/>
                          </a:highlight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80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2144"/>
                  </a:ext>
                </a:extLst>
              </a:tr>
              <a:tr h="350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Decision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r>
                        <a:rPr lang="it-IT" sz="800" b="0" i="0" u="none" strike="noStrike" noProof="0" err="1">
                          <a:latin typeface="Arial"/>
                        </a:rPr>
                        <a:t>Tree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highlight>
                            <a:srgbClr val="FFFF00"/>
                          </a:highlight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highlight>
                            <a:srgbClr val="FFFF00"/>
                          </a:highlight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35398"/>
                  </a:ext>
                </a:extLst>
              </a:tr>
              <a:tr h="50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Logistic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Regression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(SMOTE)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07975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Linear SVM </a:t>
                      </a:r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50370"/>
                  </a:ext>
                </a:extLst>
              </a:tr>
              <a:tr h="3504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Decision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r>
                        <a:rPr lang="it-IT" sz="800" b="0" i="0" u="none" strike="noStrike" noProof="0" err="1">
                          <a:latin typeface="Arial"/>
                        </a:rPr>
                        <a:t>Tree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42493"/>
                  </a:ext>
                </a:extLst>
              </a:tr>
              <a:tr h="50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Logistic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Regression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(BSMOTE)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10990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Linear SVM </a:t>
                      </a:r>
                      <a:endParaRPr lang="it-IT" sz="800"/>
                    </a:p>
                    <a:p>
                      <a:pPr lvl="0"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(BSMOTE)</a:t>
                      </a: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64378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800" b="0" i="0" u="none" strike="noStrike" noProof="0" err="1">
                          <a:latin typeface="Arial"/>
                        </a:rPr>
                        <a:t>Decision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 </a:t>
                      </a:r>
                      <a:r>
                        <a:rPr lang="it-IT" sz="800" b="0" i="0" u="none" strike="noStrike" noProof="0" err="1">
                          <a:latin typeface="Arial"/>
                        </a:rPr>
                        <a:t>Tree</a:t>
                      </a:r>
                      <a:r>
                        <a:rPr lang="it-IT" sz="800" b="0" i="0" u="none" strike="noStrike" noProof="0">
                          <a:latin typeface="Arial"/>
                        </a:rPr>
                        <a:t>(BSMOTE)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i="0" u="none" strike="noStrike" noProof="0">
                          <a:latin typeface="Arial"/>
                        </a:rPr>
                        <a:t>1.00</a:t>
                      </a:r>
                    </a:p>
                    <a:p>
                      <a:pPr lvl="0" algn="ctr">
                        <a:buNone/>
                      </a:pPr>
                      <a:endParaRPr lang="it-IT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22339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FC49708-68BB-13DA-3362-6D41911FD98B}"/>
              </a:ext>
            </a:extLst>
          </p:cNvPr>
          <p:cNvSpPr txBox="1">
            <a:spLocks/>
          </p:cNvSpPr>
          <p:nvPr/>
        </p:nvSpPr>
        <p:spPr>
          <a:xfrm>
            <a:off x="8201091" y="1345554"/>
            <a:ext cx="3839246" cy="4364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E7E6E6"/>
                </a:solidFill>
              </a:rPr>
              <a:t>"Time" feature unchanged</a:t>
            </a:r>
            <a:endParaRPr lang="it-IT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GRID SEARCH</a:t>
            </a:r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892" y="3755367"/>
            <a:ext cx="3440847" cy="1406581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Done on the </a:t>
            </a:r>
            <a:r>
              <a:rPr lang="en-US" i="1">
                <a:cs typeface="Arial"/>
              </a:rPr>
              <a:t>best approach</a:t>
            </a:r>
            <a:r>
              <a:rPr lang="en-US">
                <a:cs typeface="Arial"/>
              </a:rPr>
              <a:t> and </a:t>
            </a:r>
            <a:r>
              <a:rPr lang="en-US" i="1">
                <a:cs typeface="Arial"/>
              </a:rPr>
              <a:t>best sampling method</a:t>
            </a:r>
            <a:r>
              <a:rPr lang="en-US">
                <a:cs typeface="Arial"/>
              </a:rPr>
              <a:t> resulting from the cross validation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387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Goal</a:t>
            </a:r>
            <a:endParaRPr lang="it-I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228" y="3424688"/>
            <a:ext cx="3282696" cy="2067938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r>
              <a:rPr lang="en-US" noProof="1">
                <a:cs typeface="Arial"/>
              </a:rPr>
              <a:t>Determine the best model</a:t>
            </a:r>
            <a:endParaRPr lang="it-IT"/>
          </a:p>
          <a:p>
            <a:pPr marL="283210" indent="-283210"/>
            <a:r>
              <a:rPr lang="en-US" noProof="1">
                <a:cs typeface="Arial"/>
              </a:rPr>
              <a:t>Understand if the analysis needs some improvement</a:t>
            </a:r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6B6D71A-9A91-0779-9A77-39DFCB7E4855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E87A08-9EB0-1455-9DA9-FFE4CB543F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20091" y="3180272"/>
            <a:ext cx="3843412" cy="3117487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For each model</a:t>
            </a:r>
            <a:endParaRPr lang="it-IT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 err="1">
                <a:ea typeface="+mn-lt"/>
                <a:cs typeface="+mn-lt"/>
              </a:rPr>
              <a:t>RandomizedSearch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is performed (10 iterations)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 err="1">
                <a:ea typeface="+mn-lt"/>
                <a:cs typeface="+mn-lt"/>
              </a:rPr>
              <a:t>GridSearch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is performed on a narrower range using the result of the first step</a:t>
            </a:r>
          </a:p>
          <a:p>
            <a:pPr marL="342900" indent="-342900">
              <a:buAutoNum type="arabicPeriod"/>
            </a:pPr>
            <a:r>
              <a:rPr lang="en-US" b="1" dirty="0">
                <a:cs typeface="Arial"/>
              </a:rPr>
              <a:t>Cross validation </a:t>
            </a:r>
            <a:r>
              <a:rPr lang="en-US" dirty="0">
                <a:cs typeface="Arial"/>
              </a:rPr>
              <a:t>using the tuned parameters</a:t>
            </a:r>
          </a:p>
          <a:p>
            <a:pPr marL="283210" indent="-283210"/>
            <a:endParaRPr lang="it-IT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18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GRID SEARCH</a:t>
            </a:r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16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635887"/>
            <a:ext cx="3282696" cy="387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Decision Tree</a:t>
            </a:r>
            <a:endParaRPr lang="it-I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228" y="3079631"/>
            <a:ext cx="3512734" cy="817108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max_depth</a:t>
            </a:r>
            <a:r>
              <a:rPr lang="en-US" noProof="1">
                <a:ea typeface="+mn-lt"/>
                <a:cs typeface="+mn-lt"/>
              </a:rPr>
              <a:t>: [15, 30, 45, 60, 75, 90]</a:t>
            </a:r>
            <a:endParaRPr lang="it-IT">
              <a:cs typeface="Arial"/>
            </a:endParaRPr>
          </a:p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[20, 40, 60, 80, 100]</a:t>
            </a:r>
            <a:endParaRPr lang="en-US">
              <a:cs typeface="Arial"/>
            </a:endParaRPr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6B6D71A-9A91-0779-9A77-39DFCB7E4855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4482ADD-0A0D-B5F1-EF28-1835FB1B3E5F}"/>
              </a:ext>
            </a:extLst>
          </p:cNvPr>
          <p:cNvSpPr txBox="1">
            <a:spLocks/>
          </p:cNvSpPr>
          <p:nvPr/>
        </p:nvSpPr>
        <p:spPr>
          <a:xfrm>
            <a:off x="4450425" y="2630136"/>
            <a:ext cx="3282696" cy="387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Logistic Regression</a:t>
            </a:r>
            <a:endParaRPr lang="it-IT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ED135DA-5EF1-A3D3-8A53-80A26D22F20F}"/>
              </a:ext>
            </a:extLst>
          </p:cNvPr>
          <p:cNvSpPr txBox="1">
            <a:spLocks/>
          </p:cNvSpPr>
          <p:nvPr/>
        </p:nvSpPr>
        <p:spPr>
          <a:xfrm>
            <a:off x="597293" y="2630135"/>
            <a:ext cx="3282696" cy="387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"/>
                <a:cs typeface="Arial"/>
              </a:rPr>
              <a:t>Linear SVM</a:t>
            </a:r>
            <a:endParaRPr lang="it-IT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7798182-055E-32AA-48E8-7C3ABD6C2C59}"/>
              </a:ext>
            </a:extLst>
          </p:cNvPr>
          <p:cNvSpPr txBox="1">
            <a:spLocks/>
          </p:cNvSpPr>
          <p:nvPr/>
        </p:nvSpPr>
        <p:spPr>
          <a:xfrm>
            <a:off x="8183477" y="4468484"/>
            <a:ext cx="3498357" cy="730843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max_depth</a:t>
            </a:r>
            <a:r>
              <a:rPr lang="en-US" noProof="1">
                <a:ea typeface="+mn-lt"/>
                <a:cs typeface="+mn-lt"/>
              </a:rPr>
              <a:t>: [50, </a:t>
            </a:r>
            <a:r>
              <a:rPr lang="en-US" b="1" noProof="1">
                <a:ea typeface="+mn-lt"/>
                <a:cs typeface="+mn-lt"/>
              </a:rPr>
              <a:t>60</a:t>
            </a:r>
            <a:r>
              <a:rPr lang="en-US" noProof="1">
                <a:ea typeface="+mn-lt"/>
                <a:cs typeface="+mn-lt"/>
              </a:rPr>
              <a:t>, 70]</a:t>
            </a:r>
            <a:endParaRPr lang="it-IT">
              <a:ea typeface="+mn-lt"/>
              <a:cs typeface="+mn-lt"/>
            </a:endParaRPr>
          </a:p>
          <a:p>
            <a:pPr marL="0" indent="0">
              <a:buFont typeface="Arial"/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[10, </a:t>
            </a:r>
            <a:r>
              <a:rPr lang="en-US" b="1" noProof="1">
                <a:ea typeface="+mn-lt"/>
                <a:cs typeface="+mn-lt"/>
              </a:rPr>
              <a:t>20</a:t>
            </a:r>
            <a:r>
              <a:rPr lang="en-US" noProof="1">
                <a:ea typeface="+mn-lt"/>
                <a:cs typeface="+mn-lt"/>
              </a:rPr>
              <a:t>, 30]</a:t>
            </a:r>
            <a:endParaRPr lang="en-US">
              <a:cs typeface="Arial"/>
            </a:endParaRPr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C1573BAF-FCD2-F607-CE22-A65BB5FBBD56}"/>
              </a:ext>
            </a:extLst>
          </p:cNvPr>
          <p:cNvSpPr/>
          <p:nvPr/>
        </p:nvSpPr>
        <p:spPr>
          <a:xfrm>
            <a:off x="9808797" y="3971902"/>
            <a:ext cx="129396" cy="43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884FB9C-B4A5-4D12-D5C1-9FAE97459EDE}"/>
              </a:ext>
            </a:extLst>
          </p:cNvPr>
          <p:cNvSpPr txBox="1">
            <a:spLocks/>
          </p:cNvSpPr>
          <p:nvPr/>
        </p:nvSpPr>
        <p:spPr>
          <a:xfrm>
            <a:off x="8931099" y="5891841"/>
            <a:ext cx="1931225" cy="730843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max_depth</a:t>
            </a:r>
            <a:r>
              <a:rPr lang="en-US" noProof="1">
                <a:ea typeface="+mn-lt"/>
                <a:cs typeface="+mn-lt"/>
              </a:rPr>
              <a:t>: 70</a:t>
            </a:r>
            <a:endParaRPr lang="it-IT">
              <a:cs typeface="Arial"/>
            </a:endParaRPr>
          </a:p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30</a:t>
            </a:r>
            <a:endParaRPr lang="en-US">
              <a:cs typeface="Arial"/>
            </a:endParaRPr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660B78A4-1CB8-01B1-667F-F02D5932A2DB}"/>
              </a:ext>
            </a:extLst>
          </p:cNvPr>
          <p:cNvSpPr/>
          <p:nvPr/>
        </p:nvSpPr>
        <p:spPr>
          <a:xfrm>
            <a:off x="9808796" y="5366505"/>
            <a:ext cx="129396" cy="43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59CCBF6-DAC7-672D-49E2-01138BF541A9}"/>
              </a:ext>
            </a:extLst>
          </p:cNvPr>
          <p:cNvSpPr txBox="1">
            <a:spLocks/>
          </p:cNvSpPr>
          <p:nvPr/>
        </p:nvSpPr>
        <p:spPr>
          <a:xfrm>
            <a:off x="4445364" y="3088257"/>
            <a:ext cx="3699639" cy="817108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alpha</a:t>
            </a:r>
            <a:r>
              <a:rPr lang="en-US" noProof="1">
                <a:ea typeface="+mn-lt"/>
                <a:cs typeface="+mn-lt"/>
              </a:rPr>
              <a:t>: [0.0001, 0.001, 0.01, 0.1, 1]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[15, 30, 45, 60, 75, 90]</a:t>
            </a:r>
            <a:endParaRPr lang="en-US">
              <a:cs typeface="Arial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7F0C02F-F446-0D28-97A6-1E691B247E78}"/>
              </a:ext>
            </a:extLst>
          </p:cNvPr>
          <p:cNvSpPr txBox="1">
            <a:spLocks/>
          </p:cNvSpPr>
          <p:nvPr/>
        </p:nvSpPr>
        <p:spPr>
          <a:xfrm>
            <a:off x="4445363" y="4525993"/>
            <a:ext cx="2836999" cy="730843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alpha</a:t>
            </a:r>
            <a:r>
              <a:rPr lang="en-US" noProof="1">
                <a:ea typeface="+mn-lt"/>
                <a:cs typeface="+mn-lt"/>
              </a:rPr>
              <a:t>: [0.5, </a:t>
            </a:r>
            <a:r>
              <a:rPr lang="en-US" b="1" noProof="1">
                <a:ea typeface="+mn-lt"/>
                <a:cs typeface="+mn-lt"/>
              </a:rPr>
              <a:t>1</a:t>
            </a:r>
            <a:r>
              <a:rPr lang="en-US" noProof="1">
                <a:ea typeface="+mn-lt"/>
                <a:cs typeface="+mn-lt"/>
              </a:rPr>
              <a:t>, 1.5]</a:t>
            </a:r>
            <a:endParaRPr lang="it-IT">
              <a:cs typeface="Arial"/>
            </a:endParaRPr>
          </a:p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[80, </a:t>
            </a:r>
            <a:r>
              <a:rPr lang="en-US" b="1" noProof="1">
                <a:ea typeface="+mn-lt"/>
                <a:cs typeface="+mn-lt"/>
              </a:rPr>
              <a:t>90</a:t>
            </a:r>
            <a:r>
              <a:rPr lang="en-US" noProof="1">
                <a:ea typeface="+mn-lt"/>
                <a:cs typeface="+mn-lt"/>
              </a:rPr>
              <a:t>, 100]</a:t>
            </a:r>
            <a:endParaRPr lang="en-US">
              <a:cs typeface="Arial"/>
            </a:endParaRPr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86748CEA-500C-13D0-5EBA-BC05550482D3}"/>
              </a:ext>
            </a:extLst>
          </p:cNvPr>
          <p:cNvSpPr/>
          <p:nvPr/>
        </p:nvSpPr>
        <p:spPr>
          <a:xfrm>
            <a:off x="6041929" y="3971902"/>
            <a:ext cx="129396" cy="43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9B2D5F7-946A-EA9A-AB1C-ACA1C5A80427}"/>
              </a:ext>
            </a:extLst>
          </p:cNvPr>
          <p:cNvSpPr txBox="1">
            <a:spLocks/>
          </p:cNvSpPr>
          <p:nvPr/>
        </p:nvSpPr>
        <p:spPr>
          <a:xfrm>
            <a:off x="5135475" y="5920596"/>
            <a:ext cx="1931225" cy="745220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alpha</a:t>
            </a:r>
            <a:r>
              <a:rPr lang="en-US" noProof="1">
                <a:ea typeface="+mn-lt"/>
                <a:cs typeface="+mn-lt"/>
              </a:rPr>
              <a:t>: 0.5</a:t>
            </a:r>
            <a:endParaRPr lang="it-IT">
              <a:cs typeface="Arial"/>
            </a:endParaRPr>
          </a:p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80</a:t>
            </a:r>
            <a:endParaRPr lang="en-US" noProof="1">
              <a:cs typeface="Arial"/>
            </a:endParaRPr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9415C51F-EFE6-4B46-65CA-58147B499360}"/>
              </a:ext>
            </a:extLst>
          </p:cNvPr>
          <p:cNvSpPr/>
          <p:nvPr/>
        </p:nvSpPr>
        <p:spPr>
          <a:xfrm>
            <a:off x="6041928" y="5366505"/>
            <a:ext cx="129396" cy="43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EF6C62B1-6E81-12F5-70F0-34CB0E0A6E3B}"/>
              </a:ext>
            </a:extLst>
          </p:cNvPr>
          <p:cNvSpPr txBox="1">
            <a:spLocks/>
          </p:cNvSpPr>
          <p:nvPr/>
        </p:nvSpPr>
        <p:spPr>
          <a:xfrm>
            <a:off x="592232" y="3073880"/>
            <a:ext cx="3627752" cy="888994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alpha</a:t>
            </a:r>
            <a:r>
              <a:rPr lang="en-US" noProof="1">
                <a:ea typeface="+mn-lt"/>
                <a:cs typeface="+mn-lt"/>
              </a:rPr>
              <a:t>: [0.0001, 0.001, 0.01, 0.1, 1]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[15, 30, 45, 60, 75, 90]</a:t>
            </a:r>
            <a:endParaRPr lang="en-US">
              <a:cs typeface="Arial"/>
            </a:endParaRP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8F77A00-EA4C-E99D-E348-826E049D62E9}"/>
              </a:ext>
            </a:extLst>
          </p:cNvPr>
          <p:cNvSpPr txBox="1">
            <a:spLocks/>
          </p:cNvSpPr>
          <p:nvPr/>
        </p:nvSpPr>
        <p:spPr>
          <a:xfrm>
            <a:off x="606608" y="4468483"/>
            <a:ext cx="3498357" cy="730843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alpha</a:t>
            </a:r>
            <a:r>
              <a:rPr lang="en-US" noProof="1">
                <a:ea typeface="+mn-lt"/>
                <a:cs typeface="+mn-lt"/>
              </a:rPr>
              <a:t>: [0.5, </a:t>
            </a:r>
            <a:r>
              <a:rPr lang="en-US" b="1" noProof="1">
                <a:ea typeface="+mn-lt"/>
                <a:cs typeface="+mn-lt"/>
              </a:rPr>
              <a:t>1</a:t>
            </a:r>
            <a:r>
              <a:rPr lang="en-US" noProof="1">
                <a:ea typeface="+mn-lt"/>
                <a:cs typeface="+mn-lt"/>
              </a:rPr>
              <a:t>, 1.5]</a:t>
            </a:r>
            <a:endParaRPr lang="it-IT">
              <a:cs typeface="Arial"/>
            </a:endParaRPr>
          </a:p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[50, </a:t>
            </a:r>
            <a:r>
              <a:rPr lang="en-US" b="1" noProof="1">
                <a:ea typeface="+mn-lt"/>
                <a:cs typeface="+mn-lt"/>
              </a:rPr>
              <a:t>60 </a:t>
            </a:r>
            <a:r>
              <a:rPr lang="en-US" noProof="1">
                <a:ea typeface="+mn-lt"/>
                <a:cs typeface="+mn-lt"/>
              </a:rPr>
              <a:t>,70]</a:t>
            </a:r>
            <a:endParaRPr lang="en-US">
              <a:cs typeface="Arial"/>
            </a:endParaRPr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4E2A6B3E-1A23-8537-288B-BC13DD8EB9B2}"/>
              </a:ext>
            </a:extLst>
          </p:cNvPr>
          <p:cNvSpPr/>
          <p:nvPr/>
        </p:nvSpPr>
        <p:spPr>
          <a:xfrm>
            <a:off x="2174419" y="3971901"/>
            <a:ext cx="129396" cy="43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54D8E77B-AAAF-1F20-2BDD-2795367C2F0A}"/>
              </a:ext>
            </a:extLst>
          </p:cNvPr>
          <p:cNvSpPr txBox="1">
            <a:spLocks/>
          </p:cNvSpPr>
          <p:nvPr/>
        </p:nvSpPr>
        <p:spPr>
          <a:xfrm>
            <a:off x="1267965" y="5963728"/>
            <a:ext cx="1931226" cy="702088"/>
          </a:xfrm>
          <a:prstGeom prst="rect">
            <a:avLst/>
          </a:prstGeom>
        </p:spPr>
        <p:txBody>
          <a:bodyPr vert="horz" lIns="91440" tIns="45720" rIns="91440" bIns="45720" numCol="1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alpha</a:t>
            </a:r>
            <a:r>
              <a:rPr lang="en-US" noProof="1">
                <a:ea typeface="+mn-lt"/>
                <a:cs typeface="+mn-lt"/>
              </a:rPr>
              <a:t>: 1.5</a:t>
            </a:r>
            <a:endParaRPr lang="it-IT">
              <a:cs typeface="Arial"/>
            </a:endParaRPr>
          </a:p>
          <a:p>
            <a:pPr marL="0" indent="0">
              <a:buNone/>
            </a:pPr>
            <a:r>
              <a:rPr lang="en-US" b="1" noProof="1">
                <a:ea typeface="+mn-lt"/>
                <a:cs typeface="+mn-lt"/>
              </a:rPr>
              <a:t>class_weight</a:t>
            </a:r>
            <a:r>
              <a:rPr lang="en-US" noProof="1">
                <a:ea typeface="+mn-lt"/>
                <a:cs typeface="+mn-lt"/>
              </a:rPr>
              <a:t>: 70</a:t>
            </a:r>
            <a:endParaRPr lang="en-US" noProof="1">
              <a:cs typeface="Arial"/>
            </a:endParaRPr>
          </a:p>
        </p:txBody>
      </p:sp>
      <p:sp>
        <p:nvSpPr>
          <p:cNvPr id="34" name="Freccia in giù 33">
            <a:extLst>
              <a:ext uri="{FF2B5EF4-FFF2-40B4-BE49-F238E27FC236}">
                <a16:creationId xmlns:a16="http://schemas.microsoft.com/office/drawing/2014/main" id="{B197BC0E-2D52-06FF-42AF-3D49DDCA2BFC}"/>
              </a:ext>
            </a:extLst>
          </p:cNvPr>
          <p:cNvSpPr/>
          <p:nvPr/>
        </p:nvSpPr>
        <p:spPr>
          <a:xfrm>
            <a:off x="2174418" y="5366505"/>
            <a:ext cx="129396" cy="43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07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26" y="1081532"/>
            <a:ext cx="3131821" cy="1682749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>
                <a:cs typeface="Arial"/>
              </a:rPr>
              <a:t>(CV)</a:t>
            </a:r>
            <a:endParaRPr lang="it-IT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936AF98-D78A-E302-51F9-B63348F74DC1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  <p:graphicFrame>
        <p:nvGraphicFramePr>
          <p:cNvPr id="11" name="Tabella 5">
            <a:extLst>
              <a:ext uri="{FF2B5EF4-FFF2-40B4-BE49-F238E27FC236}">
                <a16:creationId xmlns:a16="http://schemas.microsoft.com/office/drawing/2014/main" id="{768E952A-BE12-7B3A-67B9-1224FE6B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8263"/>
              </p:ext>
            </p:extLst>
          </p:nvPr>
        </p:nvGraphicFramePr>
        <p:xfrm>
          <a:off x="6123214" y="1351642"/>
          <a:ext cx="450606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01">
                  <a:extLst>
                    <a:ext uri="{9D8B030D-6E8A-4147-A177-3AD203B41FA5}">
                      <a16:colId xmlns:a16="http://schemas.microsoft.com/office/drawing/2014/main" val="2724886237"/>
                    </a:ext>
                  </a:extLst>
                </a:gridCol>
                <a:gridCol w="771437">
                  <a:extLst>
                    <a:ext uri="{9D8B030D-6E8A-4147-A177-3AD203B41FA5}">
                      <a16:colId xmlns:a16="http://schemas.microsoft.com/office/drawing/2014/main" val="3233274588"/>
                    </a:ext>
                  </a:extLst>
                </a:gridCol>
                <a:gridCol w="586728">
                  <a:extLst>
                    <a:ext uri="{9D8B030D-6E8A-4147-A177-3AD203B41FA5}">
                      <a16:colId xmlns:a16="http://schemas.microsoft.com/office/drawing/2014/main" val="4213112891"/>
                    </a:ext>
                  </a:extLst>
                </a:gridCol>
                <a:gridCol w="804033">
                  <a:extLst>
                    <a:ext uri="{9D8B030D-6E8A-4147-A177-3AD203B41FA5}">
                      <a16:colId xmlns:a16="http://schemas.microsoft.com/office/drawing/2014/main" val="2933677725"/>
                    </a:ext>
                  </a:extLst>
                </a:gridCol>
                <a:gridCol w="804033">
                  <a:extLst>
                    <a:ext uri="{9D8B030D-6E8A-4147-A177-3AD203B41FA5}">
                      <a16:colId xmlns:a16="http://schemas.microsoft.com/office/drawing/2014/main" val="2181815951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796358646"/>
                    </a:ext>
                  </a:extLst>
                </a:gridCol>
              </a:tblGrid>
              <a:tr h="224675">
                <a:tc>
                  <a:txBody>
                    <a:bodyPr/>
                    <a:lstStyle/>
                    <a:p>
                      <a:r>
                        <a:rPr lang="it-IT" sz="10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err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51939"/>
                  </a:ext>
                </a:extLst>
              </a:tr>
              <a:tr h="50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Arial"/>
                        </a:rPr>
                        <a:t>Logistic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 </a:t>
                      </a:r>
                      <a:r>
                        <a:rPr lang="it-IT" sz="1000" b="0" i="0" u="none" strike="noStrike" noProof="0" err="1">
                          <a:latin typeface="Arial"/>
                        </a:rPr>
                        <a:t>Regression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 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1.00  </a:t>
                      </a:r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0.86</a:t>
                      </a:r>
                      <a:endParaRPr lang="it-IT" sz="10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0.44 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 </a:t>
                      </a:r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0.98 </a:t>
                      </a:r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0.71 </a:t>
                      </a:r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20140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Linear SVM </a:t>
                      </a:r>
                      <a:endParaRPr lang="it-IT" sz="1000"/>
                    </a:p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>
                          <a:highlight>
                            <a:srgbClr val="FFFF00"/>
                          </a:highlight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>
                          <a:highlight>
                            <a:srgbClr val="FFFF00"/>
                          </a:highlight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2144"/>
                  </a:ext>
                </a:extLst>
              </a:tr>
              <a:tr h="350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Arial"/>
                        </a:rPr>
                        <a:t>Decision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 </a:t>
                      </a:r>
                      <a:r>
                        <a:rPr lang="it-IT" sz="1000" b="0" i="0" u="none" strike="noStrike" noProof="0" err="1">
                          <a:latin typeface="Arial"/>
                        </a:rPr>
                        <a:t>Tree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highlight>
                            <a:srgbClr val="FFFF00"/>
                          </a:highlight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highlight>
                            <a:srgbClr val="FFFF00"/>
                          </a:highlight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35398"/>
                  </a:ext>
                </a:extLst>
              </a:tr>
            </a:tbl>
          </a:graphicData>
        </a:graphic>
      </p:graphicFrame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4FBFA9-4AC4-BE7F-F7B5-E7E6D10F6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2138" y="645739"/>
            <a:ext cx="3657818" cy="43645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/>
              <a:t>No grid approach</a:t>
            </a:r>
            <a:endParaRPr lang="it-IT">
              <a:cs typeface="Arial"/>
            </a:endParaRPr>
          </a:p>
        </p:txBody>
      </p:sp>
      <p:graphicFrame>
        <p:nvGraphicFramePr>
          <p:cNvPr id="15" name="Tabella 5">
            <a:extLst>
              <a:ext uri="{FF2B5EF4-FFF2-40B4-BE49-F238E27FC236}">
                <a16:creationId xmlns:a16="http://schemas.microsoft.com/office/drawing/2014/main" id="{6F2DBD00-2DF8-E3E7-CECD-2F9CF67CD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77392"/>
              </p:ext>
            </p:extLst>
          </p:nvPr>
        </p:nvGraphicFramePr>
        <p:xfrm>
          <a:off x="6141356" y="4508499"/>
          <a:ext cx="450606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01">
                  <a:extLst>
                    <a:ext uri="{9D8B030D-6E8A-4147-A177-3AD203B41FA5}">
                      <a16:colId xmlns:a16="http://schemas.microsoft.com/office/drawing/2014/main" val="2724886237"/>
                    </a:ext>
                  </a:extLst>
                </a:gridCol>
                <a:gridCol w="771437">
                  <a:extLst>
                    <a:ext uri="{9D8B030D-6E8A-4147-A177-3AD203B41FA5}">
                      <a16:colId xmlns:a16="http://schemas.microsoft.com/office/drawing/2014/main" val="3233274588"/>
                    </a:ext>
                  </a:extLst>
                </a:gridCol>
                <a:gridCol w="586728">
                  <a:extLst>
                    <a:ext uri="{9D8B030D-6E8A-4147-A177-3AD203B41FA5}">
                      <a16:colId xmlns:a16="http://schemas.microsoft.com/office/drawing/2014/main" val="4213112891"/>
                    </a:ext>
                  </a:extLst>
                </a:gridCol>
                <a:gridCol w="804033">
                  <a:extLst>
                    <a:ext uri="{9D8B030D-6E8A-4147-A177-3AD203B41FA5}">
                      <a16:colId xmlns:a16="http://schemas.microsoft.com/office/drawing/2014/main" val="2933677725"/>
                    </a:ext>
                  </a:extLst>
                </a:gridCol>
                <a:gridCol w="804033">
                  <a:extLst>
                    <a:ext uri="{9D8B030D-6E8A-4147-A177-3AD203B41FA5}">
                      <a16:colId xmlns:a16="http://schemas.microsoft.com/office/drawing/2014/main" val="2181815951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796358646"/>
                    </a:ext>
                  </a:extLst>
                </a:gridCol>
              </a:tblGrid>
              <a:tr h="224675">
                <a:tc>
                  <a:txBody>
                    <a:bodyPr/>
                    <a:lstStyle/>
                    <a:p>
                      <a:r>
                        <a:rPr lang="it-IT" sz="10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 err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51939"/>
                  </a:ext>
                </a:extLst>
              </a:tr>
              <a:tr h="503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Arial"/>
                        </a:rPr>
                        <a:t>Logistic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 </a:t>
                      </a:r>
                      <a:r>
                        <a:rPr lang="it-IT" sz="1000" b="0" i="0" u="none" strike="noStrike" noProof="0" err="1">
                          <a:latin typeface="Arial"/>
                        </a:rPr>
                        <a:t>Regression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 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1.00  </a:t>
                      </a:r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0.67</a:t>
                      </a:r>
                      <a:endParaRPr lang="it-IT" sz="10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0.86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 </a:t>
                      </a:r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0.96 </a:t>
                      </a:r>
                      <a:endParaRPr lang="it-IT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0.70 </a:t>
                      </a:r>
                      <a:endParaRPr lang="it-IT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20140"/>
                  </a:ext>
                </a:extLst>
              </a:tr>
              <a:tr h="35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Linear SVM </a:t>
                      </a:r>
                      <a:endParaRPr lang="it-IT" sz="1000"/>
                    </a:p>
                    <a:p>
                      <a:pPr lvl="0">
                        <a:buNone/>
                      </a:pPr>
                      <a:r>
                        <a:rPr lang="it-IT" sz="1000" b="0" i="0" u="none" strike="noStrike" noProof="0">
                          <a:latin typeface="Arial"/>
                        </a:rPr>
                        <a:t>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>
                          <a:highlight>
                            <a:srgbClr val="FFFF00"/>
                          </a:highlight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>
                          <a:highlight>
                            <a:srgbClr val="FFFF00"/>
                          </a:highlight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82144"/>
                  </a:ext>
                </a:extLst>
              </a:tr>
              <a:tr h="350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000" b="0" i="0" u="none" strike="noStrike" noProof="0" err="1">
                          <a:latin typeface="Arial"/>
                        </a:rPr>
                        <a:t>Decision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 </a:t>
                      </a:r>
                      <a:r>
                        <a:rPr lang="it-IT" sz="1000" b="0" i="0" u="none" strike="noStrike" noProof="0" err="1">
                          <a:latin typeface="Arial"/>
                        </a:rPr>
                        <a:t>Tree</a:t>
                      </a:r>
                      <a:r>
                        <a:rPr lang="it-IT" sz="1000" b="0" i="0" u="none" strike="noStrike" noProof="0">
                          <a:latin typeface="Arial"/>
                        </a:rPr>
                        <a:t>(NCR)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highlight>
                            <a:srgbClr val="FFFF00"/>
                          </a:highlight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highlight>
                            <a:srgbClr val="FFFF00"/>
                          </a:highlight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35398"/>
                  </a:ext>
                </a:extLst>
              </a:tr>
            </a:tbl>
          </a:graphicData>
        </a:graphic>
      </p:graphicFrame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5E2F197-7E68-6471-5530-C0F0EBF34FB6}"/>
              </a:ext>
            </a:extLst>
          </p:cNvPr>
          <p:cNvSpPr txBox="1">
            <a:spLocks/>
          </p:cNvSpPr>
          <p:nvPr/>
        </p:nvSpPr>
        <p:spPr>
          <a:xfrm>
            <a:off x="6479395" y="3837068"/>
            <a:ext cx="3657818" cy="4364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Grid approach</a:t>
            </a:r>
            <a:endParaRPr lang="it-IT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1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26" y="1081532"/>
            <a:ext cx="3131821" cy="1682749"/>
          </a:xfrm>
        </p:spPr>
        <p:txBody>
          <a:bodyPr/>
          <a:lstStyle/>
          <a:p>
            <a:r>
              <a:rPr lang="en-US">
                <a:cs typeface="Arial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923" y="1090241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Classification (d=70, w=30)</a:t>
            </a:r>
            <a:endParaRPr lang="it-IT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936AF98-D78A-E302-51F9-B63348F74DC1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12D95BB1-035B-5B3C-BA3C-C61A6C75B0A5}"/>
              </a:ext>
            </a:extLst>
          </p:cNvPr>
          <p:cNvSpPr txBox="1">
            <a:spLocks/>
          </p:cNvSpPr>
          <p:nvPr/>
        </p:nvSpPr>
        <p:spPr>
          <a:xfrm>
            <a:off x="6189617" y="1456944"/>
            <a:ext cx="4773022" cy="1259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it-IT" err="1">
                <a:cs typeface="Arial"/>
              </a:rPr>
              <a:t>Neighborhood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Cleaning</a:t>
            </a:r>
            <a:r>
              <a:rPr lang="it-IT">
                <a:cs typeface="Arial"/>
              </a:rPr>
              <a:t> Rule</a:t>
            </a:r>
          </a:p>
          <a:p>
            <a:pPr marL="283210" indent="-283210"/>
            <a:r>
              <a:rPr lang="it-IT" err="1">
                <a:cs typeface="Arial"/>
              </a:rPr>
              <a:t>Decision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Tree</a:t>
            </a:r>
            <a:endParaRPr lang="it-IT">
              <a:cs typeface="Arial"/>
            </a:endParaRPr>
          </a:p>
          <a:p>
            <a:pPr marL="283210" indent="-283210"/>
            <a:r>
              <a:rPr lang="it-IT" err="1">
                <a:solidFill>
                  <a:schemeClr val="accent6"/>
                </a:solidFill>
                <a:cs typeface="Arial"/>
              </a:rPr>
              <a:t>Classification</a:t>
            </a:r>
            <a:r>
              <a:rPr lang="it-IT">
                <a:solidFill>
                  <a:schemeClr val="accent6"/>
                </a:solidFill>
                <a:cs typeface="Arial"/>
              </a:rPr>
              <a:t> time (84886 samples): 11.8 </a:t>
            </a:r>
            <a:r>
              <a:rPr lang="it-IT" err="1">
                <a:solidFill>
                  <a:schemeClr val="accent6"/>
                </a:solidFill>
                <a:cs typeface="Arial"/>
              </a:rPr>
              <a:t>ms</a:t>
            </a:r>
            <a:r>
              <a:rPr lang="it-IT">
                <a:solidFill>
                  <a:schemeClr val="bg2"/>
                </a:solidFill>
                <a:cs typeface="Arial"/>
              </a:rPr>
              <a:t> 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76376A0C-382B-B4E3-52D9-6CA11400D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58101"/>
              </p:ext>
            </p:extLst>
          </p:nvPr>
        </p:nvGraphicFramePr>
        <p:xfrm>
          <a:off x="4281714" y="3129642"/>
          <a:ext cx="762772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7">
                  <a:extLst>
                    <a:ext uri="{9D8B030D-6E8A-4147-A177-3AD203B41FA5}">
                      <a16:colId xmlns:a16="http://schemas.microsoft.com/office/drawing/2014/main" val="2031707602"/>
                    </a:ext>
                  </a:extLst>
                </a:gridCol>
                <a:gridCol w="2051431">
                  <a:extLst>
                    <a:ext uri="{9D8B030D-6E8A-4147-A177-3AD203B41FA5}">
                      <a16:colId xmlns:a16="http://schemas.microsoft.com/office/drawing/2014/main" val="2823254576"/>
                    </a:ext>
                  </a:extLst>
                </a:gridCol>
                <a:gridCol w="1053572">
                  <a:extLst>
                    <a:ext uri="{9D8B030D-6E8A-4147-A177-3AD203B41FA5}">
                      <a16:colId xmlns:a16="http://schemas.microsoft.com/office/drawing/2014/main" val="1929435798"/>
                    </a:ext>
                  </a:extLst>
                </a:gridCol>
                <a:gridCol w="1117071">
                  <a:extLst>
                    <a:ext uri="{9D8B030D-6E8A-4147-A177-3AD203B41FA5}">
                      <a16:colId xmlns:a16="http://schemas.microsoft.com/office/drawing/2014/main" val="255203673"/>
                    </a:ext>
                  </a:extLst>
                </a:gridCol>
                <a:gridCol w="1207786">
                  <a:extLst>
                    <a:ext uri="{9D8B030D-6E8A-4147-A177-3AD203B41FA5}">
                      <a16:colId xmlns:a16="http://schemas.microsoft.com/office/drawing/2014/main" val="1289919709"/>
                    </a:ext>
                  </a:extLst>
                </a:gridCol>
                <a:gridCol w="819005">
                  <a:extLst>
                    <a:ext uri="{9D8B030D-6E8A-4147-A177-3AD203B41FA5}">
                      <a16:colId xmlns:a16="http://schemas.microsoft.com/office/drawing/2014/main" val="4011881107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r>
                        <a:rPr lang="it-IT" sz="1400" dirty="0" err="1"/>
                        <a:t>Confusion</a:t>
                      </a:r>
                      <a:r>
                        <a:rPr lang="it-IT" sz="1400" dirty="0"/>
                        <a:t>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err="1"/>
                        <a:t>Accuracy</a:t>
                      </a:r>
                      <a:endParaRPr lang="it-IT" sz="1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5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i="0" u="none" strike="noStrike" noProof="0" dirty="0">
                          <a:latin typeface="Arial"/>
                        </a:rPr>
                        <a:t>[</a:t>
                      </a:r>
                      <a:r>
                        <a:rPr lang="it-IT" sz="1400" b="0" i="0" u="none" strike="noStrike" noProof="0" dirty="0"/>
                        <a:t>84696    48</a:t>
                      </a:r>
                      <a:r>
                        <a:rPr lang="it-IT" sz="1400" b="0" i="0" u="none" strike="noStrike" noProof="0" dirty="0">
                          <a:latin typeface="Arial"/>
                        </a:rPr>
                        <a:t>]   </a:t>
                      </a:r>
                      <a:endParaRPr lang="it-IT" dirty="0"/>
                    </a:p>
                    <a:p>
                      <a:pPr lvl="0">
                        <a:buNone/>
                      </a:pPr>
                      <a:r>
                        <a:rPr lang="it-IT" sz="1400" b="0" i="0" u="none" strike="noStrike" noProof="0" dirty="0">
                          <a:latin typeface="Arial"/>
                        </a:rPr>
                        <a:t>[</a:t>
                      </a:r>
                      <a:r>
                        <a:rPr lang="it-IT" sz="1400" b="0" i="0" u="none" strike="noStrike" noProof="0" dirty="0"/>
                        <a:t>     29   113</a:t>
                      </a:r>
                      <a:r>
                        <a:rPr lang="it-IT" sz="1400" b="0" i="0" u="none" strike="noStrike" noProof="0" dirty="0">
                          <a:latin typeface="Arial"/>
                        </a:rPr>
                        <a:t>]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/>
                        <a:t>0.80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/>
                        <a:t>0.70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6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5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 classification</a:t>
            </a:r>
            <a:endParaRPr lang="it-IT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726871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Random Forest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7137" y="2726871"/>
            <a:ext cx="5036674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Classification(n=100 , d=70 , </a:t>
            </a:r>
            <a:r>
              <a:rPr lang="en-US" err="1"/>
              <a:t>cw</a:t>
            </a:r>
            <a:r>
              <a:rPr lang="en-US"/>
              <a:t>=60)</a:t>
            </a:r>
            <a:endParaRPr lang="it-IT" err="1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974" y="3220139"/>
            <a:ext cx="3814283" cy="23812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err="1">
                <a:cs typeface="Arial"/>
              </a:rPr>
              <a:t>RandomizedSearch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 indent="-283210"/>
            <a:r>
              <a:rPr lang="en-US" err="1">
                <a:cs typeface="Arial"/>
              </a:rPr>
              <a:t>max_depth</a:t>
            </a:r>
            <a:r>
              <a:rPr lang="en-US">
                <a:cs typeface="Arial"/>
              </a:rPr>
              <a:t>: </a:t>
            </a:r>
            <a:r>
              <a:rPr lang="en-US">
                <a:ea typeface="+mn-lt"/>
                <a:cs typeface="+mn-lt"/>
              </a:rPr>
              <a:t>[60, 80, 100, 120]</a:t>
            </a:r>
          </a:p>
          <a:p>
            <a:pPr lvl="1" indent="-283210"/>
            <a:r>
              <a:rPr lang="en-US" err="1">
                <a:ea typeface="+mn-lt"/>
                <a:cs typeface="+mn-lt"/>
              </a:rPr>
              <a:t>class_weight</a:t>
            </a:r>
            <a:r>
              <a:rPr lang="en-US">
                <a:ea typeface="+mn-lt"/>
                <a:cs typeface="+mn-lt"/>
              </a:rPr>
              <a:t>: [30, 50, 70, 90]</a:t>
            </a:r>
          </a:p>
          <a:p>
            <a:pPr marL="283210" indent="-283210"/>
            <a:r>
              <a:rPr lang="en-US" err="1">
                <a:ea typeface="+mn-lt"/>
                <a:cs typeface="+mn-lt"/>
              </a:rPr>
              <a:t>GridSearch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lvl="1" indent="-283210"/>
            <a:r>
              <a:rPr lang="en-US" err="1">
                <a:ea typeface="+mn-lt"/>
                <a:cs typeface="+mn-lt"/>
              </a:rPr>
              <a:t>max_depth</a:t>
            </a:r>
            <a:r>
              <a:rPr lang="en-US">
                <a:ea typeface="+mn-lt"/>
                <a:cs typeface="+mn-lt"/>
              </a:rPr>
              <a:t>: [50, </a:t>
            </a:r>
            <a:r>
              <a:rPr lang="en-US" b="1">
                <a:ea typeface="+mn-lt"/>
                <a:cs typeface="+mn-lt"/>
              </a:rPr>
              <a:t>60</a:t>
            </a:r>
            <a:r>
              <a:rPr lang="en-US">
                <a:ea typeface="+mn-lt"/>
                <a:cs typeface="+mn-lt"/>
              </a:rPr>
              <a:t>, 70]</a:t>
            </a:r>
          </a:p>
          <a:p>
            <a:pPr lvl="1" indent="-283210"/>
            <a:r>
              <a:rPr lang="en-US" err="1">
                <a:ea typeface="+mn-lt"/>
                <a:cs typeface="+mn-lt"/>
              </a:rPr>
              <a:t>class_weight</a:t>
            </a:r>
            <a:r>
              <a:rPr lang="en-US">
                <a:ea typeface="+mn-lt"/>
                <a:cs typeface="+mn-lt"/>
              </a:rPr>
              <a:t>: [60, </a:t>
            </a:r>
            <a:r>
              <a:rPr lang="en-US" b="1">
                <a:ea typeface="+mn-lt"/>
                <a:cs typeface="+mn-lt"/>
              </a:rPr>
              <a:t>70</a:t>
            </a:r>
            <a:r>
              <a:rPr lang="en-US">
                <a:ea typeface="+mn-lt"/>
                <a:cs typeface="+mn-lt"/>
              </a:rPr>
              <a:t>, 80] </a:t>
            </a:r>
          </a:p>
        </p:txBody>
      </p:sp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D4C0ABA5-C705-C2AB-F825-F17246D08C78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01CB2B15-F255-DFE2-16A2-85F95DBF0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7566"/>
              </p:ext>
            </p:extLst>
          </p:nvPr>
        </p:nvGraphicFramePr>
        <p:xfrm>
          <a:off x="5968999" y="4036785"/>
          <a:ext cx="5695306" cy="105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140">
                  <a:extLst>
                    <a:ext uri="{9D8B030D-6E8A-4147-A177-3AD203B41FA5}">
                      <a16:colId xmlns:a16="http://schemas.microsoft.com/office/drawing/2014/main" val="2031707602"/>
                    </a:ext>
                  </a:extLst>
                </a:gridCol>
                <a:gridCol w="934355">
                  <a:extLst>
                    <a:ext uri="{9D8B030D-6E8A-4147-A177-3AD203B41FA5}">
                      <a16:colId xmlns:a16="http://schemas.microsoft.com/office/drawing/2014/main" val="28232545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29435798"/>
                    </a:ext>
                  </a:extLst>
                </a:gridCol>
                <a:gridCol w="893200">
                  <a:extLst>
                    <a:ext uri="{9D8B030D-6E8A-4147-A177-3AD203B41FA5}">
                      <a16:colId xmlns:a16="http://schemas.microsoft.com/office/drawing/2014/main" val="255203673"/>
                    </a:ext>
                  </a:extLst>
                </a:gridCol>
                <a:gridCol w="1021740">
                  <a:extLst>
                    <a:ext uri="{9D8B030D-6E8A-4147-A177-3AD203B41FA5}">
                      <a16:colId xmlns:a16="http://schemas.microsoft.com/office/drawing/2014/main" val="1289919709"/>
                    </a:ext>
                  </a:extLst>
                </a:gridCol>
                <a:gridCol w="732371">
                  <a:extLst>
                    <a:ext uri="{9D8B030D-6E8A-4147-A177-3AD203B41FA5}">
                      <a16:colId xmlns:a16="http://schemas.microsoft.com/office/drawing/2014/main" val="4011881107"/>
                    </a:ext>
                  </a:extLst>
                </a:gridCol>
              </a:tblGrid>
              <a:tr h="383108">
                <a:tc>
                  <a:txBody>
                    <a:bodyPr/>
                    <a:lstStyle/>
                    <a:p>
                      <a:r>
                        <a:rPr lang="it-IT" sz="1100" dirty="0" err="1"/>
                        <a:t>Confusion</a:t>
                      </a:r>
                      <a:r>
                        <a:rPr lang="it-IT" sz="1100" dirty="0"/>
                        <a:t>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err="1"/>
                        <a:t>Accuracy</a:t>
                      </a:r>
                      <a:endParaRPr lang="it-IT" sz="11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5559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 dirty="0"/>
                        <a:t>[</a:t>
                      </a:r>
                      <a:r>
                        <a:rPr lang="it-IT" sz="1100" b="0" i="0" u="none" strike="noStrike" noProof="0" dirty="0">
                          <a:latin typeface="Arial"/>
                        </a:rPr>
                        <a:t>84729    15</a:t>
                      </a:r>
                      <a:r>
                        <a:rPr lang="it-IT" sz="1100" b="0" i="0" u="none" strike="noStrike" noProof="0" dirty="0"/>
                        <a:t>]
[      </a:t>
                      </a:r>
                      <a:r>
                        <a:rPr lang="it-IT" sz="1100" b="0" i="0" u="none" strike="noStrike" noProof="0" dirty="0">
                          <a:latin typeface="Arial"/>
                        </a:rPr>
                        <a:t>31   111</a:t>
                      </a:r>
                      <a:r>
                        <a:rPr lang="it-IT" sz="1100" b="0" i="0" u="none" strike="noStrike" noProof="0" dirty="0"/>
                        <a:t>]</a:t>
                      </a:r>
                      <a:endParaRPr lang="it-IT" sz="11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 dirty="0">
                          <a:latin typeface="Arial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69141"/>
                  </a:ext>
                </a:extLst>
              </a:tr>
            </a:tbl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3402814-D271-4BFC-267F-8C53E4089FC4}"/>
              </a:ext>
            </a:extLst>
          </p:cNvPr>
          <p:cNvSpPr txBox="1">
            <a:spLocks/>
          </p:cNvSpPr>
          <p:nvPr/>
        </p:nvSpPr>
        <p:spPr>
          <a:xfrm>
            <a:off x="6224089" y="3218324"/>
            <a:ext cx="3814283" cy="494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>
                <a:solidFill>
                  <a:schemeClr val="accent6"/>
                </a:solidFill>
                <a:cs typeface="Arial"/>
              </a:rPr>
              <a:t>Classification time: 629 </a:t>
            </a:r>
            <a:r>
              <a:rPr lang="en-US" err="1">
                <a:solidFill>
                  <a:schemeClr val="accent6"/>
                </a:solidFill>
                <a:cs typeface="Arial"/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61" y="1753326"/>
            <a:ext cx="10515600" cy="575321"/>
          </a:xfrm>
        </p:spPr>
        <p:txBody>
          <a:bodyPr/>
          <a:lstStyle/>
          <a:p>
            <a:r>
              <a:rPr lang="en-US" err="1"/>
              <a:t>CREDit</a:t>
            </a:r>
            <a:r>
              <a:rPr lang="en-US"/>
              <a:t> card Fraud</a:t>
            </a:r>
            <a:r>
              <a:rPr lang="it-IT"/>
              <a:t>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C67E669-9BA7-29A2-A264-3A68C874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164442" cy="274320"/>
          </a:xfrm>
        </p:spPr>
        <p:txBody>
          <a:bodyPr/>
          <a:lstStyle/>
          <a:p>
            <a:r>
              <a:rPr lang="en-US"/>
              <a:t>Credit Card Fraud Detection</a:t>
            </a:r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096D0A1-4890-9B90-1D28-B8C4F0F243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it-IT" err="1">
                <a:cs typeface="Arial"/>
              </a:rPr>
              <a:t>Nilson</a:t>
            </a:r>
            <a:r>
              <a:rPr lang="it-IT">
                <a:cs typeface="Arial"/>
              </a:rPr>
              <a:t> Report 2021 </a:t>
            </a:r>
            <a:r>
              <a:rPr lang="it-IT" baseline="30000">
                <a:cs typeface="Arial"/>
              </a:rPr>
              <a:t>[2]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F62EC0F-86B2-DA0A-A92A-476B46B78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it-IT">
                <a:cs typeface="Arial"/>
              </a:rPr>
              <a:t>Global </a:t>
            </a:r>
            <a:r>
              <a:rPr lang="it-IT" err="1">
                <a:cs typeface="Arial"/>
              </a:rPr>
              <a:t>Fraud</a:t>
            </a:r>
            <a:r>
              <a:rPr lang="it-IT">
                <a:cs typeface="Arial"/>
              </a:rPr>
              <a:t> Report 2022 </a:t>
            </a:r>
            <a:r>
              <a:rPr lang="it-IT" baseline="30000">
                <a:cs typeface="Arial"/>
              </a:rPr>
              <a:t>[1]</a:t>
            </a:r>
            <a:endParaRPr lang="it-IT" baseline="30000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42250E70-CB27-72FC-2923-7FD982BBA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30322"/>
            <a:ext cx="4754880" cy="24735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Calibri" panose="020B0604020202020204" pitchFamily="34" charset="0"/>
              <a:buChar char="-"/>
            </a:pPr>
            <a:r>
              <a:rPr lang="it-IT">
                <a:cs typeface="Arial"/>
              </a:rPr>
              <a:t>Survey </a:t>
            </a:r>
            <a:r>
              <a:rPr lang="it-IT" err="1">
                <a:cs typeface="Arial"/>
              </a:rPr>
              <a:t>involved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mainly</a:t>
            </a:r>
            <a:r>
              <a:rPr lang="it-IT">
                <a:cs typeface="Arial"/>
              </a:rPr>
              <a:t> North America and Europe and </a:t>
            </a:r>
            <a:r>
              <a:rPr lang="it-IT" err="1">
                <a:cs typeface="Arial"/>
              </a:rPr>
              <a:t>both</a:t>
            </a:r>
            <a:r>
              <a:rPr lang="it-IT">
                <a:cs typeface="Arial"/>
              </a:rPr>
              <a:t> SMB, </a:t>
            </a:r>
            <a:r>
              <a:rPr lang="it-IT" err="1">
                <a:cs typeface="Arial"/>
              </a:rPr>
              <a:t>Mid</a:t>
            </a:r>
            <a:r>
              <a:rPr lang="it-IT">
                <a:cs typeface="Arial"/>
              </a:rPr>
              <a:t>-Market (*) and Enterprise businesses</a:t>
            </a:r>
          </a:p>
          <a:p>
            <a:pPr marL="283210" indent="-283210">
              <a:buFont typeface="Calibri" panose="020B0604020202020204" pitchFamily="34" charset="0"/>
              <a:buChar char="-"/>
            </a:pPr>
            <a:r>
              <a:rPr lang="it-IT" b="1">
                <a:cs typeface="Arial"/>
              </a:rPr>
              <a:t>3.6</a:t>
            </a:r>
            <a:r>
              <a:rPr lang="it-IT" b="1">
                <a:ea typeface="+mn-lt"/>
                <a:cs typeface="+mn-lt"/>
              </a:rPr>
              <a:t>%</a:t>
            </a:r>
            <a:r>
              <a:rPr lang="it-IT">
                <a:ea typeface="+mn-lt"/>
                <a:cs typeface="+mn-lt"/>
              </a:rPr>
              <a:t> of</a:t>
            </a:r>
            <a:r>
              <a:rPr lang="it-IT">
                <a:cs typeface="Arial"/>
              </a:rPr>
              <a:t> eCommerce revenue </a:t>
            </a:r>
            <a:r>
              <a:rPr lang="it-IT" err="1">
                <a:cs typeface="Arial"/>
              </a:rPr>
              <a:t>lost</a:t>
            </a:r>
            <a:r>
              <a:rPr lang="it-IT">
                <a:cs typeface="Arial"/>
              </a:rPr>
              <a:t> to payment </a:t>
            </a:r>
            <a:r>
              <a:rPr lang="it-IT" err="1">
                <a:cs typeface="Arial"/>
              </a:rPr>
              <a:t>fraud</a:t>
            </a:r>
            <a:r>
              <a:rPr lang="it-IT">
                <a:cs typeface="Arial"/>
              </a:rPr>
              <a:t> </a:t>
            </a:r>
            <a:r>
              <a:rPr lang="it-IT" err="1">
                <a:cs typeface="Arial"/>
              </a:rPr>
              <a:t>globally</a:t>
            </a:r>
            <a:r>
              <a:rPr lang="it-IT">
                <a:cs typeface="Arial"/>
              </a:rPr>
              <a:t> (</a:t>
            </a:r>
            <a:r>
              <a:rPr lang="it-IT">
                <a:ea typeface="+mn-lt"/>
                <a:cs typeface="+mn-lt"/>
              </a:rPr>
              <a:t>+0.5% from 2022</a:t>
            </a:r>
            <a:r>
              <a:rPr lang="it-IT">
                <a:cs typeface="Arial"/>
              </a:rPr>
              <a:t>)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it-IT">
                <a:cs typeface="Arial"/>
              </a:rPr>
              <a:t>From $180k to $1.8mn for </a:t>
            </a:r>
            <a:r>
              <a:rPr lang="it-IT" err="1">
                <a:cs typeface="Arial"/>
              </a:rPr>
              <a:t>Mid</a:t>
            </a:r>
            <a:r>
              <a:rPr lang="it-IT">
                <a:cs typeface="Arial"/>
              </a:rPr>
              <a:t>-Market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FCB148E9-1DFE-69FD-1EF0-919458262C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it-IT" b="1">
                <a:cs typeface="Arial"/>
              </a:rPr>
              <a:t>$28.58 </a:t>
            </a:r>
            <a:r>
              <a:rPr lang="it-IT" b="1" err="1">
                <a:cs typeface="Arial"/>
              </a:rPr>
              <a:t>billion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lost</a:t>
            </a:r>
            <a:r>
              <a:rPr lang="it-IT">
                <a:cs typeface="Arial"/>
              </a:rPr>
              <a:t> due to card </a:t>
            </a:r>
            <a:r>
              <a:rPr lang="it-IT" err="1">
                <a:cs typeface="Arial"/>
              </a:rPr>
              <a:t>fraud</a:t>
            </a:r>
            <a:r>
              <a:rPr lang="it-IT">
                <a:cs typeface="Arial"/>
              </a:rPr>
              <a:t> on a </a:t>
            </a:r>
            <a:r>
              <a:rPr lang="it-IT" err="1">
                <a:cs typeface="Arial"/>
              </a:rPr>
              <a:t>generated</a:t>
            </a:r>
            <a:r>
              <a:rPr lang="it-IT">
                <a:cs typeface="Arial"/>
              </a:rPr>
              <a:t> volume of $41.96 </a:t>
            </a:r>
            <a:r>
              <a:rPr lang="it-IT" err="1">
                <a:cs typeface="Arial"/>
              </a:rPr>
              <a:t>trillion</a:t>
            </a:r>
          </a:p>
          <a:p>
            <a:pPr marL="283210" indent="-283210"/>
            <a:r>
              <a:rPr lang="it-IT" err="1">
                <a:cs typeface="Arial"/>
              </a:rPr>
              <a:t>Projected</a:t>
            </a:r>
            <a:r>
              <a:rPr lang="it-IT">
                <a:cs typeface="Arial"/>
              </a:rPr>
              <a:t> an </a:t>
            </a:r>
            <a:r>
              <a:rPr lang="it-IT" b="1" err="1">
                <a:cs typeface="Arial"/>
              </a:rPr>
              <a:t>increase</a:t>
            </a:r>
            <a:r>
              <a:rPr lang="it-IT" b="1">
                <a:cs typeface="Arial"/>
              </a:rPr>
              <a:t> of $20 </a:t>
            </a:r>
            <a:r>
              <a:rPr lang="it-IT" b="1" err="1">
                <a:cs typeface="Arial"/>
              </a:rPr>
              <a:t>billion</a:t>
            </a:r>
            <a:r>
              <a:rPr lang="it-IT" b="1">
                <a:cs typeface="Arial"/>
              </a:rPr>
              <a:t> </a:t>
            </a:r>
            <a:r>
              <a:rPr lang="it-IT">
                <a:cs typeface="Arial"/>
              </a:rPr>
              <a:t>in 10 </a:t>
            </a:r>
            <a:r>
              <a:rPr lang="it-IT" err="1">
                <a:cs typeface="Arial"/>
              </a:rPr>
              <a:t>years</a:t>
            </a:r>
            <a:endParaRPr lang="it-IT">
              <a:cs typeface="Arial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756791-3E77-9BAC-D749-B8D849157AA1}"/>
              </a:ext>
            </a:extLst>
          </p:cNvPr>
          <p:cNvSpPr txBox="1">
            <a:spLocks/>
          </p:cNvSpPr>
          <p:nvPr/>
        </p:nvSpPr>
        <p:spPr>
          <a:xfrm>
            <a:off x="9003390" y="6392000"/>
            <a:ext cx="2782668" cy="216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cs typeface="Arial"/>
            </a:endParaRPr>
          </a:p>
          <a:p>
            <a:r>
              <a:rPr lang="it-IT">
                <a:cs typeface="Arial"/>
              </a:rPr>
              <a:t>[1] </a:t>
            </a:r>
            <a:r>
              <a:rPr lang="it-IT">
                <a:ea typeface="+mn-lt"/>
                <a:cs typeface="+mn-lt"/>
              </a:rPr>
              <a:t>https://www.cybersource.com/</a:t>
            </a:r>
          </a:p>
          <a:p>
            <a:r>
              <a:rPr lang="it-IT">
                <a:cs typeface="Arial"/>
              </a:rPr>
              <a:t>[2] </a:t>
            </a:r>
            <a:r>
              <a:rPr lang="it-IT">
                <a:ea typeface="+mn-lt"/>
                <a:cs typeface="+mn-lt"/>
              </a:rPr>
              <a:t>https://nilsonreport.com/</a:t>
            </a:r>
          </a:p>
          <a:p>
            <a:r>
              <a:rPr lang="it-IT">
                <a:cs typeface="Arial"/>
              </a:rPr>
              <a:t>(*) $5mn-$50mn of </a:t>
            </a:r>
            <a:r>
              <a:rPr lang="it-IT" err="1">
                <a:cs typeface="Arial"/>
              </a:rPr>
              <a:t>annual</a:t>
            </a:r>
            <a:r>
              <a:rPr lang="it-IT">
                <a:cs typeface="Arial"/>
              </a:rPr>
              <a:t> revenue</a:t>
            </a:r>
            <a:endParaRPr lang="it-IT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56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5399677" cy="1682749"/>
          </a:xfrm>
        </p:spPr>
        <p:txBody>
          <a:bodyPr/>
          <a:lstStyle/>
          <a:p>
            <a:r>
              <a:rPr lang="en-US"/>
              <a:t>Conclusions</a:t>
            </a:r>
            <a:endParaRPr lang="it-IT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1C91B824-96C2-7998-4016-D3FFCBC105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5331" y="1801296"/>
            <a:ext cx="4754880" cy="3887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it-IT" b="1">
                <a:cs typeface="Arial"/>
              </a:rPr>
              <a:t>Good </a:t>
            </a:r>
            <a:r>
              <a:rPr lang="it-IT" b="1" err="1">
                <a:cs typeface="Arial"/>
              </a:rPr>
              <a:t>results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even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if</a:t>
            </a:r>
            <a:r>
              <a:rPr lang="it-IT">
                <a:cs typeface="Arial"/>
              </a:rPr>
              <a:t> the dataset </a:t>
            </a:r>
            <a:r>
              <a:rPr lang="it-IT" err="1">
                <a:cs typeface="Arial"/>
              </a:rPr>
              <a:t>was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highly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unbalanced</a:t>
            </a:r>
            <a:endParaRPr lang="it-IT">
              <a:cs typeface="Arial"/>
            </a:endParaRPr>
          </a:p>
          <a:p>
            <a:pPr marL="283210" indent="-283210"/>
            <a:r>
              <a:rPr lang="it-IT">
                <a:cs typeface="Arial"/>
              </a:rPr>
              <a:t>Random </a:t>
            </a:r>
            <a:r>
              <a:rPr lang="it-IT" err="1">
                <a:cs typeface="Arial"/>
              </a:rPr>
              <a:t>Forests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could</a:t>
            </a:r>
            <a:r>
              <a:rPr lang="it-IT">
                <a:cs typeface="Arial"/>
              </a:rPr>
              <a:t> be a good alternative to </a:t>
            </a:r>
            <a:r>
              <a:rPr lang="it-IT" err="1">
                <a:cs typeface="Arial"/>
              </a:rPr>
              <a:t>Decision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Trees</a:t>
            </a:r>
            <a:r>
              <a:rPr lang="it-IT">
                <a:cs typeface="Arial"/>
              </a:rPr>
              <a:t>, with the </a:t>
            </a:r>
            <a:r>
              <a:rPr lang="it-IT" err="1">
                <a:cs typeface="Arial"/>
              </a:rPr>
              <a:t>right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parameters</a:t>
            </a:r>
          </a:p>
          <a:p>
            <a:pPr marL="283210" indent="-283210"/>
            <a:endParaRPr lang="it-IT">
              <a:cs typeface="Arial"/>
            </a:endParaRPr>
          </a:p>
          <a:p>
            <a:pPr marL="283210" indent="-283210"/>
            <a:endParaRPr lang="it-IT">
              <a:cs typeface="Arial"/>
            </a:endParaRPr>
          </a:p>
          <a:p>
            <a:pPr marL="283210" indent="-283210"/>
            <a:r>
              <a:rPr lang="it-IT">
                <a:cs typeface="Arial"/>
              </a:rPr>
              <a:t>The model </a:t>
            </a:r>
            <a:r>
              <a:rPr lang="it-IT" err="1">
                <a:cs typeface="Arial"/>
              </a:rPr>
              <a:t>could</a:t>
            </a:r>
            <a:r>
              <a:rPr lang="it-IT">
                <a:cs typeface="Arial"/>
              </a:rPr>
              <a:t> be </a:t>
            </a:r>
            <a:r>
              <a:rPr lang="it-IT" i="1" err="1">
                <a:cs typeface="Arial"/>
              </a:rPr>
              <a:t>improved</a:t>
            </a:r>
            <a:r>
              <a:rPr lang="it-IT" i="1">
                <a:cs typeface="Arial"/>
              </a:rPr>
              <a:t> </a:t>
            </a:r>
            <a:r>
              <a:rPr lang="it-IT">
                <a:cs typeface="Arial"/>
              </a:rPr>
              <a:t>(</a:t>
            </a:r>
            <a:r>
              <a:rPr lang="it-IT" err="1">
                <a:cs typeface="Arial"/>
              </a:rPr>
              <a:t>next</a:t>
            </a:r>
            <a:r>
              <a:rPr lang="it-IT">
                <a:cs typeface="Arial"/>
              </a:rPr>
              <a:t> slide)</a:t>
            </a:r>
          </a:p>
          <a:p>
            <a:pPr lvl="1" indent="-283210"/>
            <a:r>
              <a:rPr lang="it-IT">
                <a:cs typeface="Arial"/>
              </a:rPr>
              <a:t>Analysis </a:t>
            </a:r>
            <a:r>
              <a:rPr lang="it-IT" err="1">
                <a:cs typeface="Arial"/>
              </a:rPr>
              <a:t>was</a:t>
            </a:r>
            <a:r>
              <a:rPr lang="it-IT">
                <a:cs typeface="Arial"/>
              </a:rPr>
              <a:t> limited due to </a:t>
            </a:r>
            <a:r>
              <a:rPr lang="it-IT" b="1" err="1">
                <a:cs typeface="Arial"/>
              </a:rPr>
              <a:t>computational</a:t>
            </a:r>
            <a:r>
              <a:rPr lang="it-IT" b="1">
                <a:cs typeface="Arial"/>
              </a:rPr>
              <a:t> </a:t>
            </a:r>
            <a:r>
              <a:rPr lang="it-IT" b="1" err="1">
                <a:cs typeface="Arial"/>
              </a:rPr>
              <a:t>limits</a:t>
            </a:r>
            <a:r>
              <a:rPr lang="it-IT">
                <a:cs typeface="Arial"/>
              </a:rPr>
              <a:t> (e.g. </a:t>
            </a:r>
            <a:r>
              <a:rPr lang="it-IT" err="1">
                <a:cs typeface="Arial"/>
              </a:rPr>
              <a:t>GridSearch</a:t>
            </a:r>
            <a:r>
              <a:rPr lang="it-IT">
                <a:cs typeface="Arial"/>
              </a:rPr>
              <a:t>, </a:t>
            </a:r>
            <a:r>
              <a:rPr lang="it-IT" err="1">
                <a:cs typeface="Arial"/>
              </a:rPr>
              <a:t>Folds</a:t>
            </a:r>
            <a:r>
              <a:rPr lang="it-IT">
                <a:cs typeface="Arial"/>
              </a:rPr>
              <a:t> in CV, Sampling </a:t>
            </a:r>
            <a:r>
              <a:rPr lang="it-IT" err="1">
                <a:cs typeface="Arial"/>
              </a:rPr>
              <a:t>methods</a:t>
            </a:r>
            <a:r>
              <a:rPr lang="it-IT">
                <a:cs typeface="Arial"/>
              </a:rPr>
              <a:t>, …)</a:t>
            </a:r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8D0C9CB-9620-A6E6-82E1-0D0B9E0CE10B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5399677" cy="1682749"/>
          </a:xfrm>
        </p:spPr>
        <p:txBody>
          <a:bodyPr/>
          <a:lstStyle/>
          <a:p>
            <a:r>
              <a:rPr lang="en-US"/>
              <a:t>Further IMPROVEMENTs</a:t>
            </a:r>
            <a:endParaRPr lang="it-IT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989B51-5F59-A1FA-37F1-CFABB37B84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706944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err="1">
                <a:cs typeface="Arial"/>
              </a:rPr>
              <a:t>Parameters</a:t>
            </a:r>
            <a:r>
              <a:rPr lang="it-IT">
                <a:cs typeface="Arial"/>
              </a:rPr>
              <a:t> tuning</a:t>
            </a:r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4F8479C-28E6-6065-42B8-3324D0E341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31" y="2731222"/>
            <a:ext cx="4754880" cy="9130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it-IT" dirty="0">
                <a:ea typeface="+mn-lt"/>
                <a:cs typeface="+mn-lt"/>
              </a:rPr>
              <a:t>ADASYN </a:t>
            </a:r>
            <a:r>
              <a:rPr lang="it-IT" dirty="0" err="1">
                <a:ea typeface="+mn-lt"/>
                <a:cs typeface="+mn-lt"/>
              </a:rPr>
              <a:t>instead</a:t>
            </a:r>
            <a:r>
              <a:rPr lang="it-IT" dirty="0">
                <a:ea typeface="+mn-lt"/>
                <a:cs typeface="+mn-lt"/>
              </a:rPr>
              <a:t> of SMOTE</a:t>
            </a:r>
            <a:endParaRPr lang="it-IT">
              <a:cs typeface="Arial"/>
            </a:endParaRPr>
          </a:p>
          <a:p>
            <a:pPr marL="283210" indent="-283210"/>
            <a:r>
              <a:rPr lang="it-IT" dirty="0">
                <a:ea typeface="+mn-lt"/>
                <a:cs typeface="+mn-lt"/>
              </a:rPr>
              <a:t>More positive samples to </a:t>
            </a:r>
            <a:r>
              <a:rPr lang="it-IT" dirty="0" err="1">
                <a:ea typeface="+mn-lt"/>
                <a:cs typeface="+mn-lt"/>
              </a:rPr>
              <a:t>increase</a:t>
            </a:r>
            <a:r>
              <a:rPr lang="it-IT" dirty="0">
                <a:ea typeface="+mn-lt"/>
                <a:cs typeface="+mn-lt"/>
              </a:rPr>
              <a:t> the recall</a:t>
            </a:r>
            <a:endParaRPr lang="it-IT" dirty="0">
              <a:cs typeface="Arial"/>
            </a:endParaRP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141E190-7A79-5224-C664-E17F32A68C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2139695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err="1">
                <a:cs typeface="Arial"/>
              </a:rPr>
              <a:t>Oversampling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methods</a:t>
            </a:r>
            <a:endParaRPr lang="it-IT" err="1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1C91B824-96C2-7998-4016-D3FFCBC105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831" y="1547295"/>
            <a:ext cx="4745809" cy="4943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it-IT">
                <a:cs typeface="Arial"/>
              </a:rPr>
              <a:t>Advanced models </a:t>
            </a:r>
            <a:r>
              <a:rPr lang="it-IT" err="1">
                <a:cs typeface="Arial"/>
              </a:rPr>
              <a:t>as</a:t>
            </a:r>
            <a:r>
              <a:rPr lang="it-IT">
                <a:cs typeface="Arial"/>
              </a:rPr>
              <a:t> </a:t>
            </a:r>
            <a:r>
              <a:rPr lang="it-IT" err="1">
                <a:cs typeface="Arial"/>
              </a:rPr>
              <a:t>XGBoost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9420622A-95AC-C3EC-1944-6D08B9A532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953371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err="1">
                <a:cs typeface="Arial"/>
              </a:rPr>
              <a:t>Classification</a:t>
            </a:r>
            <a:r>
              <a:rPr lang="it-IT">
                <a:cs typeface="Arial"/>
              </a:rPr>
              <a:t> models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D4C902-55B8-78B6-DAC5-0AD9FA7D8067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>
              <a:cs typeface="Arial"/>
            </a:endParaRP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AE70E017-053F-639E-5DCC-48ECB1E1BB15}"/>
              </a:ext>
            </a:extLst>
          </p:cNvPr>
          <p:cNvSpPr txBox="1">
            <a:spLocks/>
          </p:cNvSpPr>
          <p:nvPr/>
        </p:nvSpPr>
        <p:spPr>
          <a:xfrm>
            <a:off x="627017" y="4297054"/>
            <a:ext cx="4754880" cy="941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it-IT" dirty="0" err="1">
                <a:ea typeface="+mn-lt"/>
                <a:cs typeface="+mn-lt"/>
              </a:rPr>
              <a:t>Bigger</a:t>
            </a:r>
            <a:r>
              <a:rPr lang="it-IT" dirty="0">
                <a:ea typeface="+mn-lt"/>
                <a:cs typeface="+mn-lt"/>
              </a:rPr>
              <a:t> </a:t>
            </a:r>
            <a:r>
              <a:rPr lang="it-IT" dirty="0" err="1">
                <a:ea typeface="+mn-lt"/>
                <a:cs typeface="+mn-lt"/>
              </a:rPr>
              <a:t>randomized</a:t>
            </a:r>
            <a:r>
              <a:rPr lang="it-IT" dirty="0">
                <a:ea typeface="+mn-lt"/>
                <a:cs typeface="+mn-lt"/>
              </a:rPr>
              <a:t> </a:t>
            </a:r>
            <a:r>
              <a:rPr lang="it-IT" dirty="0" err="1">
                <a:ea typeface="+mn-lt"/>
                <a:cs typeface="+mn-lt"/>
              </a:rPr>
              <a:t>search</a:t>
            </a:r>
            <a:r>
              <a:rPr lang="it-IT" dirty="0">
                <a:ea typeface="+mn-lt"/>
                <a:cs typeface="+mn-lt"/>
              </a:rPr>
              <a:t> with more </a:t>
            </a:r>
            <a:r>
              <a:rPr lang="it-IT" dirty="0" err="1">
                <a:ea typeface="+mn-lt"/>
                <a:cs typeface="+mn-lt"/>
              </a:rPr>
              <a:t>iterations</a:t>
            </a:r>
            <a:endParaRPr lang="it-IT" dirty="0">
              <a:ea typeface="+mn-lt"/>
              <a:cs typeface="+mn-lt"/>
            </a:endParaRPr>
          </a:p>
          <a:p>
            <a:pPr marL="283210" indent="-283210"/>
            <a:r>
              <a:rPr lang="it-IT" dirty="0" err="1">
                <a:ea typeface="+mn-lt"/>
                <a:cs typeface="+mn-lt"/>
              </a:rPr>
              <a:t>Increase</a:t>
            </a:r>
            <a:r>
              <a:rPr lang="it-IT" dirty="0">
                <a:ea typeface="+mn-lt"/>
                <a:cs typeface="+mn-lt"/>
              </a:rPr>
              <a:t> the </a:t>
            </a:r>
            <a:r>
              <a:rPr lang="it-IT" dirty="0" err="1">
                <a:ea typeface="+mn-lt"/>
                <a:cs typeface="+mn-lt"/>
              </a:rPr>
              <a:t>number</a:t>
            </a:r>
            <a:r>
              <a:rPr lang="it-IT" dirty="0">
                <a:ea typeface="+mn-lt"/>
                <a:cs typeface="+mn-lt"/>
              </a:rPr>
              <a:t> of </a:t>
            </a:r>
            <a:r>
              <a:rPr lang="it-IT" dirty="0" err="1">
                <a:ea typeface="+mn-lt"/>
                <a:cs typeface="+mn-lt"/>
              </a:rPr>
              <a:t>folds</a:t>
            </a:r>
            <a:endParaRPr lang="it-IT" dirty="0" err="1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68B78754-C35E-B84C-E590-22BEDFB1F9E5}"/>
              </a:ext>
            </a:extLst>
          </p:cNvPr>
          <p:cNvSpPr txBox="1">
            <a:spLocks/>
          </p:cNvSpPr>
          <p:nvPr/>
        </p:nvSpPr>
        <p:spPr>
          <a:xfrm>
            <a:off x="625185" y="5225193"/>
            <a:ext cx="4828032" cy="591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Arial"/>
              </a:rPr>
              <a:t>Integrate </a:t>
            </a:r>
            <a:r>
              <a:rPr lang="it-IT" dirty="0" err="1">
                <a:cs typeface="Arial"/>
              </a:rPr>
              <a:t>additional</a:t>
            </a:r>
            <a:r>
              <a:rPr lang="it-IT" dirty="0">
                <a:cs typeface="Arial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813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8D8656-988F-951F-8F48-337978C88BAA}"/>
              </a:ext>
            </a:extLst>
          </p:cNvPr>
          <p:cNvSpPr txBox="1"/>
          <p:nvPr/>
        </p:nvSpPr>
        <p:spPr>
          <a:xfrm>
            <a:off x="2621079" y="3077928"/>
            <a:ext cx="69357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cs typeface="Arial"/>
              </a:rPr>
              <a:t>Thank </a:t>
            </a:r>
            <a:r>
              <a:rPr lang="it-IT" sz="4000" dirty="0" err="1">
                <a:solidFill>
                  <a:schemeClr val="bg1"/>
                </a:solidFill>
                <a:cs typeface="Arial"/>
              </a:rPr>
              <a:t>you</a:t>
            </a:r>
            <a:r>
              <a:rPr lang="it-IT" sz="4000" dirty="0">
                <a:solidFill>
                  <a:schemeClr val="bg1"/>
                </a:solidFill>
                <a:cs typeface="Arial"/>
              </a:rPr>
              <a:t> for </a:t>
            </a:r>
            <a:r>
              <a:rPr lang="it-IT" sz="4000" dirty="0" err="1">
                <a:solidFill>
                  <a:schemeClr val="bg1"/>
                </a:solidFill>
                <a:cs typeface="Arial"/>
              </a:rPr>
              <a:t>your</a:t>
            </a:r>
            <a:r>
              <a:rPr lang="it-IT" sz="4000" dirty="0">
                <a:solidFill>
                  <a:schemeClr val="bg1"/>
                </a:solidFill>
                <a:cs typeface="Arial"/>
              </a:rPr>
              <a:t> </a:t>
            </a:r>
            <a:r>
              <a:rPr lang="it-IT" sz="4000" dirty="0" err="1">
                <a:solidFill>
                  <a:schemeClr val="bg1"/>
                </a:solidFill>
                <a:cs typeface="Arial"/>
              </a:rPr>
              <a:t>attention</a:t>
            </a:r>
            <a:r>
              <a:rPr lang="it-IT" sz="4000" dirty="0">
                <a:solidFill>
                  <a:schemeClr val="bg1"/>
                </a:solidFill>
                <a:cs typeface="Arial"/>
              </a:rPr>
              <a:t>!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09867D3-C195-85F4-89E2-988388A5F404}"/>
              </a:ext>
            </a:extLst>
          </p:cNvPr>
          <p:cNvSpPr/>
          <p:nvPr/>
        </p:nvSpPr>
        <p:spPr>
          <a:xfrm>
            <a:off x="9164052" y="5925553"/>
            <a:ext cx="2927684" cy="852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3D3650-6158-7384-B82E-E70BCE55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295" y="5993215"/>
            <a:ext cx="2743200" cy="7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steps</a:t>
            </a:r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62" y="2654155"/>
            <a:ext cx="7470648" cy="39587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500"/>
              </a:spcAft>
            </a:pPr>
            <a:r>
              <a:rPr lang="en-US">
                <a:latin typeface="Arial"/>
                <a:cs typeface="Arial"/>
              </a:rPr>
              <a:t>Set the goal</a:t>
            </a:r>
            <a:endParaRPr lang="it-IT" b="0">
              <a:latin typeface="Arial"/>
              <a:cs typeface="Arial"/>
            </a:endParaRPr>
          </a:p>
          <a:p>
            <a:pPr>
              <a:spcAft>
                <a:spcPts val="500"/>
              </a:spcAft>
            </a:pPr>
            <a:r>
              <a:rPr lang="en-US">
                <a:latin typeface="Arial"/>
                <a:cs typeface="Arial"/>
              </a:rPr>
              <a:t>Data analysis</a:t>
            </a:r>
            <a:endParaRPr lang="it-IT" b="0">
              <a:latin typeface="Arial"/>
              <a:cs typeface="Arial"/>
            </a:endParaRPr>
          </a:p>
          <a:p>
            <a:pPr>
              <a:spcAft>
                <a:spcPts val="500"/>
              </a:spcAft>
            </a:pPr>
            <a:r>
              <a:rPr lang="en-US">
                <a:latin typeface="Arial"/>
                <a:cs typeface="Arial"/>
              </a:rPr>
              <a:t>Data preprocessing</a:t>
            </a:r>
            <a:endParaRPr lang="it-IT" b="0">
              <a:latin typeface="Arial"/>
              <a:cs typeface="Arial"/>
            </a:endParaRPr>
          </a:p>
          <a:p>
            <a:pPr>
              <a:spcAft>
                <a:spcPts val="500"/>
              </a:spcAft>
            </a:pPr>
            <a:r>
              <a:rPr lang="en-US">
                <a:latin typeface="Arial"/>
                <a:cs typeface="Arial"/>
              </a:rPr>
              <a:t>Classification</a:t>
            </a:r>
            <a:endParaRPr lang="it-IT" b="0">
              <a:latin typeface="Arial"/>
              <a:cs typeface="Arial"/>
            </a:endParaRPr>
          </a:p>
          <a:p>
            <a:pPr marL="342900" lvl="1" indent="-342900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Cross validation</a:t>
            </a:r>
          </a:p>
          <a:p>
            <a:pPr marL="342900" lvl="1" indent="-342900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Grid search</a:t>
            </a:r>
          </a:p>
          <a:p>
            <a:pPr marL="342900" lvl="1" indent="-342900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Classification</a:t>
            </a:r>
          </a:p>
          <a:p>
            <a:pPr lvl="1"/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Evaluation</a:t>
            </a:r>
          </a:p>
          <a:p>
            <a:pPr marL="342900" lvl="1" indent="-342900">
              <a:buFont typeface="Calibri" panose="020B0604020202020204" pitchFamily="34" charset="0"/>
              <a:buChar char="-"/>
            </a:pPr>
            <a:r>
              <a:rPr lang="en-US" i="0">
                <a:latin typeface="Arial"/>
                <a:cs typeface="Arial"/>
              </a:rPr>
              <a:t>Best method and sampling</a:t>
            </a:r>
          </a:p>
          <a:p>
            <a:pPr marL="342900" lvl="1" indent="-342900">
              <a:buFont typeface="Calibri" panose="020B0604020202020204" pitchFamily="34" charset="0"/>
              <a:buChar char="-"/>
            </a:pPr>
            <a:r>
              <a:rPr lang="en-US" i="0">
                <a:latin typeface="Arial"/>
                <a:cs typeface="Arial"/>
              </a:rPr>
              <a:t>Best model</a:t>
            </a:r>
          </a:p>
          <a:p>
            <a:pPr marL="342900" lvl="1" indent="-342900">
              <a:buFont typeface="Calibri" panose="020B0604020202020204" pitchFamily="34" charset="0"/>
              <a:buChar char="-"/>
            </a:pPr>
            <a:r>
              <a:rPr lang="en-US" i="0">
                <a:latin typeface="Arial"/>
                <a:cs typeface="Arial"/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15320-39A8-BFFF-77CF-AC3F922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Arial"/>
              </a:rPr>
              <a:t>Goal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2C5027-3A5D-9549-AFAF-47FFA671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it-IT" b="0" err="1">
                <a:cs typeface="Arial"/>
              </a:rPr>
              <a:t>Most</a:t>
            </a:r>
            <a:r>
              <a:rPr lang="it-IT" b="0">
                <a:cs typeface="Arial"/>
              </a:rPr>
              <a:t> of the </a:t>
            </a:r>
            <a:r>
              <a:rPr lang="it-IT" b="0" err="1">
                <a:cs typeface="Arial"/>
              </a:rPr>
              <a:t>fraud</a:t>
            </a:r>
            <a:r>
              <a:rPr lang="it-IT" b="0">
                <a:cs typeface="Arial"/>
              </a:rPr>
              <a:t> </a:t>
            </a:r>
            <a:r>
              <a:rPr lang="it-IT" b="0" err="1">
                <a:cs typeface="Arial"/>
              </a:rPr>
              <a:t>detected</a:t>
            </a:r>
            <a:r>
              <a:rPr lang="it-IT" b="0">
                <a:cs typeface="Arial"/>
              </a:rPr>
              <a:t> (high </a:t>
            </a:r>
            <a:r>
              <a:rPr lang="it-IT" i="1">
                <a:cs typeface="Arial"/>
              </a:rPr>
              <a:t>recall</a:t>
            </a:r>
            <a:r>
              <a:rPr lang="it-IT" b="0">
                <a:cs typeface="Arial"/>
              </a:rPr>
              <a:t>)</a:t>
            </a:r>
            <a:endParaRPr lang="it-IT">
              <a:cs typeface="Arial"/>
            </a:endParaRPr>
          </a:p>
          <a:p>
            <a:pPr marL="342900" lvl="1">
              <a:buFont typeface="Calibri" panose="020B0604020202020204" pitchFamily="34" charset="0"/>
              <a:buChar char="-"/>
            </a:pPr>
            <a:r>
              <a:rPr lang="it-IT" b="1" i="0">
                <a:cs typeface="Arial"/>
              </a:rPr>
              <a:t> </a:t>
            </a:r>
            <a:r>
              <a:rPr lang="it-IT" i="0" err="1">
                <a:cs typeface="Arial"/>
              </a:rPr>
              <a:t>Fraud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not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detected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means</a:t>
            </a:r>
            <a:r>
              <a:rPr lang="it-IT" i="0">
                <a:cs typeface="Arial"/>
              </a:rPr>
              <a:t> </a:t>
            </a:r>
            <a:r>
              <a:rPr lang="it-IT" i="0" err="1">
                <a:cs typeface="Arial"/>
              </a:rPr>
              <a:t>losing</a:t>
            </a:r>
            <a:r>
              <a:rPr lang="it-IT" i="0">
                <a:cs typeface="Arial"/>
              </a:rPr>
              <a:t> </a:t>
            </a:r>
            <a:r>
              <a:rPr lang="it-IT" b="1" i="0">
                <a:cs typeface="Arial"/>
              </a:rPr>
              <a:t>money</a:t>
            </a:r>
            <a:r>
              <a:rPr lang="it-IT" i="0">
                <a:cs typeface="Arial"/>
              </a:rPr>
              <a:t>, </a:t>
            </a:r>
            <a:r>
              <a:rPr lang="it-IT" i="0" err="1">
                <a:cs typeface="Arial"/>
              </a:rPr>
              <a:t>losing</a:t>
            </a:r>
            <a:r>
              <a:rPr lang="it-IT" i="0">
                <a:cs typeface="Arial"/>
              </a:rPr>
              <a:t> </a:t>
            </a:r>
            <a:r>
              <a:rPr lang="it-IT" b="1" i="0" err="1">
                <a:cs typeface="Arial"/>
              </a:rPr>
              <a:t>reputation</a:t>
            </a:r>
            <a:r>
              <a:rPr lang="it-IT" b="1" i="0">
                <a:cs typeface="Arial"/>
              </a:rPr>
              <a:t> </a:t>
            </a:r>
            <a:r>
              <a:rPr lang="it-IT" i="0">
                <a:cs typeface="Arial"/>
              </a:rPr>
              <a:t>and </a:t>
            </a:r>
            <a:r>
              <a:rPr lang="it-IT" b="1" i="0">
                <a:cs typeface="Arial"/>
              </a:rPr>
              <a:t>customers</a:t>
            </a:r>
          </a:p>
          <a:p>
            <a:pPr marL="342900" lvl="1">
              <a:buFont typeface="Calibri" panose="020B0604020202020204" pitchFamily="34" charset="0"/>
              <a:buChar char="-"/>
            </a:pPr>
            <a:r>
              <a:rPr lang="it-IT" i="0">
                <a:cs typeface="Arial"/>
              </a:rPr>
              <a:t> At the </a:t>
            </a:r>
            <a:r>
              <a:rPr lang="it-IT" i="0" err="1">
                <a:cs typeface="Arial"/>
              </a:rPr>
              <a:t>same</a:t>
            </a:r>
            <a:r>
              <a:rPr lang="it-IT" i="0">
                <a:cs typeface="Arial"/>
              </a:rPr>
              <a:t> time non-</a:t>
            </a:r>
            <a:r>
              <a:rPr lang="it-IT" i="0" err="1">
                <a:cs typeface="Arial"/>
              </a:rPr>
              <a:t>fraud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detected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as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fraud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means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creating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troubles</a:t>
            </a:r>
            <a:r>
              <a:rPr lang="it-IT" i="0">
                <a:cs typeface="Arial"/>
              </a:rPr>
              <a:t> to customers and a </a:t>
            </a:r>
            <a:r>
              <a:rPr lang="it-IT" i="0" err="1">
                <a:cs typeface="Arial"/>
              </a:rPr>
              <a:t>lot</a:t>
            </a:r>
            <a:r>
              <a:rPr lang="it-IT" i="0">
                <a:cs typeface="Arial"/>
              </a:rPr>
              <a:t> of time </a:t>
            </a:r>
            <a:r>
              <a:rPr lang="it-IT" i="0" err="1">
                <a:cs typeface="Arial"/>
              </a:rPr>
              <a:t>consumed</a:t>
            </a:r>
            <a:r>
              <a:rPr lang="it-IT" i="0">
                <a:cs typeface="Arial"/>
              </a:rPr>
              <a:t> </a:t>
            </a:r>
            <a:r>
              <a:rPr lang="it-IT" i="0" err="1">
                <a:cs typeface="Arial"/>
              </a:rPr>
              <a:t>investigating</a:t>
            </a:r>
            <a:r>
              <a:rPr lang="it-IT" i="0">
                <a:cs typeface="Arial"/>
              </a:rPr>
              <a:t> </a:t>
            </a:r>
            <a:r>
              <a:rPr lang="it-IT" i="0" err="1">
                <a:cs typeface="Arial"/>
              </a:rPr>
              <a:t>them</a:t>
            </a:r>
            <a:r>
              <a:rPr lang="it-IT" i="0">
                <a:cs typeface="Arial"/>
              </a:rPr>
              <a:t> (good </a:t>
            </a:r>
            <a:r>
              <a:rPr lang="it-IT" b="1" err="1">
                <a:cs typeface="Arial"/>
              </a:rPr>
              <a:t>precision</a:t>
            </a:r>
            <a:r>
              <a:rPr lang="it-IT" i="0">
                <a:cs typeface="Arial"/>
              </a:rPr>
              <a:t>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it-IT"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it-IT" b="0">
                <a:cs typeface="Arial"/>
              </a:rPr>
              <a:t>Recall </a:t>
            </a:r>
            <a:r>
              <a:rPr lang="it-IT" b="0" err="1">
                <a:cs typeface="Arial"/>
              </a:rPr>
              <a:t>has</a:t>
            </a:r>
            <a:r>
              <a:rPr lang="it-IT" b="0">
                <a:cs typeface="Arial"/>
              </a:rPr>
              <a:t> an </a:t>
            </a:r>
            <a:r>
              <a:rPr lang="en-GB">
                <a:cs typeface="Arial"/>
              </a:rPr>
              <a:t>higher weight</a:t>
            </a:r>
            <a:r>
              <a:rPr lang="it-IT" b="0">
                <a:cs typeface="Arial"/>
              </a:rPr>
              <a:t> of </a:t>
            </a:r>
            <a:r>
              <a:rPr lang="it-IT" b="0" err="1">
                <a:cs typeface="Arial"/>
              </a:rPr>
              <a:t>precision</a:t>
            </a:r>
            <a:endParaRPr lang="it-IT" b="0"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it-IT" b="0" err="1">
                <a:cs typeface="Arial"/>
              </a:rPr>
              <a:t>Find</a:t>
            </a:r>
            <a:r>
              <a:rPr lang="it-IT" b="0">
                <a:cs typeface="Arial"/>
              </a:rPr>
              <a:t> a good </a:t>
            </a:r>
            <a:r>
              <a:rPr lang="it-IT" b="0" err="1">
                <a:cs typeface="Arial"/>
              </a:rPr>
              <a:t>tradeoff</a:t>
            </a:r>
            <a:r>
              <a:rPr lang="it-IT" b="0">
                <a:cs typeface="Arial"/>
              </a:rPr>
              <a:t> </a:t>
            </a:r>
            <a:r>
              <a:rPr lang="it-IT" b="0" err="1">
                <a:cs typeface="Arial"/>
              </a:rPr>
              <a:t>between</a:t>
            </a:r>
            <a:r>
              <a:rPr lang="it-IT" b="0">
                <a:cs typeface="Arial"/>
              </a:rPr>
              <a:t> </a:t>
            </a:r>
            <a:r>
              <a:rPr lang="it-IT" b="0" i="1">
                <a:cs typeface="Arial"/>
              </a:rPr>
              <a:t>performance </a:t>
            </a:r>
            <a:r>
              <a:rPr lang="it-IT" b="0">
                <a:cs typeface="Arial"/>
              </a:rPr>
              <a:t>and </a:t>
            </a:r>
            <a:r>
              <a:rPr lang="it-IT" b="0" i="1" err="1">
                <a:cs typeface="Arial"/>
              </a:rPr>
              <a:t>classification</a:t>
            </a:r>
            <a:r>
              <a:rPr lang="it-IT" b="0" i="1">
                <a:cs typeface="Arial"/>
              </a:rPr>
              <a:t> time </a:t>
            </a:r>
            <a:r>
              <a:rPr lang="it-IT" b="0">
                <a:cs typeface="Arial"/>
              </a:rPr>
              <a:t>(real-time </a:t>
            </a:r>
            <a:r>
              <a:rPr lang="it-IT" b="0" err="1">
                <a:cs typeface="Arial"/>
              </a:rPr>
              <a:t>detection</a:t>
            </a:r>
            <a:r>
              <a:rPr lang="it-IT" b="0">
                <a:cs typeface="Arial"/>
              </a:rPr>
              <a:t>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it-IT">
              <a:cs typeface="Aria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7E8638-DB93-7492-460C-68B82476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213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0E09B312-6369-33D8-57FB-EE97C43D5000}"/>
              </a:ext>
            </a:extLst>
          </p:cNvPr>
          <p:cNvSpPr/>
          <p:nvPr/>
        </p:nvSpPr>
        <p:spPr>
          <a:xfrm>
            <a:off x="5909388" y="2836153"/>
            <a:ext cx="4643886" cy="31055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analysis</a:t>
            </a:r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892" y="2970246"/>
            <a:ext cx="4754880" cy="3019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The dataset</a:t>
            </a:r>
            <a:r>
              <a:rPr lang="en-US" baseline="-25000" dirty="0">
                <a:ea typeface="+mn-lt"/>
                <a:cs typeface="+mn-lt"/>
              </a:rPr>
              <a:t>[1]</a:t>
            </a:r>
            <a:r>
              <a:rPr lang="en-US" dirty="0">
                <a:ea typeface="+mn-lt"/>
                <a:cs typeface="+mn-lt"/>
              </a:rPr>
              <a:t> contains transactions made by credit cards in </a:t>
            </a:r>
            <a:r>
              <a:rPr lang="en-US" b="1" dirty="0">
                <a:ea typeface="+mn-lt"/>
                <a:cs typeface="+mn-lt"/>
              </a:rPr>
              <a:t>September 2013 </a:t>
            </a:r>
            <a:r>
              <a:rPr lang="en-US" dirty="0">
                <a:ea typeface="+mn-lt"/>
                <a:cs typeface="+mn-lt"/>
              </a:rPr>
              <a:t>by European cardholders</a:t>
            </a:r>
          </a:p>
          <a:p>
            <a:pPr marL="283210" indent="-283210"/>
            <a:r>
              <a:rPr lang="en-US" dirty="0">
                <a:ea typeface="+mn-lt"/>
                <a:cs typeface="+mn-lt"/>
              </a:rPr>
              <a:t>The transactions occurred in </a:t>
            </a:r>
            <a:r>
              <a:rPr lang="en-US" b="1" dirty="0">
                <a:ea typeface="+mn-lt"/>
                <a:cs typeface="+mn-lt"/>
              </a:rPr>
              <a:t>two days</a:t>
            </a:r>
          </a:p>
          <a:p>
            <a:pPr marL="283210" indent="-283210"/>
            <a:endParaRPr lang="en-US" b="1">
              <a:cs typeface="Arial"/>
            </a:endParaRPr>
          </a:p>
          <a:p>
            <a:pPr marL="283210" indent="-283210"/>
            <a:r>
              <a:rPr lang="en-US" b="1" dirty="0">
                <a:cs typeface="Arial"/>
              </a:rPr>
              <a:t>Only numerical input variables</a:t>
            </a:r>
          </a:p>
          <a:p>
            <a:pPr marL="283210" indent="-283210"/>
            <a:r>
              <a:rPr lang="en-US" b="1" dirty="0">
                <a:cs typeface="Arial"/>
              </a:rPr>
              <a:t>No null values</a:t>
            </a:r>
          </a:p>
          <a:p>
            <a:pPr marL="283210" indent="-283210"/>
            <a:r>
              <a:rPr lang="en-US" b="1" dirty="0">
                <a:cs typeface="Arial"/>
              </a:rPr>
              <a:t>1081 duplicated fields (removed)</a:t>
            </a:r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7977" y="2970247"/>
            <a:ext cx="4754880" cy="3019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b="1">
                <a:ea typeface="+mn-lt"/>
                <a:cs typeface="+mn-lt"/>
              </a:rPr>
              <a:t>285k</a:t>
            </a:r>
            <a:r>
              <a:rPr lang="en-US">
                <a:ea typeface="+mn-lt"/>
                <a:cs typeface="+mn-lt"/>
              </a:rPr>
              <a:t> samples</a:t>
            </a:r>
          </a:p>
          <a:p>
            <a:pPr marL="283210" indent="-283210"/>
            <a:r>
              <a:rPr lang="en-US" b="1">
                <a:ea typeface="+mn-lt"/>
                <a:cs typeface="+mn-lt"/>
              </a:rPr>
              <a:t>31</a:t>
            </a:r>
            <a:r>
              <a:rPr lang="en-US">
                <a:ea typeface="+mn-lt"/>
                <a:cs typeface="+mn-lt"/>
              </a:rPr>
              <a:t> labels</a:t>
            </a:r>
          </a:p>
          <a:p>
            <a:pPr lvl="1" indent="-283210"/>
            <a:r>
              <a:rPr lang="en-US" i="1">
                <a:ea typeface="+mn-lt"/>
                <a:cs typeface="+mn-lt"/>
              </a:rPr>
              <a:t>Time: </a:t>
            </a:r>
            <a:r>
              <a:rPr lang="en-US">
                <a:cs typeface="Arial"/>
              </a:rPr>
              <a:t>seconds elapsed from the first transaction in the dataset</a:t>
            </a:r>
            <a:endParaRPr lang="en-US">
              <a:ea typeface="+mn-lt"/>
              <a:cs typeface="+mn-lt"/>
            </a:endParaRPr>
          </a:p>
          <a:p>
            <a:pPr lvl="1" indent="-283210"/>
            <a:r>
              <a:rPr lang="en-US" i="1">
                <a:ea typeface="+mn-lt"/>
                <a:cs typeface="+mn-lt"/>
              </a:rPr>
              <a:t>Amount: </a:t>
            </a:r>
            <a:r>
              <a:rPr lang="en-US">
                <a:ea typeface="+mn-lt"/>
                <a:cs typeface="+mn-lt"/>
              </a:rPr>
              <a:t>transaction amount</a:t>
            </a:r>
          </a:p>
          <a:p>
            <a:pPr lvl="1" indent="-283210"/>
            <a:r>
              <a:rPr lang="en-US" i="1">
                <a:ea typeface="+mn-lt"/>
                <a:cs typeface="+mn-lt"/>
              </a:rPr>
              <a:t>Class</a:t>
            </a:r>
            <a:endParaRPr lang="en-US">
              <a:ea typeface="+mn-lt"/>
              <a:cs typeface="+mn-lt"/>
            </a:endParaRPr>
          </a:p>
          <a:p>
            <a:pPr lvl="1" indent="-283210"/>
            <a:r>
              <a:rPr lang="en-US" i="1">
                <a:ea typeface="+mn-lt"/>
                <a:cs typeface="+mn-lt"/>
              </a:rPr>
              <a:t>V1-V28,</a:t>
            </a:r>
            <a:r>
              <a:rPr lang="en-US">
                <a:ea typeface="+mn-lt"/>
                <a:cs typeface="+mn-lt"/>
              </a:rPr>
              <a:t> results of a PCA transformation</a:t>
            </a:r>
          </a:p>
          <a:p>
            <a:pPr marL="283210" indent="-283210"/>
            <a:endParaRPr lang="en-US">
              <a:ea typeface="+mn-lt"/>
              <a:cs typeface="+mn-lt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C4392EF4-E8D7-CFBC-C2B4-FBC6EF545E1F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C48AB04-B43E-445B-38CF-164CD6C47B66}"/>
              </a:ext>
            </a:extLst>
          </p:cNvPr>
          <p:cNvSpPr>
            <a:spLocks noGrp="1"/>
          </p:cNvSpPr>
          <p:nvPr/>
        </p:nvSpPr>
        <p:spPr>
          <a:xfrm rot="10800000" flipV="1">
            <a:off x="6465673" y="6602833"/>
            <a:ext cx="5845802" cy="251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[1] MLG-ULB dataset: </a:t>
            </a:r>
            <a:r>
              <a:rPr lang="en-US" dirty="0">
                <a:ea typeface="+mn-lt"/>
                <a:cs typeface="+mn-lt"/>
                <a:hlinkClick r:id="rId3"/>
              </a:rPr>
              <a:t>http://www.ulb.ac.be/di/map/adalpozz/data/creditcard.Rdata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DAta</a:t>
            </a:r>
            <a:r>
              <a:rPr lang="en-US"/>
              <a:t> analysis</a:t>
            </a:r>
            <a:endParaRPr lang="it-IT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C4392EF4-E8D7-CFBC-C2B4-FBC6EF545E1F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/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46E38557-3721-5CE4-B3AF-9B1B09E8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9" y="2700940"/>
            <a:ext cx="5072331" cy="398653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119CCBA-DA4E-653E-923B-4912FAD2C183}"/>
              </a:ext>
            </a:extLst>
          </p:cNvPr>
          <p:cNvSpPr txBox="1">
            <a:spLocks/>
          </p:cNvSpPr>
          <p:nvPr/>
        </p:nvSpPr>
        <p:spPr>
          <a:xfrm>
            <a:off x="408892" y="2927115"/>
            <a:ext cx="5114313" cy="3005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>
                <a:cs typeface="Arial"/>
              </a:rPr>
              <a:t>Diagram of the transactions over time, for each transaction the </a:t>
            </a:r>
            <a:r>
              <a:rPr lang="en-US" i="1">
                <a:cs typeface="Arial"/>
              </a:rPr>
              <a:t>Amount</a:t>
            </a:r>
            <a:r>
              <a:rPr lang="en-US">
                <a:cs typeface="Arial"/>
              </a:rPr>
              <a:t> is shown on the Y-axis</a:t>
            </a:r>
          </a:p>
          <a:p>
            <a:pPr marL="283210" indent="-283210"/>
            <a:r>
              <a:rPr lang="en-US">
                <a:ea typeface="+mn-lt"/>
                <a:cs typeface="+mn-lt"/>
              </a:rPr>
              <a:t>The </a:t>
            </a:r>
            <a:r>
              <a:rPr lang="en-US" i="1">
                <a:ea typeface="+mn-lt"/>
                <a:cs typeface="+mn-lt"/>
              </a:rPr>
              <a:t>Amount </a:t>
            </a:r>
            <a:r>
              <a:rPr lang="en-US">
                <a:ea typeface="+mn-lt"/>
                <a:cs typeface="+mn-lt"/>
              </a:rPr>
              <a:t>goes from 0 to 25k</a:t>
            </a:r>
            <a:endParaRPr lang="en-US" b="1" err="1">
              <a:ea typeface="+mn-lt"/>
              <a:cs typeface="+mn-lt"/>
            </a:endParaRPr>
          </a:p>
          <a:p>
            <a:pPr lvl="1" indent="-283210"/>
            <a:r>
              <a:rPr lang="en-US">
                <a:ea typeface="+mn-lt"/>
                <a:cs typeface="+mn-lt"/>
              </a:rPr>
              <a:t>Most of the transactions are </a:t>
            </a:r>
            <a:r>
              <a:rPr lang="en-US" b="1">
                <a:ea typeface="+mn-lt"/>
                <a:cs typeface="+mn-lt"/>
              </a:rPr>
              <a:t>below 10k</a:t>
            </a:r>
          </a:p>
          <a:p>
            <a:pPr lvl="1" indent="-283210"/>
            <a:r>
              <a:rPr lang="en-US">
                <a:ea typeface="+mn-lt"/>
                <a:cs typeface="+mn-lt"/>
              </a:rPr>
              <a:t>Some </a:t>
            </a:r>
            <a:r>
              <a:rPr lang="en-US" b="1">
                <a:ea typeface="+mn-lt"/>
                <a:cs typeface="+mn-lt"/>
              </a:rPr>
              <a:t>outliers</a:t>
            </a:r>
            <a:r>
              <a:rPr lang="en-US">
                <a:ea typeface="+mn-lt"/>
                <a:cs typeface="+mn-lt"/>
              </a:rPr>
              <a:t> above 12k</a:t>
            </a:r>
          </a:p>
          <a:p>
            <a:pPr marL="283210" indent="-283210"/>
            <a:r>
              <a:rPr lang="en-US">
                <a:ea typeface="+mn-lt"/>
                <a:cs typeface="+mn-lt"/>
              </a:rPr>
              <a:t>The </a:t>
            </a:r>
            <a:r>
              <a:rPr lang="en-US" i="1">
                <a:ea typeface="+mn-lt"/>
                <a:cs typeface="+mn-lt"/>
              </a:rPr>
              <a:t>Time </a:t>
            </a:r>
            <a:r>
              <a:rPr lang="en-US">
                <a:ea typeface="+mn-lt"/>
                <a:cs typeface="+mn-lt"/>
              </a:rPr>
              <a:t>goes from 0 to 175k seconds (namely 48 hours)</a:t>
            </a:r>
          </a:p>
          <a:p>
            <a:pPr lvl="1" indent="-283210"/>
            <a:r>
              <a:rPr lang="en-US">
                <a:ea typeface="+mn-lt"/>
                <a:cs typeface="+mn-lt"/>
              </a:rPr>
              <a:t>Transactions gathered around </a:t>
            </a:r>
            <a:r>
              <a:rPr lang="en-US" b="1">
                <a:ea typeface="+mn-lt"/>
                <a:cs typeface="+mn-lt"/>
              </a:rPr>
              <a:t>12 a.m. - 2 p.m.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353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8">
            <a:extLst>
              <a:ext uri="{FF2B5EF4-FFF2-40B4-BE49-F238E27FC236}">
                <a16:creationId xmlns:a16="http://schemas.microsoft.com/office/drawing/2014/main" id="{7660A802-AFA5-68ED-1099-B5D4BBD2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9" y="2698683"/>
            <a:ext cx="5072332" cy="3991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DAta</a:t>
            </a:r>
            <a:r>
              <a:rPr lang="en-US"/>
              <a:t> analysis </a:t>
            </a:r>
            <a:endParaRPr lang="it-IT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C4392EF4-E8D7-CFBC-C2B4-FBC6EF545E1F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259299A-0FB7-E55F-39DC-343674FB0FAB}"/>
              </a:ext>
            </a:extLst>
          </p:cNvPr>
          <p:cNvSpPr txBox="1">
            <a:spLocks/>
          </p:cNvSpPr>
          <p:nvPr/>
        </p:nvSpPr>
        <p:spPr>
          <a:xfrm>
            <a:off x="408892" y="2927115"/>
            <a:ext cx="5114313" cy="3005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>
                <a:cs typeface="Arial"/>
              </a:rPr>
              <a:t>Diagram of the class distribution</a:t>
            </a:r>
          </a:p>
          <a:p>
            <a:pPr marL="283210" indent="-283210"/>
            <a:r>
              <a:rPr lang="en-US">
                <a:ea typeface="+mn-lt"/>
                <a:cs typeface="+mn-lt"/>
              </a:rPr>
              <a:t>Dataset is </a:t>
            </a:r>
            <a:r>
              <a:rPr lang="en-US" b="1">
                <a:ea typeface="+mn-lt"/>
                <a:cs typeface="+mn-lt"/>
              </a:rPr>
              <a:t>highly unbalanced</a:t>
            </a:r>
            <a:endParaRPr lang="en-US">
              <a:ea typeface="+mn-lt"/>
              <a:cs typeface="+mn-lt"/>
            </a:endParaRPr>
          </a:p>
          <a:p>
            <a:pPr lvl="1" indent="-283210"/>
            <a:r>
              <a:rPr lang="en-US" b="1">
                <a:ea typeface="+mn-lt"/>
                <a:cs typeface="+mn-lt"/>
              </a:rPr>
              <a:t>492 frauds </a:t>
            </a:r>
            <a:r>
              <a:rPr lang="en-US">
                <a:ea typeface="+mn-lt"/>
                <a:cs typeface="+mn-lt"/>
              </a:rPr>
              <a:t>on 284,807 transactions</a:t>
            </a:r>
            <a:endParaRPr lang="en-US" b="1">
              <a:ea typeface="+mn-lt"/>
              <a:cs typeface="+mn-lt"/>
            </a:endParaRPr>
          </a:p>
          <a:p>
            <a:pPr lvl="1" indent="-283210"/>
            <a:r>
              <a:rPr lang="en-US">
                <a:ea typeface="+mn-lt"/>
                <a:cs typeface="+mn-lt"/>
              </a:rPr>
              <a:t>0.172% of transactions are frauds</a:t>
            </a:r>
          </a:p>
          <a:p>
            <a:pPr marL="283210" indent="-283210"/>
            <a:r>
              <a:rPr lang="en-US">
                <a:ea typeface="+mn-lt"/>
                <a:cs typeface="+mn-lt"/>
              </a:rPr>
              <a:t>Later we'll use techniques of </a:t>
            </a:r>
            <a:r>
              <a:rPr lang="en-US" i="1">
                <a:ea typeface="+mn-lt"/>
                <a:cs typeface="+mn-lt"/>
              </a:rPr>
              <a:t>oversampling </a:t>
            </a:r>
            <a:r>
              <a:rPr lang="en-US">
                <a:ea typeface="+mn-lt"/>
                <a:cs typeface="+mn-lt"/>
              </a:rPr>
              <a:t>and </a:t>
            </a:r>
            <a:r>
              <a:rPr lang="en-US" i="1" err="1">
                <a:ea typeface="+mn-lt"/>
                <a:cs typeface="+mn-lt"/>
              </a:rPr>
              <a:t>undersampling</a:t>
            </a:r>
            <a:r>
              <a:rPr lang="en-US">
                <a:ea typeface="+mn-lt"/>
                <a:cs typeface="+mn-lt"/>
              </a:rPr>
              <a:t> to improve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2800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DAta</a:t>
            </a:r>
            <a:r>
              <a:rPr lang="en-US"/>
              <a:t> analysis </a:t>
            </a:r>
            <a:endParaRPr lang="it-IT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C4392EF4-E8D7-CFBC-C2B4-FBC6EF545E1F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6B167F8-2D90-9EF7-74CF-20721149F891}"/>
              </a:ext>
            </a:extLst>
          </p:cNvPr>
          <p:cNvSpPr txBox="1">
            <a:spLocks/>
          </p:cNvSpPr>
          <p:nvPr/>
        </p:nvSpPr>
        <p:spPr>
          <a:xfrm>
            <a:off x="408892" y="2927115"/>
            <a:ext cx="5114313" cy="3005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>
                <a:cs typeface="Arial"/>
              </a:rPr>
              <a:t>Correlation matrix</a:t>
            </a:r>
          </a:p>
          <a:p>
            <a:pPr marL="283210" indent="-283210"/>
            <a:r>
              <a:rPr lang="en-US" b="1">
                <a:ea typeface="+mn-lt"/>
                <a:cs typeface="+mn-lt"/>
              </a:rPr>
              <a:t>Little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correlation </a:t>
            </a:r>
            <a:r>
              <a:rPr lang="en-US">
                <a:ea typeface="+mn-lt"/>
                <a:cs typeface="+mn-lt"/>
              </a:rPr>
              <a:t>between features</a:t>
            </a:r>
          </a:p>
          <a:p>
            <a:pPr marL="283210" indent="-283210"/>
            <a:r>
              <a:rPr lang="en-US">
                <a:ea typeface="+mn-lt"/>
                <a:cs typeface="+mn-lt"/>
              </a:rPr>
              <a:t>Correlated features:</a:t>
            </a:r>
          </a:p>
          <a:p>
            <a:pPr lvl="1" indent="-283210"/>
            <a:r>
              <a:rPr lang="en-US">
                <a:ea typeface="+mn-lt"/>
                <a:cs typeface="+mn-lt"/>
              </a:rPr>
              <a:t>Amount and V7 (+)</a:t>
            </a:r>
          </a:p>
          <a:p>
            <a:pPr lvl="1" indent="-283210"/>
            <a:r>
              <a:rPr lang="en-US">
                <a:ea typeface="+mn-lt"/>
                <a:cs typeface="+mn-lt"/>
              </a:rPr>
              <a:t>Amount and V20 (+)</a:t>
            </a:r>
          </a:p>
          <a:p>
            <a:pPr lvl="1" indent="-283210"/>
            <a:r>
              <a:rPr lang="en-US">
                <a:ea typeface="+mn-lt"/>
                <a:cs typeface="+mn-lt"/>
              </a:rPr>
              <a:t>Amount and V2 (-)</a:t>
            </a:r>
          </a:p>
          <a:p>
            <a:pPr lvl="1" indent="-283210"/>
            <a:r>
              <a:rPr lang="en-US">
                <a:ea typeface="+mn-lt"/>
                <a:cs typeface="+mn-lt"/>
              </a:rPr>
              <a:t>Time and V3 (-)</a:t>
            </a:r>
          </a:p>
        </p:txBody>
      </p:sp>
      <p:pic>
        <p:nvPicPr>
          <p:cNvPr id="23" name="Immagine 23">
            <a:extLst>
              <a:ext uri="{FF2B5EF4-FFF2-40B4-BE49-F238E27FC236}">
                <a16:creationId xmlns:a16="http://schemas.microsoft.com/office/drawing/2014/main" id="{79F9134A-BA70-5541-6322-744660E4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19" y="2693961"/>
            <a:ext cx="4525992" cy="39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98" y="1471604"/>
            <a:ext cx="4483463" cy="1682749"/>
          </a:xfrm>
        </p:spPr>
        <p:txBody>
          <a:bodyPr/>
          <a:lstStyle/>
          <a:p>
            <a:r>
              <a:rPr lang="en-US"/>
              <a:t>Data pre-processing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97955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Normalization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432790"/>
            <a:ext cx="4754880" cy="13664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b="1"/>
              <a:t>Z-score</a:t>
            </a:r>
            <a:r>
              <a:rPr lang="en-US"/>
              <a:t> to maintain the </a:t>
            </a:r>
            <a:r>
              <a:rPr lang="en-US" b="1"/>
              <a:t>same distribution</a:t>
            </a:r>
            <a:r>
              <a:rPr lang="en-US"/>
              <a:t> of the data and for </a:t>
            </a:r>
            <a:r>
              <a:rPr lang="en-US" b="1"/>
              <a:t>robustness </a:t>
            </a:r>
            <a:r>
              <a:rPr lang="en-US"/>
              <a:t>towards outliers</a:t>
            </a:r>
            <a:endParaRPr lang="it-IT"/>
          </a:p>
          <a:p>
            <a:pPr marL="283210" indent="-283210"/>
            <a:r>
              <a:rPr lang="en-US"/>
              <a:t>Normalization of the </a:t>
            </a:r>
            <a:r>
              <a:rPr lang="en-US" b="1"/>
              <a:t>"Amount"</a:t>
            </a:r>
            <a:r>
              <a:rPr lang="en-US"/>
              <a:t> feature</a:t>
            </a:r>
          </a:p>
          <a:p>
            <a:pPr lvl="1" indent="-283210"/>
            <a:r>
              <a:rPr lang="en-US"/>
              <a:t>pre-normalization range: [0, 25000]</a:t>
            </a:r>
            <a:endParaRPr lang="en-US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0422EC0F-A274-FDDE-15D2-8BABFD42195B}"/>
              </a:ext>
            </a:extLst>
          </p:cNvPr>
          <p:cNvSpPr>
            <a:spLocks noGrp="1"/>
          </p:cNvSpPr>
          <p:nvPr/>
        </p:nvSpPr>
        <p:spPr>
          <a:xfrm>
            <a:off x="411480" y="301752"/>
            <a:ext cx="216444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Credit Card Fraud Detection</a:t>
            </a:r>
            <a:endParaRPr lang="it-IT"/>
          </a:p>
        </p:txBody>
      </p:sp>
      <p:pic>
        <p:nvPicPr>
          <p:cNvPr id="12" name="Immagine 13">
            <a:extLst>
              <a:ext uri="{FF2B5EF4-FFF2-40B4-BE49-F238E27FC236}">
                <a16:creationId xmlns:a16="http://schemas.microsoft.com/office/drawing/2014/main" id="{91F7D959-2A7E-A3E9-2DBB-D66270E0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234809"/>
            <a:ext cx="4497237" cy="33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Office Theme</vt:lpstr>
      <vt:lpstr>Credit Card Fraud Detection</vt:lpstr>
      <vt:lpstr>CREDit card Frauds</vt:lpstr>
      <vt:lpstr>Main steps</vt:lpstr>
      <vt:lpstr>Goal</vt:lpstr>
      <vt:lpstr>DAta analysis</vt:lpstr>
      <vt:lpstr>DAta analysis</vt:lpstr>
      <vt:lpstr>DAta analysis </vt:lpstr>
      <vt:lpstr>DAta analysis </vt:lpstr>
      <vt:lpstr>Data pre-processing</vt:lpstr>
      <vt:lpstr>Data pre-processing</vt:lpstr>
      <vt:lpstr>IMBALANCED DATA</vt:lpstr>
      <vt:lpstr>MODEL selection</vt:lpstr>
      <vt:lpstr>CROSS VALIDATION</vt:lpstr>
      <vt:lpstr>RESULTS (CV)</vt:lpstr>
      <vt:lpstr>GRID SEARCH</vt:lpstr>
      <vt:lpstr>GRID SEARCH</vt:lpstr>
      <vt:lpstr>RESULTS (CV)</vt:lpstr>
      <vt:lpstr>RESULTS</vt:lpstr>
      <vt:lpstr>Improve classification</vt:lpstr>
      <vt:lpstr>Conclusions</vt:lpstr>
      <vt:lpstr>Further IMPROVEMENTs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/>
  <cp:revision>87</cp:revision>
  <dcterms:created xsi:type="dcterms:W3CDTF">2022-12-28T18:18:57Z</dcterms:created>
  <dcterms:modified xsi:type="dcterms:W3CDTF">2023-01-07T13:08:28Z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