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9" r:id="rId3"/>
    <p:sldId id="289" r:id="rId4"/>
    <p:sldId id="286" r:id="rId5"/>
    <p:sldId id="280" r:id="rId6"/>
    <p:sldId id="276" r:id="rId7"/>
    <p:sldId id="277" r:id="rId8"/>
    <p:sldId id="307" r:id="rId9"/>
    <p:sldId id="308" r:id="rId10"/>
    <p:sldId id="265" r:id="rId11"/>
    <p:sldId id="291" r:id="rId12"/>
    <p:sldId id="266" r:id="rId13"/>
    <p:sldId id="264" r:id="rId14"/>
    <p:sldId id="268" r:id="rId15"/>
    <p:sldId id="267" r:id="rId16"/>
    <p:sldId id="300" r:id="rId17"/>
    <p:sldId id="309" r:id="rId18"/>
    <p:sldId id="310" r:id="rId19"/>
    <p:sldId id="295" r:id="rId20"/>
    <p:sldId id="301" r:id="rId21"/>
    <p:sldId id="298" r:id="rId22"/>
    <p:sldId id="302" r:id="rId23"/>
    <p:sldId id="290" r:id="rId24"/>
    <p:sldId id="303" r:id="rId25"/>
    <p:sldId id="283" r:id="rId26"/>
    <p:sldId id="304" r:id="rId27"/>
    <p:sldId id="305" r:id="rId28"/>
    <p:sldId id="306" r:id="rId29"/>
    <p:sldId id="311" r:id="rId30"/>
    <p:sldId id="270" r:id="rId31"/>
    <p:sldId id="260" r:id="rId32"/>
    <p:sldId id="261" r:id="rId33"/>
    <p:sldId id="294" r:id="rId34"/>
    <p:sldId id="271" r:id="rId35"/>
    <p:sldId id="292" r:id="rId36"/>
    <p:sldId id="2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5A3E4-DFB6-437D-878D-A949B8804E8D}" v="5" dt="2024-10-23T01:08:48.7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Tsang" userId="e597de51-a393-472f-96bf-05139d3f58b1" providerId="ADAL" clId="{7D85A3E4-DFB6-437D-878D-A949B8804E8D}"/>
    <pc:docChg chg="custSel addSld delSld modSld">
      <pc:chgData name="Toby Tsang" userId="e597de51-a393-472f-96bf-05139d3f58b1" providerId="ADAL" clId="{7D85A3E4-DFB6-437D-878D-A949B8804E8D}" dt="2024-10-23T01:47:03.850" v="272" actId="20577"/>
      <pc:docMkLst>
        <pc:docMk/>
      </pc:docMkLst>
      <pc:sldChg chg="modSp mod">
        <pc:chgData name="Toby Tsang" userId="e597de51-a393-472f-96bf-05139d3f58b1" providerId="ADAL" clId="{7D85A3E4-DFB6-437D-878D-A949B8804E8D}" dt="2024-10-23T01:14:11.111" v="235" actId="20577"/>
        <pc:sldMkLst>
          <pc:docMk/>
          <pc:sldMk cId="86846949" sldId="276"/>
        </pc:sldMkLst>
        <pc:spChg chg="mod">
          <ac:chgData name="Toby Tsang" userId="e597de51-a393-472f-96bf-05139d3f58b1" providerId="ADAL" clId="{7D85A3E4-DFB6-437D-878D-A949B8804E8D}" dt="2024-10-23T01:14:11.111" v="235" actId="20577"/>
          <ac:spMkLst>
            <pc:docMk/>
            <pc:sldMk cId="86846949" sldId="276"/>
            <ac:spMk id="3" creationId="{C8E3B258-D98C-76C9-3F32-47C0346AD134}"/>
          </ac:spMkLst>
        </pc:spChg>
      </pc:sldChg>
      <pc:sldChg chg="modSp mod">
        <pc:chgData name="Toby Tsang" userId="e597de51-a393-472f-96bf-05139d3f58b1" providerId="ADAL" clId="{7D85A3E4-DFB6-437D-878D-A949B8804E8D}" dt="2024-10-22T20:53:01.823" v="5" actId="27636"/>
        <pc:sldMkLst>
          <pc:docMk/>
          <pc:sldMk cId="176946211" sldId="277"/>
        </pc:sldMkLst>
        <pc:spChg chg="mod">
          <ac:chgData name="Toby Tsang" userId="e597de51-a393-472f-96bf-05139d3f58b1" providerId="ADAL" clId="{7D85A3E4-DFB6-437D-878D-A949B8804E8D}" dt="2024-10-22T20:53:01.823" v="5" actId="27636"/>
          <ac:spMkLst>
            <pc:docMk/>
            <pc:sldMk cId="176946211" sldId="277"/>
            <ac:spMk id="3" creationId="{596275D4-D1DA-AEBD-FB17-F4E373F9FC64}"/>
          </ac:spMkLst>
        </pc:spChg>
      </pc:sldChg>
      <pc:sldChg chg="modSp mod">
        <pc:chgData name="Toby Tsang" userId="e597de51-a393-472f-96bf-05139d3f58b1" providerId="ADAL" clId="{7D85A3E4-DFB6-437D-878D-A949B8804E8D}" dt="2024-10-23T01:47:03.850" v="272" actId="20577"/>
        <pc:sldMkLst>
          <pc:docMk/>
          <pc:sldMk cId="1768919771" sldId="283"/>
        </pc:sldMkLst>
        <pc:spChg chg="mod">
          <ac:chgData name="Toby Tsang" userId="e597de51-a393-472f-96bf-05139d3f58b1" providerId="ADAL" clId="{7D85A3E4-DFB6-437D-878D-A949B8804E8D}" dt="2024-10-23T01:47:03.850" v="272" actId="20577"/>
          <ac:spMkLst>
            <pc:docMk/>
            <pc:sldMk cId="1768919771" sldId="283"/>
            <ac:spMk id="3" creationId="{20A8BC36-3D68-1C62-B340-F85682F2C2F2}"/>
          </ac:spMkLst>
        </pc:spChg>
      </pc:sldChg>
      <pc:sldChg chg="modSp add mod">
        <pc:chgData name="Toby Tsang" userId="e597de51-a393-472f-96bf-05139d3f58b1" providerId="ADAL" clId="{7D85A3E4-DFB6-437D-878D-A949B8804E8D}" dt="2024-10-22T20:52:58.890" v="3" actId="27636"/>
        <pc:sldMkLst>
          <pc:docMk/>
          <pc:sldMk cId="1646000185" sldId="307"/>
        </pc:sldMkLst>
        <pc:spChg chg="mod">
          <ac:chgData name="Toby Tsang" userId="e597de51-a393-472f-96bf-05139d3f58b1" providerId="ADAL" clId="{7D85A3E4-DFB6-437D-878D-A949B8804E8D}" dt="2024-10-22T20:52:58.890" v="3" actId="27636"/>
          <ac:spMkLst>
            <pc:docMk/>
            <pc:sldMk cId="1646000185" sldId="307"/>
            <ac:spMk id="3" creationId="{09115FB4-6CE5-BF4E-D373-647757D7AFEE}"/>
          </ac:spMkLst>
        </pc:spChg>
      </pc:sldChg>
      <pc:sldChg chg="add">
        <pc:chgData name="Toby Tsang" userId="e597de51-a393-472f-96bf-05139d3f58b1" providerId="ADAL" clId="{7D85A3E4-DFB6-437D-878D-A949B8804E8D}" dt="2024-10-22T20:52:56.884" v="1"/>
        <pc:sldMkLst>
          <pc:docMk/>
          <pc:sldMk cId="491641235" sldId="308"/>
        </pc:sldMkLst>
      </pc:sldChg>
      <pc:sldChg chg="addSp modSp add mod">
        <pc:chgData name="Toby Tsang" userId="e597de51-a393-472f-96bf-05139d3f58b1" providerId="ADAL" clId="{7D85A3E4-DFB6-437D-878D-A949B8804E8D}" dt="2024-10-23T01:05:12.882" v="16" actId="14100"/>
        <pc:sldMkLst>
          <pc:docMk/>
          <pc:sldMk cId="1163861705" sldId="309"/>
        </pc:sldMkLst>
        <pc:spChg chg="add mod">
          <ac:chgData name="Toby Tsang" userId="e597de51-a393-472f-96bf-05139d3f58b1" providerId="ADAL" clId="{7D85A3E4-DFB6-437D-878D-A949B8804E8D}" dt="2024-10-23T01:05:12.882" v="16" actId="14100"/>
          <ac:spMkLst>
            <pc:docMk/>
            <pc:sldMk cId="1163861705" sldId="309"/>
            <ac:spMk id="12" creationId="{EFE17229-8F5A-9D09-C258-22A27D00C00C}"/>
          </ac:spMkLst>
        </pc:spChg>
      </pc:sldChg>
      <pc:sldChg chg="new del">
        <pc:chgData name="Toby Tsang" userId="e597de51-a393-472f-96bf-05139d3f58b1" providerId="ADAL" clId="{7D85A3E4-DFB6-437D-878D-A949B8804E8D}" dt="2024-10-23T01:04:46.717" v="7" actId="47"/>
        <pc:sldMkLst>
          <pc:docMk/>
          <pc:sldMk cId="3999774291" sldId="309"/>
        </pc:sldMkLst>
      </pc:sldChg>
      <pc:sldChg chg="modSp add mod">
        <pc:chgData name="Toby Tsang" userId="e597de51-a393-472f-96bf-05139d3f58b1" providerId="ADAL" clId="{7D85A3E4-DFB6-437D-878D-A949B8804E8D}" dt="2024-10-23T01:05:35.707" v="25" actId="14100"/>
        <pc:sldMkLst>
          <pc:docMk/>
          <pc:sldMk cId="4136264974" sldId="310"/>
        </pc:sldMkLst>
        <pc:spChg chg="mod">
          <ac:chgData name="Toby Tsang" userId="e597de51-a393-472f-96bf-05139d3f58b1" providerId="ADAL" clId="{7D85A3E4-DFB6-437D-878D-A949B8804E8D}" dt="2024-10-23T01:05:35.707" v="25" actId="14100"/>
          <ac:spMkLst>
            <pc:docMk/>
            <pc:sldMk cId="4136264974" sldId="310"/>
            <ac:spMk id="12" creationId="{CE831DEC-9FBE-1969-EC4F-CA5B46BABC58}"/>
          </ac:spMkLst>
        </pc:spChg>
      </pc:sldChg>
      <pc:sldChg chg="add">
        <pc:chgData name="Toby Tsang" userId="e597de51-a393-472f-96bf-05139d3f58b1" providerId="ADAL" clId="{7D85A3E4-DFB6-437D-878D-A949B8804E8D}" dt="2024-10-23T01:08:48.709" v="26"/>
        <pc:sldMkLst>
          <pc:docMk/>
          <pc:sldMk cId="3349088945" sldId="31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D9B3-414C-26D2-51DD-46D3EE921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14305-47D7-8A82-0EFD-4B3E37CA3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7AF1-D5DF-0DE0-817C-D59EAE0F6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5CC94-6559-ACDE-060C-3582F73C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6E157-F973-51E5-9EEA-149684F0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08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BF5A-9312-4FBD-E962-E157B0E3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40E72A-3F32-20C3-31A1-D1C1263AF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2C416-B817-15CB-8A2E-10A73F47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40B8F-69B6-85DA-A7FC-CE01DC82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43229-E786-BC6E-D02D-64AE9592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959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CC9C0-737B-5FCC-00FF-F6C1B7907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1179C-0A02-B919-B25C-7AFDF5FEA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C9AF-0D61-D78C-D71C-6301C2D0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CF30-E40D-2C78-9F43-4FFFF1BD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6855C-6AF1-A517-E236-CBB19294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19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77EC-538A-C66A-720A-86F4D9D8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098B8-4272-0479-C77F-0424900C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2340-A24B-F7D1-EAE6-ECD971B9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56D80-02AD-BB13-A182-2AEE297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D7E7-33A9-B3A5-010B-8380691F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372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C0D3-9189-A106-2B6D-158ED251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381E2-34C3-9B7A-9F21-82AAB53D1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48473-BDEA-54DC-7161-2E0EEC54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375F5-3434-0430-8817-78CC792AB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0AE6-AD03-2F9C-06F5-16B4E0E1A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70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ABA-FC79-B596-E1E1-A7B426AE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838A9-A668-0157-1C51-DE0B9D57F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7E5DA-EE3C-55B9-16DC-7AC5EC965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19EA5-B85C-4F02-4BCD-97DCCB41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7DFC-0BF4-B849-517E-6515E729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E5C0-B6D8-AC18-2C01-628CFA1B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78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5DE6-D513-D87B-890C-7CD18D9C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A2CFD-1500-670D-56C6-3038BCF9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950B9-7C45-8FB6-D8F0-BC165E1D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4ECB1-1047-4DC4-18E7-5A282765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77296-46A0-9EB2-4975-27E6F347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D4D1C-D700-EC41-71DD-93FD0A13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7D84C-EFEB-72B7-D426-5D5C01E1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90EF7-1054-4321-A94A-75D1191D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13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6D2A-8C80-64EA-ADEF-89DFA03C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798EE-6073-D9B6-5AFE-11A1671E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AAD7A-5687-F69C-0F2D-C86532DE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6BD71-D37F-91AC-B71B-D96CEAE0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1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F52B-67FD-7C82-CA9F-345DB016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E4BA-74AD-CCF2-E4B8-59182A13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E022-FCE3-0209-C2CA-CBC81D1D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77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4397-9F86-DD96-E62D-82FC9EAD9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1457-0536-0666-A0E9-544CE3BEA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1463-68D9-3C6C-0D98-C21F57392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947-C8C7-9415-7E71-4167CB28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B0AD0-353D-627C-E80E-AEBC8E76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F1A5-867D-7AB7-2698-A7B2C9E7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460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46F5-C83E-EB8F-F74B-EF1CC3C6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D89C6-38D9-B98B-3F94-DF371269B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25F6D-2706-7875-29EB-065DAB9B9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DF1B4-3AF8-61E1-DCD4-622C0FF2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7C33-2DA6-7FB5-36B1-CC483046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299CD-C1C6-9F2C-6844-BC4F4054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867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D2287-002F-D34A-20A1-5CA97721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164E-439C-5C04-1530-42C2516B7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B8D6-3667-6693-B172-BAD5442D9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4A981-2476-4E90-9A75-6DBA86A5F5FD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1D748-A4CF-1C1E-1603-82B981E16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CB08-C096-B229-5798-3E6C2C892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1C620D-C0F5-403F-8C13-B025C6E6C6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24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Main graphic">
            <a:extLst>
              <a:ext uri="{FF2B5EF4-FFF2-40B4-BE49-F238E27FC236}">
                <a16:creationId xmlns:a16="http://schemas.microsoft.com/office/drawing/2014/main" id="{1340F638-C078-1B6B-01AA-E30502478B7D}"/>
              </a:ext>
            </a:extLst>
          </p:cNvPr>
          <p:cNvPicPr/>
          <p:nvPr/>
        </p:nvPicPr>
        <p:blipFill>
          <a:blip r:embed="rId2"/>
          <a:srcRect t="50315" r="66026"/>
          <a:stretch/>
        </p:blipFill>
        <p:spPr>
          <a:xfrm>
            <a:off x="591317" y="1343299"/>
            <a:ext cx="4951418" cy="5290708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86B966-3427-4419-4DB8-CB5340CA1460}"/>
              </a:ext>
            </a:extLst>
          </p:cNvPr>
          <p:cNvSpPr txBox="1"/>
          <p:nvPr/>
        </p:nvSpPr>
        <p:spPr>
          <a:xfrm>
            <a:off x="5916361" y="1598938"/>
            <a:ext cx="5476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More synchronous temporal fluctuations </a:t>
            </a:r>
          </a:p>
          <a:p>
            <a:r>
              <a:rPr lang="en-CA" sz="2400" dirty="0"/>
              <a:t>Communities are less stable (higher variability</a:t>
            </a:r>
            <a:r>
              <a:rPr lang="en-CA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6C595A-F455-5EFF-6CE9-8C47992B1A04}"/>
              </a:ext>
            </a:extLst>
          </p:cNvPr>
          <p:cNvSpPr txBox="1"/>
          <p:nvPr/>
        </p:nvSpPr>
        <p:spPr>
          <a:xfrm>
            <a:off x="5916361" y="4111080"/>
            <a:ext cx="5093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Less synchronous temporal fluctuations </a:t>
            </a:r>
          </a:p>
          <a:p>
            <a:r>
              <a:rPr lang="en-CA" sz="2400" dirty="0"/>
              <a:t>Communities are more stable (lower variability)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1B2F9C-6402-1ACB-8E7D-B5EB4997C2C8}"/>
              </a:ext>
            </a:extLst>
          </p:cNvPr>
          <p:cNvSpPr txBox="1"/>
          <p:nvPr/>
        </p:nvSpPr>
        <p:spPr>
          <a:xfrm>
            <a:off x="8052619" y="6416170"/>
            <a:ext cx="41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Cadotte</a:t>
            </a:r>
            <a:r>
              <a:rPr lang="en-CA" dirty="0"/>
              <a:t> et al. 2012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EF0B3-6BE3-856E-FA04-7F1D73AE638A}"/>
              </a:ext>
            </a:extLst>
          </p:cNvPr>
          <p:cNvSpPr txBox="1"/>
          <p:nvPr/>
        </p:nvSpPr>
        <p:spPr>
          <a:xfrm>
            <a:off x="369454" y="126134"/>
            <a:ext cx="9705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Synchrony and temporal variability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3496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971F-2CCC-24B2-BEE6-705E96C13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D7AFC90C-7333-8ED1-A956-2711311ED4EA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619EBB-E718-0608-C5AC-03DC2297A931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97312A-FAE4-E360-57CE-5A3991CC2AE9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556EBB-FDE9-4FBF-7E4D-A200A153B576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8E80F05-4815-5345-164D-07F856622B8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A10B08-96F2-23F8-E787-048541BE5BCE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F8DB32-1A9B-4BB4-F56D-E8A8BA7A1578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exogenous variable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62218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D33D-9A07-7D02-AFC2-099A1E9B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45E16A-490B-6C38-560C-7C4686538571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8A0069-34AF-6F65-AD0F-4656587C4FF6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52EDB4-9441-E86B-237E-55BF7A5E9F2C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754CFF-E82D-E31A-55A0-6ABBAF5F889E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512E2A-6959-779F-F9F3-ECD86874443E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156C0B-82A9-C96F-BF23-6A2D2789E780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9B439D-6E5C-5B89-6ECC-6120141329FF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77BEBB-A6E8-59C1-C166-40F93C70101B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endogenous variable</a:t>
            </a:r>
            <a:endParaRPr lang="en-CA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BAF23F-118E-C505-33BB-DFF1604BCFDA}"/>
              </a:ext>
            </a:extLst>
          </p:cNvPr>
          <p:cNvSpPr/>
          <p:nvPr/>
        </p:nvSpPr>
        <p:spPr>
          <a:xfrm>
            <a:off x="5006634" y="5098030"/>
            <a:ext cx="1540227" cy="773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</a:t>
            </a:r>
          </a:p>
          <a:p>
            <a:pPr algn="ctr"/>
            <a:r>
              <a:rPr lang="en-US" dirty="0"/>
              <a:t>(Community)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A05932-CDFB-CECE-3FBD-E8D6A6F9952D}"/>
              </a:ext>
            </a:extLst>
          </p:cNvPr>
          <p:cNvSpPr/>
          <p:nvPr/>
        </p:nvSpPr>
        <p:spPr>
          <a:xfrm>
            <a:off x="4329659" y="6277002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3E1734-55B7-19A5-84D7-7C4A73226715}"/>
              </a:ext>
            </a:extLst>
          </p:cNvPr>
          <p:cNvSpPr/>
          <p:nvPr/>
        </p:nvSpPr>
        <p:spPr>
          <a:xfrm>
            <a:off x="7381453" y="2968001"/>
            <a:ext cx="1214510" cy="853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536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0163-0AA1-4F4F-CB30-1174078E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FA24FB-AC8B-6140-F717-18BBA69E151C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84D2D3-C433-19FD-BD84-00A5BEF0B80B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36430E-6AAA-9329-DE7E-D8EEAD06A200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20773-C5A2-E408-5121-E738758EAD53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AB77B5B-F765-9A60-6FFA-B9036D28D643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D48D39-E4BE-8BCD-4489-51BF69870F03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50BCC8-FD18-16AC-4BE5-1A2711D54100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9F59AA-3D64-F1D3-9FBC-391824721664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endogenous variable</a:t>
            </a:r>
            <a:endParaRPr lang="en-CA" sz="36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1F2969-4469-17F4-2B54-DBA73557FC8C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>
            <a:off x="3967319" y="3679722"/>
            <a:ext cx="1809429" cy="1418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BA993-6280-DBA1-B872-8E613977D95F}"/>
              </a:ext>
            </a:extLst>
          </p:cNvPr>
          <p:cNvCxnSpPr>
            <a:cxnSpLocks/>
          </p:cNvCxnSpPr>
          <p:nvPr/>
        </p:nvCxnSpPr>
        <p:spPr>
          <a:xfrm flipH="1">
            <a:off x="5974773" y="3634472"/>
            <a:ext cx="2081535" cy="146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421AD-404D-9C43-0D1A-B00BD1CFE636}"/>
              </a:ext>
            </a:extLst>
          </p:cNvPr>
          <p:cNvCxnSpPr>
            <a:cxnSpLocks/>
          </p:cNvCxnSpPr>
          <p:nvPr/>
        </p:nvCxnSpPr>
        <p:spPr>
          <a:xfrm flipH="1">
            <a:off x="5828702" y="5742820"/>
            <a:ext cx="27824" cy="53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C483282-4040-194B-B211-8E711886AE45}"/>
              </a:ext>
            </a:extLst>
          </p:cNvPr>
          <p:cNvSpPr/>
          <p:nvPr/>
        </p:nvSpPr>
        <p:spPr>
          <a:xfrm>
            <a:off x="5006634" y="5098030"/>
            <a:ext cx="1540227" cy="773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</a:t>
            </a:r>
          </a:p>
          <a:p>
            <a:pPr algn="ctr"/>
            <a:r>
              <a:rPr lang="en-US" dirty="0"/>
              <a:t>(Community)</a:t>
            </a:r>
            <a:endParaRPr lang="en-CA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F9B4DD-11C8-5EF2-FDAA-8DE6C47D1D41}"/>
              </a:ext>
            </a:extLst>
          </p:cNvPr>
          <p:cNvSpPr/>
          <p:nvPr/>
        </p:nvSpPr>
        <p:spPr>
          <a:xfrm>
            <a:off x="4329659" y="6277002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AC0A7E-BDD8-10FE-2A1B-677FB4DD74A0}"/>
              </a:ext>
            </a:extLst>
          </p:cNvPr>
          <p:cNvSpPr/>
          <p:nvPr/>
        </p:nvSpPr>
        <p:spPr>
          <a:xfrm>
            <a:off x="7381453" y="2968001"/>
            <a:ext cx="1214510" cy="853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31849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8CFDF-7F92-DD1A-E702-CB10C7B6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AD61E7B-18AC-57FA-E46A-D35D5BC311DA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ECCB7BB-5F63-696B-F81C-08CE1C3F5225}"/>
              </a:ext>
            </a:extLst>
          </p:cNvPr>
          <p:cNvCxnSpPr>
            <a:cxnSpLocks/>
          </p:cNvCxnSpPr>
          <p:nvPr/>
        </p:nvCxnSpPr>
        <p:spPr>
          <a:xfrm>
            <a:off x="1165124" y="1950475"/>
            <a:ext cx="2802194" cy="113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BD83AE-B698-2B5E-46C1-80E4D4D25EB8}"/>
              </a:ext>
            </a:extLst>
          </p:cNvPr>
          <p:cNvCxnSpPr>
            <a:cxnSpLocks/>
          </p:cNvCxnSpPr>
          <p:nvPr/>
        </p:nvCxnSpPr>
        <p:spPr>
          <a:xfrm>
            <a:off x="957421" y="2005774"/>
            <a:ext cx="4021389" cy="343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5C55E8-F795-CED8-7241-FC831FA658D7}"/>
              </a:ext>
            </a:extLst>
          </p:cNvPr>
          <p:cNvCxnSpPr>
            <a:cxnSpLocks/>
          </p:cNvCxnSpPr>
          <p:nvPr/>
        </p:nvCxnSpPr>
        <p:spPr>
          <a:xfrm>
            <a:off x="1564248" y="1940025"/>
            <a:ext cx="5740561" cy="1238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0B1B557-2C77-919A-2AE0-C5D6E9DD6282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4CABF9D-B91F-0E8A-F4E0-5DCCCF733B3D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514E29-7616-BCC2-BF99-E4A07F3CB081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7EFFD1-51F8-F487-5513-46574C03A674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8D985-788F-06C7-877E-D0A5CE56524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2B6409-632E-7447-F3C7-91BF0F53E166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06E4402-CEEB-596B-2479-0C95830D059D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Links</a:t>
            </a:r>
            <a:endParaRPr lang="en-CA" sz="3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1141FE-8407-6494-DFC2-E3CB99D2093D}"/>
              </a:ext>
            </a:extLst>
          </p:cNvPr>
          <p:cNvCxnSpPr>
            <a:cxnSpLocks/>
          </p:cNvCxnSpPr>
          <p:nvPr/>
        </p:nvCxnSpPr>
        <p:spPr>
          <a:xfrm>
            <a:off x="3967319" y="3679722"/>
            <a:ext cx="1498299" cy="1418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DB2BCE-4906-2E95-5CDA-82D11DF5024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776748" y="3634472"/>
            <a:ext cx="2279560" cy="1463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CA04F-5DBB-738F-5C97-5C24D0647AEE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755368" y="5807123"/>
            <a:ext cx="112146" cy="469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BABA01D-B103-D46C-1118-89C57E30D9B0}"/>
              </a:ext>
            </a:extLst>
          </p:cNvPr>
          <p:cNvSpPr/>
          <p:nvPr/>
        </p:nvSpPr>
        <p:spPr>
          <a:xfrm>
            <a:off x="5006634" y="5098030"/>
            <a:ext cx="1540227" cy="773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</a:t>
            </a:r>
          </a:p>
          <a:p>
            <a:pPr algn="ctr"/>
            <a:r>
              <a:rPr lang="en-US" dirty="0"/>
              <a:t>(Community)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6F06C9-25BE-E4BD-268F-9B337B0002C8}"/>
              </a:ext>
            </a:extLst>
          </p:cNvPr>
          <p:cNvSpPr/>
          <p:nvPr/>
        </p:nvSpPr>
        <p:spPr>
          <a:xfrm>
            <a:off x="4329659" y="6277002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0D7478-A9C4-0E3C-B6E7-773628E763A8}"/>
              </a:ext>
            </a:extLst>
          </p:cNvPr>
          <p:cNvSpPr/>
          <p:nvPr/>
        </p:nvSpPr>
        <p:spPr>
          <a:xfrm>
            <a:off x="7381453" y="2968001"/>
            <a:ext cx="1214510" cy="853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917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0F89F-8179-20FE-807C-BA997C08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F91BA03-7A1F-210A-28B1-684BE4FD13DD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08745A-91CF-4D68-A092-86D4BFAEE22A}"/>
              </a:ext>
            </a:extLst>
          </p:cNvPr>
          <p:cNvCxnSpPr>
            <a:cxnSpLocks/>
          </p:cNvCxnSpPr>
          <p:nvPr/>
        </p:nvCxnSpPr>
        <p:spPr>
          <a:xfrm>
            <a:off x="3452317" y="1876115"/>
            <a:ext cx="3838300" cy="1468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7DF3F9-BDED-64B5-87C4-B22DB324F1E5}"/>
              </a:ext>
            </a:extLst>
          </p:cNvPr>
          <p:cNvCxnSpPr>
            <a:cxnSpLocks/>
          </p:cNvCxnSpPr>
          <p:nvPr/>
        </p:nvCxnSpPr>
        <p:spPr>
          <a:xfrm>
            <a:off x="1165124" y="1950475"/>
            <a:ext cx="2802194" cy="113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A33B29-FD4F-54EA-C292-F32C4B3E452A}"/>
              </a:ext>
            </a:extLst>
          </p:cNvPr>
          <p:cNvCxnSpPr>
            <a:cxnSpLocks/>
          </p:cNvCxnSpPr>
          <p:nvPr/>
        </p:nvCxnSpPr>
        <p:spPr>
          <a:xfrm>
            <a:off x="957421" y="2005774"/>
            <a:ext cx="4021389" cy="343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120632-B47A-747F-18E6-1EBCAB3CE1DF}"/>
              </a:ext>
            </a:extLst>
          </p:cNvPr>
          <p:cNvCxnSpPr>
            <a:cxnSpLocks/>
          </p:cNvCxnSpPr>
          <p:nvPr/>
        </p:nvCxnSpPr>
        <p:spPr>
          <a:xfrm>
            <a:off x="1564248" y="1940025"/>
            <a:ext cx="5740561" cy="1147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CF6A338-7F22-8A9F-5901-57959734E05D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2F2115-90B5-99EE-D79D-67DD3050B6B4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24EFA6-2F8C-07E8-5F08-0C14E8BEA673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2A94D0-BE96-D161-7E51-9AFFAF278174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A3CE837-27AE-73C8-B0AD-1D56DE375E6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8D6559-021E-0F3F-F7CC-7E704F4D411A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B79388-E4A0-B5F2-B310-1F71EF685AA3}"/>
              </a:ext>
            </a:extLst>
          </p:cNvPr>
          <p:cNvCxnSpPr>
            <a:cxnSpLocks/>
          </p:cNvCxnSpPr>
          <p:nvPr/>
        </p:nvCxnSpPr>
        <p:spPr>
          <a:xfrm>
            <a:off x="3479488" y="1858907"/>
            <a:ext cx="185425" cy="129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0472B4-3278-A680-D839-5F361CDE8466}"/>
              </a:ext>
            </a:extLst>
          </p:cNvPr>
          <p:cNvCxnSpPr>
            <a:cxnSpLocks/>
          </p:cNvCxnSpPr>
          <p:nvPr/>
        </p:nvCxnSpPr>
        <p:spPr>
          <a:xfrm>
            <a:off x="4083658" y="1858907"/>
            <a:ext cx="1701335" cy="3242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5F43708-0559-76C4-2999-B3A8DAB67EFE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Links</a:t>
            </a:r>
            <a:endParaRPr lang="en-CA" sz="3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0BEC9C-7BF2-DAF9-CB07-EFBF104F148F}"/>
              </a:ext>
            </a:extLst>
          </p:cNvPr>
          <p:cNvCxnSpPr>
            <a:cxnSpLocks/>
          </p:cNvCxnSpPr>
          <p:nvPr/>
        </p:nvCxnSpPr>
        <p:spPr>
          <a:xfrm>
            <a:off x="3967319" y="3679722"/>
            <a:ext cx="1602208" cy="1418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F6B11-35E8-3AB8-7849-E8AB368432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867514" y="3821396"/>
            <a:ext cx="2121194" cy="1276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ADD62A-049E-2658-9E7E-39B2F097C082}"/>
              </a:ext>
            </a:extLst>
          </p:cNvPr>
          <p:cNvCxnSpPr>
            <a:cxnSpLocks/>
          </p:cNvCxnSpPr>
          <p:nvPr/>
        </p:nvCxnSpPr>
        <p:spPr>
          <a:xfrm flipH="1">
            <a:off x="5839690" y="5690419"/>
            <a:ext cx="27824" cy="5341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CDB6BB1-1EE4-F55F-325E-76BAE53FAB2D}"/>
              </a:ext>
            </a:extLst>
          </p:cNvPr>
          <p:cNvSpPr/>
          <p:nvPr/>
        </p:nvSpPr>
        <p:spPr>
          <a:xfrm>
            <a:off x="5006634" y="5098030"/>
            <a:ext cx="1540227" cy="773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</a:t>
            </a:r>
          </a:p>
          <a:p>
            <a:pPr algn="ctr"/>
            <a:r>
              <a:rPr lang="en-US" dirty="0"/>
              <a:t>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6433C8-E033-92B8-33DB-C8D0FD0F9B49}"/>
              </a:ext>
            </a:extLst>
          </p:cNvPr>
          <p:cNvSpPr/>
          <p:nvPr/>
        </p:nvSpPr>
        <p:spPr>
          <a:xfrm>
            <a:off x="4329659" y="6277002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F31148-16D5-CC2A-BB95-E17EAF106DEC}"/>
              </a:ext>
            </a:extLst>
          </p:cNvPr>
          <p:cNvSpPr/>
          <p:nvPr/>
        </p:nvSpPr>
        <p:spPr>
          <a:xfrm>
            <a:off x="7381453" y="2968001"/>
            <a:ext cx="1214510" cy="853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38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74F0F-263C-12FF-EF04-99AF79F6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AB4F8D-08A5-02B8-951B-7D9A7294B3EA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B6449-B91E-362A-2345-693F36DA1A79}"/>
              </a:ext>
            </a:extLst>
          </p:cNvPr>
          <p:cNvSpPr/>
          <p:nvPr/>
        </p:nvSpPr>
        <p:spPr>
          <a:xfrm>
            <a:off x="5006634" y="5098030"/>
            <a:ext cx="1540227" cy="773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</a:t>
            </a:r>
          </a:p>
          <a:p>
            <a:pPr algn="ctr"/>
            <a:r>
              <a:rPr lang="en-US" dirty="0"/>
              <a:t>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26152A-8412-69C5-980F-C44EFADB7C90}"/>
              </a:ext>
            </a:extLst>
          </p:cNvPr>
          <p:cNvCxnSpPr>
            <a:cxnSpLocks/>
          </p:cNvCxnSpPr>
          <p:nvPr/>
        </p:nvCxnSpPr>
        <p:spPr>
          <a:xfrm>
            <a:off x="3452317" y="1876115"/>
            <a:ext cx="3951956" cy="130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563276-925C-2231-63EA-425C6283CBA5}"/>
              </a:ext>
            </a:extLst>
          </p:cNvPr>
          <p:cNvCxnSpPr>
            <a:cxnSpLocks/>
          </p:cNvCxnSpPr>
          <p:nvPr/>
        </p:nvCxnSpPr>
        <p:spPr>
          <a:xfrm flipH="1">
            <a:off x="7796981" y="1904998"/>
            <a:ext cx="2170803" cy="127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42A923-17B5-6C74-618E-8982C57BCAE7}"/>
              </a:ext>
            </a:extLst>
          </p:cNvPr>
          <p:cNvCxnSpPr>
            <a:cxnSpLocks/>
          </p:cNvCxnSpPr>
          <p:nvPr/>
        </p:nvCxnSpPr>
        <p:spPr>
          <a:xfrm>
            <a:off x="1165124" y="1950475"/>
            <a:ext cx="2802194" cy="113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A1DC53-C4B9-3B22-BFA3-A280B8EA41D0}"/>
              </a:ext>
            </a:extLst>
          </p:cNvPr>
          <p:cNvCxnSpPr>
            <a:cxnSpLocks/>
          </p:cNvCxnSpPr>
          <p:nvPr/>
        </p:nvCxnSpPr>
        <p:spPr>
          <a:xfrm flipH="1">
            <a:off x="4053351" y="1919746"/>
            <a:ext cx="3723964" cy="11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3F6B77-57D3-F75C-CFB3-7F9D4FBB1625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00EA19-B304-BA10-19A2-0432144FFEB6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67B5E9-15B5-DCCD-8D4D-0C336F9FA4E8}"/>
              </a:ext>
            </a:extLst>
          </p:cNvPr>
          <p:cNvCxnSpPr>
            <a:cxnSpLocks/>
          </p:cNvCxnSpPr>
          <p:nvPr/>
        </p:nvCxnSpPr>
        <p:spPr>
          <a:xfrm>
            <a:off x="957421" y="2005774"/>
            <a:ext cx="4021389" cy="3433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AEAC73-2D4C-B4FF-FEF0-C1D995A9E57A}"/>
              </a:ext>
            </a:extLst>
          </p:cNvPr>
          <p:cNvCxnSpPr>
            <a:cxnSpLocks/>
          </p:cNvCxnSpPr>
          <p:nvPr/>
        </p:nvCxnSpPr>
        <p:spPr>
          <a:xfrm>
            <a:off x="1564248" y="1940025"/>
            <a:ext cx="6026255" cy="121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8A11A1-3B67-AB2C-5213-EF6B11E444BC}"/>
              </a:ext>
            </a:extLst>
          </p:cNvPr>
          <p:cNvGrpSpPr/>
          <p:nvPr/>
        </p:nvGrpSpPr>
        <p:grpSpPr>
          <a:xfrm>
            <a:off x="604683" y="1336532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8B41EC-4500-6CD4-BF96-3FDA20DBCB41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49E4FE-3323-CC65-566F-90220339D635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EDFF17-8ADC-02DF-8266-FE56E6E3837B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0299C8-0FEB-94F0-E295-63D0D277C69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1C36447-BB95-73E9-F079-374893A2D41A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7A0AA7-504E-3F70-9751-4D7B0B74C948}"/>
              </a:ext>
            </a:extLst>
          </p:cNvPr>
          <p:cNvCxnSpPr>
            <a:cxnSpLocks/>
          </p:cNvCxnSpPr>
          <p:nvPr/>
        </p:nvCxnSpPr>
        <p:spPr>
          <a:xfrm>
            <a:off x="3479488" y="1858907"/>
            <a:ext cx="185425" cy="1294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0B4CF1-3BF9-3A7B-AF3E-729B0431DD24}"/>
              </a:ext>
            </a:extLst>
          </p:cNvPr>
          <p:cNvCxnSpPr>
            <a:cxnSpLocks/>
          </p:cNvCxnSpPr>
          <p:nvPr/>
        </p:nvCxnSpPr>
        <p:spPr>
          <a:xfrm>
            <a:off x="4143233" y="1815959"/>
            <a:ext cx="1554562" cy="3283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E98EEB-0B3A-B449-41C2-4297107A2C7F}"/>
              </a:ext>
            </a:extLst>
          </p:cNvPr>
          <p:cNvCxnSpPr>
            <a:cxnSpLocks/>
          </p:cNvCxnSpPr>
          <p:nvPr/>
        </p:nvCxnSpPr>
        <p:spPr>
          <a:xfrm flipH="1">
            <a:off x="5828069" y="1882879"/>
            <a:ext cx="1604505" cy="3151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8879B1-8B0E-C842-C0AE-2663CA133014}"/>
              </a:ext>
            </a:extLst>
          </p:cNvPr>
          <p:cNvCxnSpPr>
            <a:cxnSpLocks/>
          </p:cNvCxnSpPr>
          <p:nvPr/>
        </p:nvCxnSpPr>
        <p:spPr>
          <a:xfrm flipH="1">
            <a:off x="7796981" y="1915447"/>
            <a:ext cx="84496" cy="126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709D52-7CFA-52A5-9E69-042FC848A08D}"/>
              </a:ext>
            </a:extLst>
          </p:cNvPr>
          <p:cNvCxnSpPr>
            <a:cxnSpLocks/>
          </p:cNvCxnSpPr>
          <p:nvPr/>
        </p:nvCxnSpPr>
        <p:spPr>
          <a:xfrm flipH="1">
            <a:off x="4266275" y="1904998"/>
            <a:ext cx="5479087" cy="118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68EED9-CA17-5F89-0D9C-3724CC7B4400}"/>
              </a:ext>
            </a:extLst>
          </p:cNvPr>
          <p:cNvCxnSpPr>
            <a:cxnSpLocks/>
          </p:cNvCxnSpPr>
          <p:nvPr/>
        </p:nvCxnSpPr>
        <p:spPr>
          <a:xfrm>
            <a:off x="5654211" y="1891483"/>
            <a:ext cx="113044" cy="3224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62586-471F-82A4-7EC1-2F701922456E}"/>
              </a:ext>
            </a:extLst>
          </p:cNvPr>
          <p:cNvCxnSpPr>
            <a:cxnSpLocks/>
          </p:cNvCxnSpPr>
          <p:nvPr/>
        </p:nvCxnSpPr>
        <p:spPr>
          <a:xfrm flipH="1">
            <a:off x="3984333" y="1904998"/>
            <a:ext cx="1568649" cy="115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744EB2-7A16-5FAA-8AFE-5B4D7AEC2E5D}"/>
              </a:ext>
            </a:extLst>
          </p:cNvPr>
          <p:cNvCxnSpPr>
            <a:cxnSpLocks/>
          </p:cNvCxnSpPr>
          <p:nvPr/>
        </p:nvCxnSpPr>
        <p:spPr>
          <a:xfrm>
            <a:off x="5736071" y="1880450"/>
            <a:ext cx="1902981" cy="1257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D75505-611A-8292-F801-4E0B55E3A65F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SEM: Full model</a:t>
            </a:r>
            <a:endParaRPr lang="en-CA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7916D-3FC3-4277-C10C-67208F834381}"/>
              </a:ext>
            </a:extLst>
          </p:cNvPr>
          <p:cNvSpPr/>
          <p:nvPr/>
        </p:nvSpPr>
        <p:spPr>
          <a:xfrm>
            <a:off x="4329659" y="6277002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C9D2CB-C93F-EC18-2775-7FBCAE471C64}"/>
              </a:ext>
            </a:extLst>
          </p:cNvPr>
          <p:cNvCxnSpPr>
            <a:cxnSpLocks/>
          </p:cNvCxnSpPr>
          <p:nvPr/>
        </p:nvCxnSpPr>
        <p:spPr>
          <a:xfrm flipH="1">
            <a:off x="5767255" y="5871426"/>
            <a:ext cx="31461" cy="405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A4901B6-9696-3602-2605-CD4C3B640AD6}"/>
              </a:ext>
            </a:extLst>
          </p:cNvPr>
          <p:cNvSpPr/>
          <p:nvPr/>
        </p:nvSpPr>
        <p:spPr>
          <a:xfrm>
            <a:off x="6880679" y="3188668"/>
            <a:ext cx="1214510" cy="85339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46B24E-7E7A-C4C8-B0A3-C21853CC88DE}"/>
              </a:ext>
            </a:extLst>
          </p:cNvPr>
          <p:cNvCxnSpPr>
            <a:cxnSpLocks/>
          </p:cNvCxnSpPr>
          <p:nvPr/>
        </p:nvCxnSpPr>
        <p:spPr>
          <a:xfrm flipH="1">
            <a:off x="6574685" y="1898133"/>
            <a:ext cx="3846078" cy="367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636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C9C86-C93C-0768-D362-5548101DD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5B0415-6131-F32C-57D7-1787AC6C9C79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4576AD-89CD-93BA-0BB5-FE671247D27E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7496BF-D306-B4ED-127B-5C7F7B35DBA7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D2B2368-9DE9-6B21-C1EB-0621E72D9D29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318DBB-F99B-345C-7CB8-4CC6068FA5D7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FDA5B8-84C3-8E18-A867-960F625499EC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205309-F2F7-039A-6CF6-4F60FFB540A7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1ABCB1C-6C3D-DA21-579A-EB8C0EEEA1A1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584C7B-D11E-AFB2-613E-B614AE459B6D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7014D1-CCF2-B600-E924-9611548D4A26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9617A1-0923-3338-A848-D33C5E22E36E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62F08-CA5E-EE54-3614-07E7CBC23608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D5D29E-BF2B-D939-88EE-12D3D47740F7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6CF8F49-01BC-3D10-5338-FB8ACEDAFF60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F4FDC-DCCD-15AA-B0C6-CBE49D02830F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6EB9A3-43B8-466C-D011-E40C79B59F1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6F4394-9C36-B850-544F-9485A850B7C9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800CC4A-9ED2-0672-1C0C-89C576AAB11D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EDA3D8-8DEE-62B2-7105-75D10F2C3346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5C8DCC-A1A5-6AD7-C56E-E6717E4EDAF2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D920E43-7891-A816-CEBA-784506CE2A5E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D4F6C15-0113-07E3-FE86-7DDEA4D2634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14EB7513-2189-FA34-D7F5-FE7987F2F3A9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CAF5DB-090C-4D52-28F4-41B7F763BDA2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303015-0FE1-071F-7DBF-99ABE25D8DD1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772E53-6B61-B045-0113-0B0601C4AB34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DB48C1-7A67-7666-A3D0-308AD051C3C3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E9AA436-4DAE-7E4D-92E0-2BC540CCFD32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0.60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3BDCFF-E6C9-ACC9-842C-AC6B25AAB2BA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05A3012-7C98-325E-058C-BDE554826DC0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-0.40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2720DE-E838-561F-C247-0A6DA9DC2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96184"/>
              </p:ext>
            </p:extLst>
          </p:nvPr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E91020D-C512-A124-D97B-F81DC04FE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SEM results (N =71)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6740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AAD31-61A9-4948-9BD2-6553FD2BB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A044A10-B5A0-777F-A67D-58CA8B90AAB6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60A23E-CC0F-EDD3-5D05-00A472DF5202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2324BD-DB50-C141-6042-1A584A4A89C7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ACF84F-5436-4136-6CA7-B0FC6EDB8D2A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4B5C72-1E76-B570-8AD8-C305DA716CBB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48B5C1-D9DD-51EB-9A06-CFD07DC330EB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AECF2B-A98C-EC70-B021-DF98E5E0A39C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694E0-35F5-9FFC-8C55-BAD83FA75AE8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F6CACCB-4AA8-C30F-473D-68547734712B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9C7C531-C8A1-F2F8-3EE8-1C0FEDFB8AE6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96011B-FC22-97CC-CC3E-9C5A76A6443B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E53097-4FD0-50E7-D4CB-D4FB97D97284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564951-0522-4799-04AC-166BEE367192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A81B2-D804-0794-87B3-9507EC0CA65C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7860B2-5294-6EEA-8D92-8F074FEDDA80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648A4F-BC18-3E52-BA75-93D03F7489E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9FC788-319C-0AC1-83E5-5432125726EE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1C034-B65A-9CAF-331B-0599B7CF2AA9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3C5C55-97C3-57E4-BA51-5EFC60BD2DFB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B691C9-FF07-F270-C35D-36C3CBCDCCA2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0C635AB-BFD9-DB13-C490-997577B3C7D6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629DD3C-4A8E-A6FE-9B95-B1D212FD7E8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AE2E63F-128F-40C8-1C19-35B3D0D425C8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B63788-AC15-0BEF-E0A6-59F6DB08FBB8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F380FA-C497-71A0-EAF8-A378445180EE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73242-FCC7-9401-88D9-69CFC2B56371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A9B336-645E-A4C3-1B41-6EDD3176F0F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5300D-D907-0C33-6A28-097938C0D356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0.60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6D869DD-FF17-048A-9EEA-228BD966BFF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201E0A7-4ECF-14D2-3B5C-65FDFA1C5C19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-0.40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C782110-264D-673A-2A6F-179BD0181D93}"/>
              </a:ext>
            </a:extLst>
          </p:cNvPr>
          <p:cNvGraphicFramePr>
            <a:graphicFrameLocks noGrp="1"/>
          </p:cNvGraphicFramePr>
          <p:nvPr/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55600137-2300-986F-DBE8-B183827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SEM results (N =71)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17229-8F5A-9D09-C258-22A27D00C00C}"/>
              </a:ext>
            </a:extLst>
          </p:cNvPr>
          <p:cNvSpPr/>
          <p:nvPr/>
        </p:nvSpPr>
        <p:spPr>
          <a:xfrm>
            <a:off x="2093849" y="2792362"/>
            <a:ext cx="7744857" cy="40656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861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6FEB-5E15-DE93-54EC-C673750D9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D2D920-51D0-FCF1-BB8E-0DE1E1F185E1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387ED5-23F8-E20E-BE7D-E99A9DD534D1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F86E5B-4B6B-E8AC-4174-952664230D11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60D8CE-C24C-C567-3450-F7EE1EFCE1D1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6445B4B-4DAC-C5E6-D03C-8939ADF3739B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581B01-1C7C-3DD6-ED22-1C0721E64D9F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F8AF21-3639-F784-9AC6-CD6C9A24EB7F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BB370B5-8103-CE49-22D7-802D41535232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6E3EA8-C4D1-2C3C-51AF-2CDDD26922F2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FCF9EB2-7D98-3FEF-7AFD-26F46DF3F80C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4BACE-9E2E-8307-C9BE-9F1B85E65383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BA470D-3836-D515-6414-BA54A0449F95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FF403E-C9D0-B427-7606-527F7B8F2BB3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C01CA9-46A4-88A8-8747-27DC8B1CD493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-0.15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1E719-1DF2-468B-F94B-F460317222DD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F36EDF-3E93-4A3A-95F0-8C6BEE3B70E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CBA688-D5F7-6DBD-9D58-54C79BE3A2A2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ABEA943-32CA-DE85-733A-BA7316463888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574197-491E-F06D-45EC-890AF5468723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9F2222-2E82-5ADE-59A4-0D97CF43150D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A190C13-A74E-D967-BE53-5FCC8020511A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-0.37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6B7E1E9-CF24-5CC0-C0FF-C2BAE577DBD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AB07F83-DBF3-3D9A-A9F3-1918A734FB0C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5D6B27-CEAD-6348-1710-55777950F897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F7407D-424E-B216-EFD4-CA9C542A0245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C8180C-6246-FA19-5279-5FB3DCD80EB0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997FF8-2BDB-AD87-0CE7-6E73A9427BF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E653AF4-B13A-527F-E555-1B81011C78F9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0.60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DC8A20-79B5-7156-D9C3-21D3E1693ED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B06ED48-D04D-8010-42B3-9224D215FB17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-0.40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1B31255-43DD-4C23-C059-3DF25A4C3E9E}"/>
              </a:ext>
            </a:extLst>
          </p:cNvPr>
          <p:cNvGraphicFramePr>
            <a:graphicFrameLocks noGrp="1"/>
          </p:cNvGraphicFramePr>
          <p:nvPr/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66437026-82DA-D788-996D-66FE7AB5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SEM results (N =71)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31DEC-9FBE-1969-EC4F-CA5B46BABC58}"/>
              </a:ext>
            </a:extLst>
          </p:cNvPr>
          <p:cNvSpPr/>
          <p:nvPr/>
        </p:nvSpPr>
        <p:spPr>
          <a:xfrm>
            <a:off x="2877784" y="1098271"/>
            <a:ext cx="6154373" cy="2861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264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AE279C9-7D9A-E39D-619F-1F1CDB32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GAMM results –Native species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F6FE56-74E9-8ACD-9D7E-E9B5DEC47558}"/>
              </a:ext>
            </a:extLst>
          </p:cNvPr>
          <p:cNvSpPr txBox="1"/>
          <p:nvPr/>
        </p:nvSpPr>
        <p:spPr>
          <a:xfrm>
            <a:off x="7124700" y="6433213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p=0.005 (GAMM); p = 0.05 (LMM)</a:t>
            </a:r>
            <a:endParaRPr lang="en-CA" dirty="0"/>
          </a:p>
        </p:txBody>
      </p:sp>
      <p:pic>
        <p:nvPicPr>
          <p:cNvPr id="14" name="Picture 13" descr="A graph of different species&#10;&#10;Description automatically generated">
            <a:extLst>
              <a:ext uri="{FF2B5EF4-FFF2-40B4-BE49-F238E27FC236}">
                <a16:creationId xmlns:a16="http://schemas.microsoft.com/office/drawing/2014/main" id="{2C49618C-9F69-FBBD-2063-A6693D532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7988"/>
            <a:ext cx="5219702" cy="5219702"/>
          </a:xfrm>
          <a:prstGeom prst="rect">
            <a:avLst/>
          </a:prstGeom>
        </p:spPr>
      </p:pic>
      <p:pic>
        <p:nvPicPr>
          <p:cNvPr id="16" name="Picture 15" descr="A graph of different species&#10;&#10;Description automatically generated">
            <a:extLst>
              <a:ext uri="{FF2B5EF4-FFF2-40B4-BE49-F238E27FC236}">
                <a16:creationId xmlns:a16="http://schemas.microsoft.com/office/drawing/2014/main" id="{48F58A5D-0F21-1DD5-2F1C-C0FAE20B1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8" y="1187988"/>
            <a:ext cx="5219702" cy="5219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F508B46-3CE2-5241-9E47-286F06483B00}"/>
              </a:ext>
            </a:extLst>
          </p:cNvPr>
          <p:cNvSpPr txBox="1"/>
          <p:nvPr/>
        </p:nvSpPr>
        <p:spPr>
          <a:xfrm>
            <a:off x="1375066" y="6397225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p=0.04 (GAMM); p =0.049 (LMM)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9209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D4401AC-9A9E-189C-3ACB-66E2B471A2C4}"/>
              </a:ext>
            </a:extLst>
          </p:cNvPr>
          <p:cNvGrpSpPr/>
          <p:nvPr/>
        </p:nvGrpSpPr>
        <p:grpSpPr>
          <a:xfrm>
            <a:off x="760539" y="722713"/>
            <a:ext cx="5080635" cy="3117154"/>
            <a:chOff x="294967" y="186190"/>
            <a:chExt cx="3279060" cy="214190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051D930-4DE5-1B65-D2D6-4CF400D45EBE}"/>
                </a:ext>
              </a:extLst>
            </p:cNvPr>
            <p:cNvCxnSpPr/>
            <p:nvPr/>
          </p:nvCxnSpPr>
          <p:spPr>
            <a:xfrm flipV="1">
              <a:off x="1101213" y="412955"/>
              <a:ext cx="0" cy="15534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5C2B7EC-3233-C18D-7183-66BE5A24B5BC}"/>
                </a:ext>
              </a:extLst>
            </p:cNvPr>
            <p:cNvCxnSpPr>
              <a:cxnSpLocks/>
            </p:cNvCxnSpPr>
            <p:nvPr/>
          </p:nvCxnSpPr>
          <p:spPr>
            <a:xfrm>
              <a:off x="1101213" y="1966452"/>
              <a:ext cx="1479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398D8DB-CBFB-B37D-BC63-20FF4A43DEE1}"/>
                </a:ext>
              </a:extLst>
            </p:cNvPr>
            <p:cNvCxnSpPr>
              <a:cxnSpLocks/>
            </p:cNvCxnSpPr>
            <p:nvPr/>
          </p:nvCxnSpPr>
          <p:spPr>
            <a:xfrm>
              <a:off x="1405477" y="659545"/>
              <a:ext cx="958212" cy="1128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7D7839-418D-A636-0F31-44897AC9EC36}"/>
                </a:ext>
              </a:extLst>
            </p:cNvPr>
            <p:cNvSpPr txBox="1"/>
            <p:nvPr/>
          </p:nvSpPr>
          <p:spPr>
            <a:xfrm>
              <a:off x="2580968" y="1958767"/>
              <a:ext cx="99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D3D9C5-2A6C-5EDE-394D-7267F24ADD58}"/>
                </a:ext>
              </a:extLst>
            </p:cNvPr>
            <p:cNvSpPr txBox="1"/>
            <p:nvPr/>
          </p:nvSpPr>
          <p:spPr>
            <a:xfrm>
              <a:off x="294967" y="186190"/>
              <a:ext cx="993059" cy="25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Synchrony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405F96-85CC-5234-0C06-CD3E6603E5CF}"/>
              </a:ext>
            </a:extLst>
          </p:cNvPr>
          <p:cNvCxnSpPr/>
          <p:nvPr/>
        </p:nvCxnSpPr>
        <p:spPr>
          <a:xfrm flipV="1">
            <a:off x="2009751" y="4169882"/>
            <a:ext cx="0" cy="2260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D21DD5-3E10-3715-FF05-AB2F46BD5C2F}"/>
              </a:ext>
            </a:extLst>
          </p:cNvPr>
          <p:cNvCxnSpPr>
            <a:cxnSpLocks/>
          </p:cNvCxnSpPr>
          <p:nvPr/>
        </p:nvCxnSpPr>
        <p:spPr>
          <a:xfrm>
            <a:off x="2009751" y="6430710"/>
            <a:ext cx="22927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36C4C5-FD54-67A0-A4B6-D53996AF5969}"/>
              </a:ext>
            </a:extLst>
          </p:cNvPr>
          <p:cNvCxnSpPr>
            <a:cxnSpLocks/>
          </p:cNvCxnSpPr>
          <p:nvPr/>
        </p:nvCxnSpPr>
        <p:spPr>
          <a:xfrm flipV="1">
            <a:off x="2299203" y="4529532"/>
            <a:ext cx="1666651" cy="15523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2BA331-1146-5DC7-34CC-BBAE47B47389}"/>
              </a:ext>
            </a:extLst>
          </p:cNvPr>
          <p:cNvSpPr txBox="1"/>
          <p:nvPr/>
        </p:nvSpPr>
        <p:spPr>
          <a:xfrm>
            <a:off x="4302510" y="6419526"/>
            <a:ext cx="1538664" cy="537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2DD4A-ACAC-2BA0-8D6A-C14D27732B5C}"/>
              </a:ext>
            </a:extLst>
          </p:cNvPr>
          <p:cNvSpPr txBox="1"/>
          <p:nvPr/>
        </p:nvSpPr>
        <p:spPr>
          <a:xfrm>
            <a:off x="760539" y="3839867"/>
            <a:ext cx="1538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Synchrony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151064-3E50-7777-E48B-C73B57BA28F4}"/>
              </a:ext>
            </a:extLst>
          </p:cNvPr>
          <p:cNvSpPr txBox="1"/>
          <p:nvPr/>
        </p:nvSpPr>
        <p:spPr>
          <a:xfrm>
            <a:off x="5841173" y="1689377"/>
            <a:ext cx="4899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Similar responses to environmental changes between phylogenetically similar species (i.e. low PD) </a:t>
            </a:r>
          </a:p>
          <a:p>
            <a:r>
              <a:rPr lang="en-CA" dirty="0"/>
              <a:t>PD-synchrony relationship should be negative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AB72E-9BE7-E9B7-7A50-58C7C5CCB71A}"/>
              </a:ext>
            </a:extLst>
          </p:cNvPr>
          <p:cNvSpPr txBox="1"/>
          <p:nvPr/>
        </p:nvSpPr>
        <p:spPr>
          <a:xfrm>
            <a:off x="5841174" y="4529532"/>
            <a:ext cx="456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Phylogenetically similar species compete more</a:t>
            </a:r>
          </a:p>
          <a:p>
            <a:r>
              <a:rPr lang="en-CA" dirty="0"/>
              <a:t>Competition reduces synchrony (due to competitive exclusion)</a:t>
            </a:r>
          </a:p>
          <a:p>
            <a:r>
              <a:rPr lang="en-CA" dirty="0"/>
              <a:t>PD-synchrony relationship is positive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73E403-0AB5-8C69-3F43-079FC126FE8E}"/>
              </a:ext>
            </a:extLst>
          </p:cNvPr>
          <p:cNvSpPr txBox="1"/>
          <p:nvPr/>
        </p:nvSpPr>
        <p:spPr>
          <a:xfrm>
            <a:off x="369454" y="126134"/>
            <a:ext cx="9705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Synchrony and PD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63269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8B345-5FB8-5825-88AF-7BB6E4C0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4D15539-92C7-5F4B-7BF1-A1ACD1F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GAMM result- Native species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23FD0-E400-0379-19DE-F028D437B5EB}"/>
              </a:ext>
            </a:extLst>
          </p:cNvPr>
          <p:cNvSpPr txBox="1"/>
          <p:nvPr/>
        </p:nvSpPr>
        <p:spPr>
          <a:xfrm>
            <a:off x="7218218" y="6435362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p=0.005 (GAMM); p = 0.05 (LMM)</a:t>
            </a:r>
            <a:endParaRPr lang="en-CA" dirty="0"/>
          </a:p>
        </p:txBody>
      </p:sp>
      <p:pic>
        <p:nvPicPr>
          <p:cNvPr id="14" name="Picture 13" descr="A graph of different species&#10;&#10;Description automatically generated">
            <a:extLst>
              <a:ext uri="{FF2B5EF4-FFF2-40B4-BE49-F238E27FC236}">
                <a16:creationId xmlns:a16="http://schemas.microsoft.com/office/drawing/2014/main" id="{03344853-AEAB-83D4-C05C-C33D1FED1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7988"/>
            <a:ext cx="5219702" cy="5219702"/>
          </a:xfrm>
          <a:prstGeom prst="rect">
            <a:avLst/>
          </a:prstGeom>
        </p:spPr>
      </p:pic>
      <p:pic>
        <p:nvPicPr>
          <p:cNvPr id="16" name="Picture 15" descr="A graph of different species&#10;&#10;Description automatically generated">
            <a:extLst>
              <a:ext uri="{FF2B5EF4-FFF2-40B4-BE49-F238E27FC236}">
                <a16:creationId xmlns:a16="http://schemas.microsoft.com/office/drawing/2014/main" id="{0D4935EC-34E5-7F64-AC7D-2DB67180E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8" y="1187988"/>
            <a:ext cx="5219702" cy="521970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8EAA631-3614-66CE-E2E5-A5AF661AF404}"/>
              </a:ext>
            </a:extLst>
          </p:cNvPr>
          <p:cNvSpPr txBox="1"/>
          <p:nvPr/>
        </p:nvSpPr>
        <p:spPr>
          <a:xfrm>
            <a:off x="1375066" y="6397225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p=0.04 (GAMM); p =0.049 (LMM)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590383-975F-0BAE-734B-5506F88B4F78}"/>
              </a:ext>
            </a:extLst>
          </p:cNvPr>
          <p:cNvSpPr/>
          <p:nvPr/>
        </p:nvSpPr>
        <p:spPr>
          <a:xfrm>
            <a:off x="6712527" y="3106882"/>
            <a:ext cx="685800" cy="73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A770C0-B8AF-DE3C-D4A5-F129CF568501}"/>
              </a:ext>
            </a:extLst>
          </p:cNvPr>
          <p:cNvSpPr/>
          <p:nvPr/>
        </p:nvSpPr>
        <p:spPr>
          <a:xfrm>
            <a:off x="10629902" y="3773594"/>
            <a:ext cx="685800" cy="737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8E2B20-D51A-B154-9CD0-05B625A5D3B3}"/>
              </a:ext>
            </a:extLst>
          </p:cNvPr>
          <p:cNvSpPr/>
          <p:nvPr/>
        </p:nvSpPr>
        <p:spPr>
          <a:xfrm rot="829966">
            <a:off x="7623245" y="3643766"/>
            <a:ext cx="2844830" cy="368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41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B96B-A098-C8B5-6748-C6764095C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171A507-8195-443B-F97F-C80AF3DFF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GAMM results - MNTD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9642B1-9E92-27DB-CE5A-98FC39382CBE}"/>
              </a:ext>
            </a:extLst>
          </p:cNvPr>
          <p:cNvSpPr txBox="1"/>
          <p:nvPr/>
        </p:nvSpPr>
        <p:spPr>
          <a:xfrm>
            <a:off x="1586346" y="6422772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p=0.06 (GAMM); p = 0.046 (LMM)</a:t>
            </a:r>
            <a:endParaRPr lang="en-CA" dirty="0"/>
          </a:p>
        </p:txBody>
      </p:sp>
      <p:pic>
        <p:nvPicPr>
          <p:cNvPr id="3" name="Picture 2" descr="A graph with black dots&#10;&#10;Description automatically generated">
            <a:extLst>
              <a:ext uri="{FF2B5EF4-FFF2-40B4-BE49-F238E27FC236}">
                <a16:creationId xmlns:a16="http://schemas.microsoft.com/office/drawing/2014/main" id="{61D35A37-AF4D-53F4-DF2A-01F79EC3C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36" y="1182290"/>
            <a:ext cx="5240482" cy="5240482"/>
          </a:xfrm>
          <a:prstGeom prst="rect">
            <a:avLst/>
          </a:prstGeom>
        </p:spPr>
      </p:pic>
      <p:pic>
        <p:nvPicPr>
          <p:cNvPr id="5" name="Picture 4" descr="A graph of a weighting line&#10;&#10;Description automatically generated with medium confidence">
            <a:extLst>
              <a:ext uri="{FF2B5EF4-FFF2-40B4-BE49-F238E27FC236}">
                <a16:creationId xmlns:a16="http://schemas.microsoft.com/office/drawing/2014/main" id="{809DD3C7-CF19-A9C0-E636-3682A7437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18" y="1182290"/>
            <a:ext cx="5240482" cy="5240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F0D693-3D4D-5259-06A7-3DAF9B92BAD9}"/>
              </a:ext>
            </a:extLst>
          </p:cNvPr>
          <p:cNvSpPr txBox="1"/>
          <p:nvPr/>
        </p:nvSpPr>
        <p:spPr>
          <a:xfrm>
            <a:off x="6826828" y="6411201"/>
            <a:ext cx="384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p=0.12 (GAMM); p = 0.31 (LMM)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608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4B660-98EE-D16B-0B17-132455805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B312-3BFB-2880-B550-DFC52C87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1253331"/>
            <a:ext cx="6105236" cy="4351338"/>
          </a:xfrm>
        </p:spPr>
        <p:txBody>
          <a:bodyPr/>
          <a:lstStyle/>
          <a:p>
            <a:r>
              <a:rPr lang="en-US" dirty="0"/>
              <a:t>How do PD and non-native species affect population and community variability, as well as synchrony?</a:t>
            </a:r>
          </a:p>
          <a:p>
            <a:pPr lvl="1"/>
            <a:r>
              <a:rPr lang="en-US" dirty="0"/>
              <a:t>MNTD increased synchrony. Relaxed competition?</a:t>
            </a:r>
          </a:p>
        </p:txBody>
      </p:sp>
      <p:pic>
        <p:nvPicPr>
          <p:cNvPr id="2" name="Picture 1" descr="A graph with black dots&#10;&#10;Description automatically generated">
            <a:extLst>
              <a:ext uri="{FF2B5EF4-FFF2-40B4-BE49-F238E27FC236}">
                <a16:creationId xmlns:a16="http://schemas.microsoft.com/office/drawing/2014/main" id="{FD534F73-F8B3-2C73-9C74-9068901FD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07" y="1371600"/>
            <a:ext cx="4927311" cy="49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59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5B760-7D81-A4B4-8720-0AD68DF1D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99AC4-68DD-85B5-254F-6FB3F9B27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1253331"/>
            <a:ext cx="6105236" cy="4351338"/>
          </a:xfrm>
        </p:spPr>
        <p:txBody>
          <a:bodyPr/>
          <a:lstStyle/>
          <a:p>
            <a:r>
              <a:rPr lang="en-US" dirty="0"/>
              <a:t>How do PD and non-native species affect population and community variability, as well as synchrony?</a:t>
            </a:r>
          </a:p>
          <a:p>
            <a:pPr lvl="1"/>
            <a:r>
              <a:rPr lang="en-US" dirty="0"/>
              <a:t>More invaded communities tend to be more synchronous – non-native species are ecologically similar/insensitive o competition?</a:t>
            </a:r>
          </a:p>
        </p:txBody>
      </p:sp>
      <p:pic>
        <p:nvPicPr>
          <p:cNvPr id="8" name="Picture 7" descr="A graph of different species&#10;&#10;Description automatically generated">
            <a:extLst>
              <a:ext uri="{FF2B5EF4-FFF2-40B4-BE49-F238E27FC236}">
                <a16:creationId xmlns:a16="http://schemas.microsoft.com/office/drawing/2014/main" id="{EBC7E3F1-536F-43BF-CC92-869E3EEB7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106" y="1361209"/>
            <a:ext cx="4944115" cy="4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F204-5741-2E87-BA8E-7ADC3B1BF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FD2B-7DD7-1923-326D-29CF4FC2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1253331"/>
            <a:ext cx="5400558" cy="4351338"/>
          </a:xfrm>
        </p:spPr>
        <p:txBody>
          <a:bodyPr/>
          <a:lstStyle/>
          <a:p>
            <a:r>
              <a:rPr lang="en-US" dirty="0"/>
              <a:t>How do PD and non-native species affect population and community variability, as well as synchrony?</a:t>
            </a:r>
          </a:p>
          <a:p>
            <a:pPr lvl="1"/>
            <a:r>
              <a:rPr lang="en-US" dirty="0"/>
              <a:t>Native species exhibited lower variability than non-native species…can be explained by non-natives being fast-growing species?</a:t>
            </a:r>
          </a:p>
        </p:txBody>
      </p:sp>
      <p:pic>
        <p:nvPicPr>
          <p:cNvPr id="2" name="Picture 1" descr="A graph of different species&#10;&#10;Description automatically generated">
            <a:extLst>
              <a:ext uri="{FF2B5EF4-FFF2-40B4-BE49-F238E27FC236}">
                <a16:creationId xmlns:a16="http://schemas.microsoft.com/office/drawing/2014/main" id="{88CFB335-C137-54D5-DB2C-EC581D6FB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20" y="1253331"/>
            <a:ext cx="5219702" cy="521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5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8AB93-0738-D3F5-E7EF-AB849727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BC36-3D68-1C62-B340-F85682F2C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62" y="1306642"/>
            <a:ext cx="10515600" cy="5044730"/>
          </a:xfrm>
        </p:spPr>
        <p:txBody>
          <a:bodyPr>
            <a:normAutofit/>
          </a:bodyPr>
          <a:lstStyle/>
          <a:p>
            <a:r>
              <a:rPr lang="en-US" dirty="0"/>
              <a:t>Include treatment plots? (Include all? But the story can become complicated…)</a:t>
            </a:r>
          </a:p>
          <a:p>
            <a:r>
              <a:rPr lang="en-US" dirty="0"/>
              <a:t>Alternative specification of SEMs?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F2231-AA07-1607-AFC1-6DE187734E18}"/>
              </a:ext>
            </a:extLst>
          </p:cNvPr>
          <p:cNvSpPr txBox="1"/>
          <p:nvPr/>
        </p:nvSpPr>
        <p:spPr>
          <a:xfrm>
            <a:off x="369455" y="126134"/>
            <a:ext cx="6105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Future work?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768919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pecies&#10;&#10;Description automatically generated">
            <a:extLst>
              <a:ext uri="{FF2B5EF4-FFF2-40B4-BE49-F238E27FC236}">
                <a16:creationId xmlns:a16="http://schemas.microsoft.com/office/drawing/2014/main" id="{699D165A-BFE1-3911-12EB-E98FBB4B0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2684"/>
            <a:ext cx="5219702" cy="5219702"/>
          </a:xfrm>
          <a:prstGeom prst="rect">
            <a:avLst/>
          </a:prstGeom>
        </p:spPr>
      </p:pic>
      <p:pic>
        <p:nvPicPr>
          <p:cNvPr id="6" name="Picture 5" descr="A graph of different species&#10;&#10;Description automatically generated">
            <a:extLst>
              <a:ext uri="{FF2B5EF4-FFF2-40B4-BE49-F238E27FC236}">
                <a16:creationId xmlns:a16="http://schemas.microsoft.com/office/drawing/2014/main" id="{47052CC2-C07C-0D1C-1DD8-DB33E3127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8" y="1572684"/>
            <a:ext cx="5219702" cy="5219702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7C90ECEF-2F01-A7D1-954D-A336333E2CFA}"/>
              </a:ext>
            </a:extLst>
          </p:cNvPr>
          <p:cNvSpPr/>
          <p:nvPr/>
        </p:nvSpPr>
        <p:spPr>
          <a:xfrm>
            <a:off x="1664280" y="4042296"/>
            <a:ext cx="2261754" cy="22617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772D8A27-295C-EC60-9BC4-6814CB01BAD2}"/>
              </a:ext>
            </a:extLst>
          </p:cNvPr>
          <p:cNvSpPr/>
          <p:nvPr/>
        </p:nvSpPr>
        <p:spPr>
          <a:xfrm>
            <a:off x="7479686" y="3813696"/>
            <a:ext cx="2608155" cy="260815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9F5EB-E041-F1D0-FF33-283481AC907E}"/>
              </a:ext>
            </a:extLst>
          </p:cNvPr>
          <p:cNvSpPr txBox="1"/>
          <p:nvPr/>
        </p:nvSpPr>
        <p:spPr>
          <a:xfrm>
            <a:off x="369454" y="126134"/>
            <a:ext cx="11746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Effects of native species are non-significant in +NPK plots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964483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4DC7-C969-7289-9330-6593FB83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Effects of MNTD in +NPK plots..</a:t>
            </a:r>
            <a:endParaRPr lang="en-CA" dirty="0"/>
          </a:p>
        </p:txBody>
      </p:sp>
      <p:pic>
        <p:nvPicPr>
          <p:cNvPr id="5" name="Picture 4" descr="A graph with black dots&#10;&#10;Description automatically generated">
            <a:extLst>
              <a:ext uri="{FF2B5EF4-FFF2-40B4-BE49-F238E27FC236}">
                <a16:creationId xmlns:a16="http://schemas.microsoft.com/office/drawing/2014/main" id="{5C037F63-583B-CC60-7228-B7886423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6" y="2096777"/>
            <a:ext cx="4312228" cy="4312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0A1F0-902D-E606-F687-035D28CE189A}"/>
              </a:ext>
            </a:extLst>
          </p:cNvPr>
          <p:cNvSpPr txBox="1"/>
          <p:nvPr/>
        </p:nvSpPr>
        <p:spPr>
          <a:xfrm>
            <a:off x="1662545" y="1680031"/>
            <a:ext cx="319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PLOTS</a:t>
            </a:r>
            <a:endParaRPr lang="en-CA" dirty="0"/>
          </a:p>
        </p:txBody>
      </p:sp>
      <p:pic>
        <p:nvPicPr>
          <p:cNvPr id="8" name="Picture 7" descr="A graph with black dots&#10;&#10;Description automatically generated">
            <a:extLst>
              <a:ext uri="{FF2B5EF4-FFF2-40B4-BE49-F238E27FC236}">
                <a16:creationId xmlns:a16="http://schemas.microsoft.com/office/drawing/2014/main" id="{9CA8EC37-4425-DC3B-A572-16335EC127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209" y="2049363"/>
            <a:ext cx="4398818" cy="4398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4C7F88-0A0D-10E8-2837-CB563FA537A6}"/>
              </a:ext>
            </a:extLst>
          </p:cNvPr>
          <p:cNvSpPr txBox="1"/>
          <p:nvPr/>
        </p:nvSpPr>
        <p:spPr>
          <a:xfrm>
            <a:off x="7124700" y="1680031"/>
            <a:ext cx="319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+NPK PLOTS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933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BF1B-C628-DBA4-8FEB-2F527E33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MPD became significant in +NPK plots…</a:t>
            </a:r>
            <a:endParaRPr lang="en-CA" dirty="0"/>
          </a:p>
        </p:txBody>
      </p:sp>
      <p:pic>
        <p:nvPicPr>
          <p:cNvPr id="5" name="Content Placeholder 4" descr="A graph with a line and dots&#10;&#10;Description automatically generated">
            <a:extLst>
              <a:ext uri="{FF2B5EF4-FFF2-40B4-BE49-F238E27FC236}">
                <a16:creationId xmlns:a16="http://schemas.microsoft.com/office/drawing/2014/main" id="{FDACCA39-B2A9-344A-7017-3FB385BDE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103" y="1804987"/>
            <a:ext cx="4802187" cy="4802187"/>
          </a:xfrm>
        </p:spPr>
      </p:pic>
    </p:spTree>
    <p:extLst>
      <p:ext uri="{BB962C8B-B14F-4D97-AF65-F5344CB8AC3E}">
        <p14:creationId xmlns:p14="http://schemas.microsoft.com/office/powerpoint/2010/main" val="2904368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2751-9E51-CE87-958C-9D9F36ACE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644F57D-8EFE-EC54-8BB4-FC384B927B82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15765-42C0-D721-1D4E-1F7C3FF1B9CF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999DC3-E4CE-5312-A709-92FC4CACDE78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346803-90C4-BB7A-6F0B-4961900F68C2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975243-196D-93DC-367B-3726E0061626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4DD4BD-9811-6FFC-CAEC-EB6A74448C5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5E4D78-750A-5189-17DD-074F9D9A09F9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78DBAC7-C904-FDBE-5064-F8F6B197028F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FEA089-9A6D-EC25-7241-D3294090AFA1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815DE9-7D1C-57BF-DADC-2A3EFC32A48A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63C859-6F9B-27A9-0775-9AB40F06FE6F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69EEBC-8411-D328-CEFE-0B9961EE87F1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2DB09-9B7F-610B-C806-912D75BCB5B0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CAE75-B157-311F-47A0-1EEBCF4407D1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CC21C-A24B-0C7F-3D13-34FE63714BD6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13AC48-423D-6F02-B249-0CDF474D9E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61F56-3B90-8228-2BCA-32BBB8BF4314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D6876D-B9B2-7536-6EC6-CA24032F4497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DA298-7708-847F-091B-C00369ABDE40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A4A90-384B-6D0A-4B47-5CFCD5C31665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B6D4E09-6328-50EE-4648-5C407F2DF65E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EDD1B72-66A8-1DB9-51B9-EC58D11CF22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46EAAFC-BFDF-56D3-0723-DF417687D7E8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3AA9B7-2643-D1E4-F288-C0C70E592BC3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74EA8B-16DB-BDB5-BA76-D20F72378088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9A67BA-767D-BCE2-DCC5-19765FF55591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5021E-1674-D256-E791-E3E7E21664B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56C6FC-DC13-C57B-A439-5C6FAFB1A55A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EBDFF5A-0D40-951B-AB66-9F718B3E88A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EF1D042-6EE9-367A-F94F-864E63D1B922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886E10-C5FB-ECA7-CC84-CBD1A2C5DF97}"/>
              </a:ext>
            </a:extLst>
          </p:cNvPr>
          <p:cNvGraphicFramePr>
            <a:graphicFrameLocks noGrp="1"/>
          </p:cNvGraphicFramePr>
          <p:nvPr/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64DD5A5-41C0-F840-C31E-FB911F72F58C}"/>
              </a:ext>
            </a:extLst>
          </p:cNvPr>
          <p:cNvSpPr/>
          <p:nvPr/>
        </p:nvSpPr>
        <p:spPr>
          <a:xfrm>
            <a:off x="426027" y="706582"/>
            <a:ext cx="10941628" cy="143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9088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08CEB-0997-20F6-6737-AD81F1296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B075A0-BDF1-75FA-2EB5-479ED06C43F3}"/>
              </a:ext>
            </a:extLst>
          </p:cNvPr>
          <p:cNvSpPr txBox="1"/>
          <p:nvPr/>
        </p:nvSpPr>
        <p:spPr>
          <a:xfrm>
            <a:off x="8052619" y="6416170"/>
            <a:ext cx="413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err="1"/>
              <a:t>Cadotte</a:t>
            </a:r>
            <a:r>
              <a:rPr lang="en-CA" dirty="0"/>
              <a:t> et al. 2012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F215B-4F66-794C-0BC1-1C9C25DA059D}"/>
              </a:ext>
            </a:extLst>
          </p:cNvPr>
          <p:cNvSpPr txBox="1"/>
          <p:nvPr/>
        </p:nvSpPr>
        <p:spPr>
          <a:xfrm>
            <a:off x="0" y="126134"/>
            <a:ext cx="11600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Population and community temporal variability</a:t>
            </a:r>
            <a:endParaRPr lang="en-CA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AFCA62-78BC-3F60-C9DF-C45183FD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35" y="1253331"/>
            <a:ext cx="10515600" cy="4351338"/>
          </a:xfrm>
        </p:spPr>
        <p:txBody>
          <a:bodyPr/>
          <a:lstStyle/>
          <a:p>
            <a:r>
              <a:rPr lang="en-US" dirty="0"/>
              <a:t>Tend to be positively correlated</a:t>
            </a:r>
          </a:p>
          <a:p>
            <a:r>
              <a:rPr lang="en-US" dirty="0"/>
              <a:t>If PD reduces competitive interactions, it might also reduce population variability.</a:t>
            </a:r>
          </a:p>
          <a:p>
            <a:r>
              <a:rPr lang="en-US" dirty="0"/>
              <a:t>But this might increase synchrony (or make synchrony less negative…)</a:t>
            </a:r>
          </a:p>
        </p:txBody>
      </p:sp>
    </p:spTree>
    <p:extLst>
      <p:ext uri="{BB962C8B-B14F-4D97-AF65-F5344CB8AC3E}">
        <p14:creationId xmlns:p14="http://schemas.microsoft.com/office/powerpoint/2010/main" val="2578722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42FFA-7A23-2784-81B0-64E0F6FF4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9B5580-8CF3-EC8D-448E-F46DAE3C2829}"/>
              </a:ext>
            </a:extLst>
          </p:cNvPr>
          <p:cNvGrpSpPr/>
          <p:nvPr/>
        </p:nvGrpSpPr>
        <p:grpSpPr>
          <a:xfrm>
            <a:off x="604683" y="499910"/>
            <a:ext cx="10982634" cy="1651817"/>
            <a:chOff x="604683" y="186813"/>
            <a:chExt cx="10982634" cy="16518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C41FE9-53C0-8999-90D5-80BC3046DF6D}"/>
                </a:ext>
              </a:extLst>
            </p:cNvPr>
            <p:cNvSpPr/>
            <p:nvPr/>
          </p:nvSpPr>
          <p:spPr>
            <a:xfrm>
              <a:off x="4326194" y="186813"/>
              <a:ext cx="2979174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Relative native species richness ratio</a:t>
              </a:r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3FE827-AED2-0E4F-2CDB-A5A74DD8190B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D20467A-5A5A-C100-00E3-B4EEF5383381}"/>
                </a:ext>
              </a:extLst>
            </p:cNvPr>
            <p:cNvSpPr/>
            <p:nvPr/>
          </p:nvSpPr>
          <p:spPr>
            <a:xfrm>
              <a:off x="3716595" y="1337185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FC9137-0B49-4F3C-CB34-1140D174F2BE}"/>
                </a:ext>
              </a:extLst>
            </p:cNvPr>
            <p:cNvSpPr/>
            <p:nvPr/>
          </p:nvSpPr>
          <p:spPr>
            <a:xfrm>
              <a:off x="7079225" y="1322437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F6F5DB-A40A-C351-35A9-35B92C9EAF96}"/>
                </a:ext>
              </a:extLst>
            </p:cNvPr>
            <p:cNvSpPr/>
            <p:nvPr/>
          </p:nvSpPr>
          <p:spPr>
            <a:xfrm>
              <a:off x="9920749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DE73BE3-836E-43AC-91FB-699BB7AC7BFC}"/>
                </a:ext>
              </a:extLst>
            </p:cNvPr>
            <p:cNvCxnSpPr/>
            <p:nvPr/>
          </p:nvCxnSpPr>
          <p:spPr>
            <a:xfrm flipH="1">
              <a:off x="1248697" y="776748"/>
              <a:ext cx="4552335" cy="393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3001C7-0FAC-4E43-8A17-208A0DB8C7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193" y="808702"/>
              <a:ext cx="1474839" cy="43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3908149-2235-6F7F-CB82-47BC7F5CF015}"/>
                </a:ext>
              </a:extLst>
            </p:cNvPr>
            <p:cNvCxnSpPr>
              <a:cxnSpLocks/>
            </p:cNvCxnSpPr>
            <p:nvPr/>
          </p:nvCxnSpPr>
          <p:spPr>
            <a:xfrm>
              <a:off x="6013345" y="773062"/>
              <a:ext cx="4924121" cy="458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0CFE60-7E7F-D3FE-BDD7-B7B6A33F9DE7}"/>
              </a:ext>
            </a:extLst>
          </p:cNvPr>
          <p:cNvCxnSpPr>
            <a:cxnSpLocks/>
          </p:cNvCxnSpPr>
          <p:nvPr/>
        </p:nvCxnSpPr>
        <p:spPr>
          <a:xfrm>
            <a:off x="6009967" y="1121799"/>
            <a:ext cx="1637073" cy="4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A34A01-CE8E-C19B-2E5B-C593812865A5}"/>
              </a:ext>
            </a:extLst>
          </p:cNvPr>
          <p:cNvSpPr txBox="1"/>
          <p:nvPr/>
        </p:nvSpPr>
        <p:spPr>
          <a:xfrm>
            <a:off x="447698" y="42110"/>
            <a:ext cx="344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Consequences of invasions?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5521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52360E-77BC-13D2-CD11-BAEF86069939}"/>
              </a:ext>
            </a:extLst>
          </p:cNvPr>
          <p:cNvGrpSpPr/>
          <p:nvPr/>
        </p:nvGrpSpPr>
        <p:grpSpPr>
          <a:xfrm>
            <a:off x="604683" y="499910"/>
            <a:ext cx="10982634" cy="1651817"/>
            <a:chOff x="604683" y="186813"/>
            <a:chExt cx="10982634" cy="16518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765A13-0F26-4D3A-98F8-0EE9C5E1E2E7}"/>
                </a:ext>
              </a:extLst>
            </p:cNvPr>
            <p:cNvSpPr/>
            <p:nvPr/>
          </p:nvSpPr>
          <p:spPr>
            <a:xfrm>
              <a:off x="4326194" y="186813"/>
              <a:ext cx="2979174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Relative native species richness ratio</a:t>
              </a:r>
              <a:endParaRPr lang="en-CA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1C6B41-E7C1-1AD2-0012-63364EE07AF6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D6072D-705B-1461-031F-A0C4613687D2}"/>
                </a:ext>
              </a:extLst>
            </p:cNvPr>
            <p:cNvSpPr/>
            <p:nvPr/>
          </p:nvSpPr>
          <p:spPr>
            <a:xfrm>
              <a:off x="3716595" y="1337185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81CBE5-3387-E16F-04E6-6B7FFF944B83}"/>
                </a:ext>
              </a:extLst>
            </p:cNvPr>
            <p:cNvSpPr/>
            <p:nvPr/>
          </p:nvSpPr>
          <p:spPr>
            <a:xfrm>
              <a:off x="7079225" y="1322437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EF5E76-63C8-C79F-F408-CFD4632B7127}"/>
                </a:ext>
              </a:extLst>
            </p:cNvPr>
            <p:cNvSpPr/>
            <p:nvPr/>
          </p:nvSpPr>
          <p:spPr>
            <a:xfrm>
              <a:off x="9920749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6629FA1-44EB-4250-8BF5-2B98B6654164}"/>
                </a:ext>
              </a:extLst>
            </p:cNvPr>
            <p:cNvCxnSpPr/>
            <p:nvPr/>
          </p:nvCxnSpPr>
          <p:spPr>
            <a:xfrm flipH="1">
              <a:off x="1248697" y="776748"/>
              <a:ext cx="4552335" cy="393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09553F-A26A-3D6D-A093-F79FBC0D91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193" y="808702"/>
              <a:ext cx="1474839" cy="43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E19339-EA48-C932-25A7-0CAE3D39354B}"/>
                </a:ext>
              </a:extLst>
            </p:cNvPr>
            <p:cNvCxnSpPr>
              <a:cxnSpLocks/>
            </p:cNvCxnSpPr>
            <p:nvPr/>
          </p:nvCxnSpPr>
          <p:spPr>
            <a:xfrm>
              <a:off x="6013345" y="773062"/>
              <a:ext cx="4924121" cy="458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B58E81-A416-97B5-F9AF-7E86876B3E7F}"/>
              </a:ext>
            </a:extLst>
          </p:cNvPr>
          <p:cNvCxnSpPr>
            <a:cxnSpLocks/>
          </p:cNvCxnSpPr>
          <p:nvPr/>
        </p:nvCxnSpPr>
        <p:spPr>
          <a:xfrm>
            <a:off x="6009967" y="1121799"/>
            <a:ext cx="1637073" cy="4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B95AC3C-EA0C-AFA1-2109-69B3BD2A4BC9}"/>
              </a:ext>
            </a:extLst>
          </p:cNvPr>
          <p:cNvGrpSpPr/>
          <p:nvPr/>
        </p:nvGrpSpPr>
        <p:grpSpPr>
          <a:xfrm>
            <a:off x="690715" y="3641712"/>
            <a:ext cx="10810569" cy="2516139"/>
            <a:chOff x="604683" y="-743876"/>
            <a:chExt cx="10810569" cy="251613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D010C7-AD7C-EBF1-D1A4-25BCF0EF9699}"/>
                </a:ext>
              </a:extLst>
            </p:cNvPr>
            <p:cNvSpPr/>
            <p:nvPr/>
          </p:nvSpPr>
          <p:spPr>
            <a:xfrm>
              <a:off x="4434348" y="1270818"/>
              <a:ext cx="2979174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Relative native species richness ratio</a:t>
              </a:r>
              <a:endParaRPr lang="en-CA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CF2A17E-8F35-D3E5-79A3-7FC7856FC4DD}"/>
                </a:ext>
              </a:extLst>
            </p:cNvPr>
            <p:cNvSpPr/>
            <p:nvPr/>
          </p:nvSpPr>
          <p:spPr>
            <a:xfrm>
              <a:off x="604683" y="-727590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942CF-F785-F7B9-36DC-E7124EFF7E9A}"/>
                </a:ext>
              </a:extLst>
            </p:cNvPr>
            <p:cNvSpPr/>
            <p:nvPr/>
          </p:nvSpPr>
          <p:spPr>
            <a:xfrm>
              <a:off x="3628102" y="-732501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CA3880-0A48-1281-C836-88853A3CED4E}"/>
                </a:ext>
              </a:extLst>
            </p:cNvPr>
            <p:cNvSpPr/>
            <p:nvPr/>
          </p:nvSpPr>
          <p:spPr>
            <a:xfrm>
              <a:off x="6966152" y="-719294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B67EA67-AE96-BDB3-EDFB-38BC90E83539}"/>
                </a:ext>
              </a:extLst>
            </p:cNvPr>
            <p:cNvSpPr/>
            <p:nvPr/>
          </p:nvSpPr>
          <p:spPr>
            <a:xfrm>
              <a:off x="9748684" y="-743876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56F6BDA-FF41-D130-27AA-6D7EEE4DBB39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1265902" y="-217849"/>
              <a:ext cx="4658033" cy="1488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2D83E8-2169-9DF3-E70B-A8AA5EC6995A}"/>
                </a:ext>
              </a:extLst>
            </p:cNvPr>
            <p:cNvCxnSpPr>
              <a:cxnSpLocks/>
              <a:stCxn id="34" idx="2"/>
              <a:endCxn id="32" idx="0"/>
            </p:cNvCxnSpPr>
            <p:nvPr/>
          </p:nvCxnSpPr>
          <p:spPr>
            <a:xfrm>
              <a:off x="4326193" y="-231056"/>
              <a:ext cx="1597742" cy="1501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C963106-854C-DE37-D007-011D4D99454C}"/>
                </a:ext>
              </a:extLst>
            </p:cNvPr>
            <p:cNvCxnSpPr>
              <a:cxnSpLocks/>
              <a:stCxn id="35" idx="2"/>
              <a:endCxn id="32" idx="0"/>
            </p:cNvCxnSpPr>
            <p:nvPr/>
          </p:nvCxnSpPr>
          <p:spPr>
            <a:xfrm flipH="1">
              <a:off x="5923935" y="-217849"/>
              <a:ext cx="1740308" cy="1488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2534E3-9891-AF4A-10F4-F3E614ADD726}"/>
              </a:ext>
            </a:extLst>
          </p:cNvPr>
          <p:cNvCxnSpPr>
            <a:cxnSpLocks/>
            <a:stCxn id="36" idx="2"/>
            <a:endCxn id="32" idx="0"/>
          </p:cNvCxnSpPr>
          <p:nvPr/>
        </p:nvCxnSpPr>
        <p:spPr>
          <a:xfrm flipH="1">
            <a:off x="6009967" y="4143157"/>
            <a:ext cx="4658033" cy="1513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4A28DEA-C77C-B57A-9D18-47FE473509E3}"/>
              </a:ext>
            </a:extLst>
          </p:cNvPr>
          <p:cNvSpPr txBox="1"/>
          <p:nvPr/>
        </p:nvSpPr>
        <p:spPr>
          <a:xfrm>
            <a:off x="690715" y="3063414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Biotic resistance?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15CE1E-8656-2ED4-1ECD-16994EEE6C35}"/>
              </a:ext>
            </a:extLst>
          </p:cNvPr>
          <p:cNvSpPr txBox="1"/>
          <p:nvPr/>
        </p:nvSpPr>
        <p:spPr>
          <a:xfrm>
            <a:off x="447698" y="42110"/>
            <a:ext cx="344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Consequences of invasions?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49445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4A01EA-DBE3-73A3-422D-9FCE5953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Bivariate LMM results (N=77)</a:t>
            </a:r>
            <a:endParaRPr lang="en-CA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323055-A041-BDB3-745D-500749BDD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47734"/>
              </p:ext>
            </p:extLst>
          </p:nvPr>
        </p:nvGraphicFramePr>
        <p:xfrm>
          <a:off x="272106" y="1598715"/>
          <a:ext cx="11230630" cy="384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126">
                  <a:extLst>
                    <a:ext uri="{9D8B030D-6E8A-4147-A177-3AD203B41FA5}">
                      <a16:colId xmlns:a16="http://schemas.microsoft.com/office/drawing/2014/main" val="1736069425"/>
                    </a:ext>
                  </a:extLst>
                </a:gridCol>
                <a:gridCol w="2246126">
                  <a:extLst>
                    <a:ext uri="{9D8B030D-6E8A-4147-A177-3AD203B41FA5}">
                      <a16:colId xmlns:a16="http://schemas.microsoft.com/office/drawing/2014/main" val="1784546888"/>
                    </a:ext>
                  </a:extLst>
                </a:gridCol>
                <a:gridCol w="2246126">
                  <a:extLst>
                    <a:ext uri="{9D8B030D-6E8A-4147-A177-3AD203B41FA5}">
                      <a16:colId xmlns:a16="http://schemas.microsoft.com/office/drawing/2014/main" val="3055395173"/>
                    </a:ext>
                  </a:extLst>
                </a:gridCol>
                <a:gridCol w="2246126">
                  <a:extLst>
                    <a:ext uri="{9D8B030D-6E8A-4147-A177-3AD203B41FA5}">
                      <a16:colId xmlns:a16="http://schemas.microsoft.com/office/drawing/2014/main" val="3593328899"/>
                    </a:ext>
                  </a:extLst>
                </a:gridCol>
                <a:gridCol w="2246126">
                  <a:extLst>
                    <a:ext uri="{9D8B030D-6E8A-4147-A177-3AD203B41FA5}">
                      <a16:colId xmlns:a16="http://schemas.microsoft.com/office/drawing/2014/main" val="2901037144"/>
                    </a:ext>
                  </a:extLst>
                </a:gridCol>
              </a:tblGrid>
              <a:tr h="402645">
                <a:tc>
                  <a:txBody>
                    <a:bodyPr/>
                    <a:lstStyle/>
                    <a:p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Biomass variability (Community)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 variability (Community)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Cover variability (Species)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Synchrony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extLst>
                  <a:ext uri="{0D108BD9-81ED-4DB2-BD59-A6C34878D82A}">
                    <a16:rowId xmlns:a16="http://schemas.microsoft.com/office/drawing/2014/main" val="3505369674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r>
                        <a:rPr lang="en-US" sz="2000" dirty="0"/>
                        <a:t>MPD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  <a:p>
                      <a:pPr algn="ctr"/>
                      <a:r>
                        <a:rPr lang="en-US" sz="2000" dirty="0"/>
                        <a:t>(R2m=0.11)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extLst>
                  <a:ext uri="{0D108BD9-81ED-4DB2-BD59-A6C34878D82A}">
                    <a16:rowId xmlns:a16="http://schemas.microsoft.com/office/drawing/2014/main" val="3181969694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r>
                        <a:rPr lang="en-CA" sz="2000" dirty="0"/>
                        <a:t>MNTD</a:t>
                      </a:r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  <a:p>
                      <a:pPr algn="ctr"/>
                      <a:r>
                        <a:rPr lang="en-US" sz="2000" dirty="0"/>
                        <a:t>(R2m = 0.05)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  <a:p>
                      <a:pPr algn="ctr"/>
                      <a:r>
                        <a:rPr lang="en-US" sz="2000" dirty="0"/>
                        <a:t>(R2m=0.04)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+</a:t>
                      </a:r>
                    </a:p>
                    <a:p>
                      <a:pPr algn="ctr"/>
                      <a:r>
                        <a:rPr lang="en-CA" sz="2000" dirty="0"/>
                        <a:t>(R2m=0.08)</a:t>
                      </a:r>
                    </a:p>
                  </a:txBody>
                  <a:tcPr marL="99282" marR="99282" marT="49641" marB="49641"/>
                </a:tc>
                <a:extLst>
                  <a:ext uri="{0D108BD9-81ED-4DB2-BD59-A6C34878D82A}">
                    <a16:rowId xmlns:a16="http://schemas.microsoft.com/office/drawing/2014/main" val="3921520910"/>
                  </a:ext>
                </a:extLst>
              </a:tr>
              <a:tr h="402645">
                <a:tc>
                  <a:txBody>
                    <a:bodyPr/>
                    <a:lstStyle/>
                    <a:p>
                      <a:r>
                        <a:rPr lang="en-CA" sz="2000" dirty="0"/>
                        <a:t>Native sp. Ratio</a:t>
                      </a:r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  <a:p>
                      <a:pPr algn="ctr"/>
                      <a:r>
                        <a:rPr lang="en-US" sz="2000" dirty="0"/>
                        <a:t>(R2</a:t>
                      </a:r>
                      <a:r>
                        <a:rPr lang="en-CA" sz="2000" dirty="0"/>
                        <a:t>m=0.14)</a:t>
                      </a:r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0</a:t>
                      </a:r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0</a:t>
                      </a:r>
                    </a:p>
                  </a:txBody>
                  <a:tcPr marL="99282" marR="99282" marT="49641" marB="49641"/>
                </a:tc>
                <a:extLst>
                  <a:ext uri="{0D108BD9-81ED-4DB2-BD59-A6C34878D82A}">
                    <a16:rowId xmlns:a16="http://schemas.microsoft.com/office/drawing/2014/main" val="1326824088"/>
                  </a:ext>
                </a:extLst>
              </a:tr>
              <a:tr h="218732">
                <a:tc>
                  <a:txBody>
                    <a:bodyPr/>
                    <a:lstStyle/>
                    <a:p>
                      <a:r>
                        <a:rPr lang="en-US" sz="2000" dirty="0"/>
                        <a:t>Mean species richness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-*</a:t>
                      </a:r>
                    </a:p>
                    <a:p>
                      <a:pPr algn="ctr"/>
                      <a:r>
                        <a:rPr lang="en-US" sz="2000" dirty="0"/>
                        <a:t>(R2m = 0.09)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(R2m=0.10)</a:t>
                      </a:r>
                      <a:endParaRPr lang="en-CA" sz="2000" dirty="0"/>
                    </a:p>
                  </a:txBody>
                  <a:tcPr marL="99282" marR="99282" marT="49641" marB="49641"/>
                </a:tc>
                <a:extLst>
                  <a:ext uri="{0D108BD9-81ED-4DB2-BD59-A6C34878D82A}">
                    <a16:rowId xmlns:a16="http://schemas.microsoft.com/office/drawing/2014/main" val="349645697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479900-F06A-FFAB-80BF-B32851049269}"/>
              </a:ext>
            </a:extLst>
          </p:cNvPr>
          <p:cNvSpPr txBox="1"/>
          <p:nvPr/>
        </p:nvSpPr>
        <p:spPr>
          <a:xfrm>
            <a:off x="272106" y="5565213"/>
            <a:ext cx="11066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effect = site name &amp; block name</a:t>
            </a:r>
          </a:p>
          <a:p>
            <a:r>
              <a:rPr lang="en-US" dirty="0"/>
              <a:t>* indicates marginal results (0.05 &lt; p &lt; 0.1)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810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415A-B87A-2EB1-DE60-D04BD9B7C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5909993-4DED-9B80-FD08-06A7DBA1F676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3EA85E-DD8C-AA97-08E8-39B60D266A85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C6F99-5CB9-CE86-C474-1B1DCB1A09DC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715BE8-A61F-DBCB-6728-A174D4FD3EE6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B04DCE-879B-2545-50E5-B7188ADBCA6C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204108-28D3-F402-3E9C-85C11811DAFC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F50023-F9DE-C55D-9895-AA107F77ACDD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40624F-E062-528D-C692-75FCB7699474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019415F-36D7-EE84-EFE0-3A448F7C4E4C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83612EB-BDFE-5043-E43F-943F6035DA64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237863-D3EC-279B-B02C-C5E8F4F141E5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A03C9-F09B-65F8-CDE7-BD48F1834C9C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D2D89F-D41A-B243-8872-8CC8D75C9107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1B20568-C806-78EE-257F-7A7DB87C87EF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E60916-F8A7-50D8-E8DF-2F32F4B0879A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39DE20-1FC3-8186-6287-37E5E5A62DB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13D745-07C5-0006-0FC2-2181F1190E4A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39643BD-E97B-5DBB-6317-0EC41DC5BA98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4BB449-49FC-46DC-426E-9925074955CE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9D7CE5-742D-7540-C6DD-73D844C27F4F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F136D5D-7463-23BB-1F96-52132DC5AC16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E6A5AE-99F1-125E-AE50-978BB842D32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A8DA5DF3-CD66-37F5-240A-FA3BBB07A6A9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BD2252-0045-B5E3-A939-0AC723BBB94F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B107B-F648-B803-60A1-840F6435F500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299EA2-DEFA-145A-B4CB-ED5E5BB6F005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67F731-3232-8304-73BB-93554C4083A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E50A63A-D034-8287-4D8C-96B351F5DE50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E5862D-A4D0-214D-C77A-0AA27A6A7C3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3694325-290D-4782-10EE-7F27D5F2CAA0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4893045-4EBD-B715-C754-93D90D4C5B6B}"/>
              </a:ext>
            </a:extLst>
          </p:cNvPr>
          <p:cNvGraphicFramePr>
            <a:graphicFrameLocks noGrp="1"/>
          </p:cNvGraphicFramePr>
          <p:nvPr/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820D74BA-F18E-7ABD-9217-FF3789D7B75F}"/>
              </a:ext>
            </a:extLst>
          </p:cNvPr>
          <p:cNvSpPr/>
          <p:nvPr/>
        </p:nvSpPr>
        <p:spPr>
          <a:xfrm>
            <a:off x="426027" y="706582"/>
            <a:ext cx="10941628" cy="1431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82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9D29-1161-BE24-CAE7-299A6F09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EC1D3D-3C26-D1CA-5DFA-49DA55B99AAE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D1BB280-B8C3-DA2F-3E3D-C920F46903D1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31996F-78E2-1C45-BE79-44CF44997DD3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CB4BE6-E038-8912-39EA-FFDD3972B5F7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3AD399-2B6C-F3DB-3555-2B48116F408C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28AD99-5810-7D52-336D-8A4A4BC1AB6A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E8CC20D-EAB3-83A5-EC4B-51861773CC20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CC6BFDC-3D65-771C-3959-0CDB3D46FAC4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D067BF-7A24-D2C0-F6E5-6EA618ACDD83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92AED5D-CD4D-9B31-573C-43E3CDAB4EFA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CB1BF-5954-160C-B7E0-86F774561FA2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B392E5-1F5D-8E2E-E7AE-C9E70DFEDC7B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C1DB3B-C8F4-9936-2B85-F4041409CE14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0691AFA-B54F-39A5-EC88-A4866E43A9D8}"/>
              </a:ext>
            </a:extLst>
          </p:cNvPr>
          <p:cNvSpPr/>
          <p:nvPr/>
        </p:nvSpPr>
        <p:spPr>
          <a:xfrm>
            <a:off x="8801520" y="2980012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2CBD7-07E6-C0AB-A25C-BD45B18FD386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8A0B03-B930-7633-F9C8-75F373B61B6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556D39-06A5-0D6D-DE19-010CED455A90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DC387-0F9F-CAEA-2A8F-FD42B4E073E1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D48BE3-56D1-151F-0BDA-C89BE24E5E15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563A3C1-FA6A-F08B-91DE-78BD338F08DE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D454C7D-4351-6960-2942-FC457A2CBBDC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88F223-AFD8-1073-515F-6D25F6AA173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A188980-940D-BC62-6B79-390E5C6A03EC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E229D-41B6-1644-C26E-E7CD482A6C2A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6D4EB5-0352-5CC3-2BB9-85CED6306386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565AC7-02E4-2425-6DF7-9B6A54CC1342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5FD50E-58B9-DDE1-B6CA-6E7E39E039B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D67831E-C2BF-2842-BABE-AFB5A08FD716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359661-CF2F-C343-98E9-297D043C74A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09DECBD-7AE7-C4A2-E34A-B305D31FE21C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-0.36</a:t>
            </a:r>
          </a:p>
        </p:txBody>
      </p:sp>
    </p:spTree>
    <p:extLst>
      <p:ext uri="{BB962C8B-B14F-4D97-AF65-F5344CB8AC3E}">
        <p14:creationId xmlns:p14="http://schemas.microsoft.com/office/powerpoint/2010/main" val="7936752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AF97F-04A8-275B-1B42-CBDB81B9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BB2BCB-F7FC-765D-DC74-C32E932EF8BB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6AF066-A294-2EF1-BCB5-F4E57C61A3C7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285E01-E63B-7AFA-A98D-03F70A0B6C75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11206B-6EB7-A1F0-6C1C-C995537FDF18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7FAF5-C4BD-F165-81E1-B838AC2FA973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4DC23-A796-81F5-51C5-40B4516C02B9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9EC1D-CB6C-12ED-06B1-015504792E4D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5AF7B90-8CD0-7EF5-E167-00E8E04C6E4D}"/>
              </a:ext>
            </a:extLst>
          </p:cNvPr>
          <p:cNvCxnSpPr>
            <a:cxnSpLocks/>
          </p:cNvCxnSpPr>
          <p:nvPr/>
        </p:nvCxnSpPr>
        <p:spPr>
          <a:xfrm>
            <a:off x="4053351" y="3769442"/>
            <a:ext cx="1639526" cy="13322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48F00C3-9595-972A-C984-C631FB0C1EEC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A685CCD-1BA8-67A2-9DF9-953A3C9AA4F0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30A261-B4A7-BD87-9F97-70AE00CACCDB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6DEFE3-8829-C5B8-A081-7FFA3C94CF97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5A2738-E332-B26C-977F-EC0180485D6F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FC184-3D20-E069-5037-926D6C3E6A51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274E31-2944-61AF-EE17-751DB37CB610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1B3AB4-74ED-2DA5-ACA3-0C3D0B8EAB9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D94E3-98FE-D27A-12A9-0EDF844C09F9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447E818-806B-7385-25D1-66B3403B57D9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4A4C4B-98FE-817C-1D6D-3376AF8EC04F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00FF2E-FC1C-C84A-E4EE-5512A295C0E2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5851B62-26C5-70FF-FA6F-0E694D2D0299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0C26BC-A771-BC75-8DDD-902AF5203BA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B69BEBAC-D4F2-3572-20AA-8F799E0D43E0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DBD81-0EA8-8505-8BC8-5F4057DC5464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D4F9E8-B0E2-2F8E-A502-2B15ADB3DB58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18E919-BB36-7BE6-2EF8-410FF53FBEC7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A2AEB1-D0DB-443F-9E06-471C0EA4081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1CD43C6-1EAD-1CB4-E9D1-02D311891F61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EC15B0-4737-376B-8071-831DDDACB21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F8BCA0E-2DD1-F4BA-5ACB-7F8DAD676679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86AF42-1308-6652-99FB-FB6BBD94F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39115"/>
              </p:ext>
            </p:extLst>
          </p:nvPr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697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9E1AD-2590-2C0A-6E94-0841A0FA8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9A55D7E-3795-29D7-EF62-A1D79299F235}"/>
              </a:ext>
            </a:extLst>
          </p:cNvPr>
          <p:cNvSpPr/>
          <p:nvPr/>
        </p:nvSpPr>
        <p:spPr>
          <a:xfrm>
            <a:off x="3269228" y="3178277"/>
            <a:ext cx="1396181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Synchrony</a:t>
            </a:r>
            <a:endParaRPr lang="en-CA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9B865A-1EB1-0065-A3B9-7F7DA2659460}"/>
              </a:ext>
            </a:extLst>
          </p:cNvPr>
          <p:cNvGrpSpPr/>
          <p:nvPr/>
        </p:nvGrpSpPr>
        <p:grpSpPr>
          <a:xfrm>
            <a:off x="899230" y="1246195"/>
            <a:ext cx="10032205" cy="504015"/>
            <a:chOff x="604683" y="1336532"/>
            <a:chExt cx="10032205" cy="5040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4529B8-9C56-DD6D-F399-ADBBC2DD1EE4}"/>
                </a:ext>
              </a:extLst>
            </p:cNvPr>
            <p:cNvSpPr/>
            <p:nvPr/>
          </p:nvSpPr>
          <p:spPr>
            <a:xfrm>
              <a:off x="4511163" y="1336532"/>
              <a:ext cx="218767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Relative native species richness ratio</a:t>
              </a:r>
              <a:endParaRPr lang="en-CA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1C3F33-3BF8-0D27-802C-CCC48D4F8091}"/>
                </a:ext>
              </a:extLst>
            </p:cNvPr>
            <p:cNvSpPr/>
            <p:nvPr/>
          </p:nvSpPr>
          <p:spPr>
            <a:xfrm>
              <a:off x="604683" y="1337184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species richness</a:t>
              </a:r>
              <a:endParaRPr lang="en-CA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F04D5A-E777-9228-E5A9-03BC8508CDA1}"/>
                </a:ext>
              </a:extLst>
            </p:cNvPr>
            <p:cNvSpPr/>
            <p:nvPr/>
          </p:nvSpPr>
          <p:spPr>
            <a:xfrm>
              <a:off x="2734598" y="1337183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MPD</a:t>
              </a:r>
              <a:endParaRPr lang="en-CA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03BE3CB-0BBB-5DB7-4876-334B91B46C71}"/>
                </a:ext>
              </a:extLst>
            </p:cNvPr>
            <p:cNvSpPr/>
            <p:nvPr/>
          </p:nvSpPr>
          <p:spPr>
            <a:xfrm>
              <a:off x="7110792" y="1339102"/>
              <a:ext cx="1396181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Mean MNTD</a:t>
              </a:r>
              <a:endParaRPr lang="en-CA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AE0185-EA75-B2D7-6F4F-F809EED3DDFA}"/>
                </a:ext>
              </a:extLst>
            </p:cNvPr>
            <p:cNvSpPr/>
            <p:nvPr/>
          </p:nvSpPr>
          <p:spPr>
            <a:xfrm>
              <a:off x="8970320" y="1336532"/>
              <a:ext cx="1666568" cy="50144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Evenness</a:t>
              </a:r>
              <a:endParaRPr lang="en-CA" dirty="0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C72C960-1239-CB6D-27F3-CDCC084A3A4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67319" y="3679722"/>
            <a:ext cx="1725558" cy="142199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909055-0326-DDB0-B649-E501665051FC}"/>
              </a:ext>
            </a:extLst>
          </p:cNvPr>
          <p:cNvCxnSpPr>
            <a:cxnSpLocks/>
          </p:cNvCxnSpPr>
          <p:nvPr/>
        </p:nvCxnSpPr>
        <p:spPr>
          <a:xfrm flipH="1">
            <a:off x="5832987" y="3739943"/>
            <a:ext cx="1826342" cy="13593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C84A78D-9F56-8329-CF7E-83D2E5450F82}"/>
              </a:ext>
            </a:extLst>
          </p:cNvPr>
          <p:cNvSpPr/>
          <p:nvPr/>
        </p:nvSpPr>
        <p:spPr>
          <a:xfrm>
            <a:off x="4522077" y="419806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7CA32-83B3-DE01-270B-F56BF851798C}"/>
              </a:ext>
            </a:extLst>
          </p:cNvPr>
          <p:cNvSpPr/>
          <p:nvPr/>
        </p:nvSpPr>
        <p:spPr>
          <a:xfrm>
            <a:off x="6485601" y="4198064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0.49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EF6415-A9FF-28F0-F41A-79E42130EF02}"/>
              </a:ext>
            </a:extLst>
          </p:cNvPr>
          <p:cNvCxnSpPr>
            <a:cxnSpLocks/>
          </p:cNvCxnSpPr>
          <p:nvPr/>
        </p:nvCxnSpPr>
        <p:spPr>
          <a:xfrm>
            <a:off x="899230" y="1747640"/>
            <a:ext cx="4067771" cy="33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341E84-C2BF-8529-3A42-56A252521241}"/>
              </a:ext>
            </a:extLst>
          </p:cNvPr>
          <p:cNvCxnSpPr>
            <a:cxnSpLocks/>
          </p:cNvCxnSpPr>
          <p:nvPr/>
        </p:nvCxnSpPr>
        <p:spPr>
          <a:xfrm flipH="1">
            <a:off x="6507109" y="1747640"/>
            <a:ext cx="4424326" cy="335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E9709-5728-D71D-5238-A06E531B4CFD}"/>
              </a:ext>
            </a:extLst>
          </p:cNvPr>
          <p:cNvSpPr/>
          <p:nvPr/>
        </p:nvSpPr>
        <p:spPr>
          <a:xfrm>
            <a:off x="8838474" y="2955967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B2129B-B6D3-937F-25F9-29245758EC49}"/>
              </a:ext>
            </a:extLst>
          </p:cNvPr>
          <p:cNvSpPr/>
          <p:nvPr/>
        </p:nvSpPr>
        <p:spPr>
          <a:xfrm>
            <a:off x="2353294" y="3352183"/>
            <a:ext cx="717137" cy="32753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-0.30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24BADB-66FF-9928-D1B0-ACECA80D065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598141" y="1774992"/>
            <a:ext cx="2369178" cy="140328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137FC3-7587-8C63-FB9A-B221488549A8}"/>
              </a:ext>
            </a:extLst>
          </p:cNvPr>
          <p:cNvCxnSpPr>
            <a:cxnSpLocks/>
          </p:cNvCxnSpPr>
          <p:nvPr/>
        </p:nvCxnSpPr>
        <p:spPr>
          <a:xfrm flipH="1">
            <a:off x="3967318" y="1759334"/>
            <a:ext cx="3943349" cy="135872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6B0C4D3-FD75-9C57-400F-F2C3F0DD0A7C}"/>
              </a:ext>
            </a:extLst>
          </p:cNvPr>
          <p:cNvSpPr/>
          <p:nvPr/>
        </p:nvSpPr>
        <p:spPr>
          <a:xfrm>
            <a:off x="5378952" y="2368775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EF7B6D7-588B-0BC9-F102-2A96E69C57A1}"/>
              </a:ext>
            </a:extLst>
          </p:cNvPr>
          <p:cNvSpPr/>
          <p:nvPr/>
        </p:nvSpPr>
        <p:spPr>
          <a:xfrm>
            <a:off x="2442708" y="2299188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0.39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523996-BAA2-ACF8-602C-3681DEC30BD9}"/>
              </a:ext>
            </a:extLst>
          </p:cNvPr>
          <p:cNvCxnSpPr>
            <a:cxnSpLocks/>
          </p:cNvCxnSpPr>
          <p:nvPr/>
        </p:nvCxnSpPr>
        <p:spPr>
          <a:xfrm>
            <a:off x="6154687" y="1774992"/>
            <a:ext cx="1789163" cy="140328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3DA8FA7-521E-79F1-B289-DD2CDA6A6407}"/>
              </a:ext>
            </a:extLst>
          </p:cNvPr>
          <p:cNvSpPr/>
          <p:nvPr/>
        </p:nvSpPr>
        <p:spPr>
          <a:xfrm>
            <a:off x="6851553" y="2331677"/>
            <a:ext cx="717137" cy="32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-0.38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AE0D75-422A-B94D-FC72-3F44EC9EC75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005303" y="1747640"/>
            <a:ext cx="2092848" cy="140328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C082E60-2D5F-28A8-66C2-789F564B88AD}"/>
              </a:ext>
            </a:extLst>
          </p:cNvPr>
          <p:cNvSpPr/>
          <p:nvPr/>
        </p:nvSpPr>
        <p:spPr>
          <a:xfrm>
            <a:off x="8597079" y="233167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0.26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950CDF-FDBD-3DA1-D3FE-CAE16F1F17B8}"/>
              </a:ext>
            </a:extLst>
          </p:cNvPr>
          <p:cNvSpPr/>
          <p:nvPr/>
        </p:nvSpPr>
        <p:spPr>
          <a:xfrm>
            <a:off x="5845387" y="3230947"/>
            <a:ext cx="2751692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(Species)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641938-2AD0-9893-E646-0AB0FDA3F9FF}"/>
              </a:ext>
            </a:extLst>
          </p:cNvPr>
          <p:cNvSpPr/>
          <p:nvPr/>
        </p:nvSpPr>
        <p:spPr>
          <a:xfrm>
            <a:off x="4426527" y="5188974"/>
            <a:ext cx="2672363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Cover Variability (Community)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94DC45-F1C9-9B8A-59BE-66B05A98C85E}"/>
              </a:ext>
            </a:extLst>
          </p:cNvPr>
          <p:cNvSpPr/>
          <p:nvPr/>
        </p:nvSpPr>
        <p:spPr>
          <a:xfrm>
            <a:off x="4301835" y="6224601"/>
            <a:ext cx="3075710" cy="5014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Biomass Variability (Community)</a:t>
            </a:r>
            <a:endParaRPr lang="en-CA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CBBF8F-A0C4-4836-6AF7-3E91EFF8928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5839690" y="5690419"/>
            <a:ext cx="0" cy="53418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3DAA790-170A-6A36-D1A8-270EFD33C23C}"/>
              </a:ext>
            </a:extLst>
          </p:cNvPr>
          <p:cNvSpPr/>
          <p:nvPr/>
        </p:nvSpPr>
        <p:spPr>
          <a:xfrm>
            <a:off x="5484555" y="5757147"/>
            <a:ext cx="717137" cy="32753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0.57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2CF294-314D-EB2C-E436-ADCA9EA6998D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67319" y="1768636"/>
            <a:ext cx="1312184" cy="140964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0810-080D-0833-3F14-6FDEA9B367E7}"/>
              </a:ext>
            </a:extLst>
          </p:cNvPr>
          <p:cNvSpPr/>
          <p:nvPr/>
        </p:nvSpPr>
        <p:spPr>
          <a:xfrm>
            <a:off x="4317239" y="2205005"/>
            <a:ext cx="717137" cy="3275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-0.36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3C7BFB-E5BC-0E88-D5B2-A3A3385D25ED}"/>
              </a:ext>
            </a:extLst>
          </p:cNvPr>
          <p:cNvGraphicFramePr>
            <a:graphicFrameLocks noGrp="1"/>
          </p:cNvGraphicFramePr>
          <p:nvPr/>
        </p:nvGraphicFramePr>
        <p:xfrm>
          <a:off x="7943850" y="4381761"/>
          <a:ext cx="370576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37">
                  <a:extLst>
                    <a:ext uri="{9D8B030D-6E8A-4147-A177-3AD203B41FA5}">
                      <a16:colId xmlns:a16="http://schemas.microsoft.com/office/drawing/2014/main" val="1452312256"/>
                    </a:ext>
                  </a:extLst>
                </a:gridCol>
                <a:gridCol w="1078927">
                  <a:extLst>
                    <a:ext uri="{9D8B030D-6E8A-4147-A177-3AD203B41FA5}">
                      <a16:colId xmlns:a16="http://schemas.microsoft.com/office/drawing/2014/main" val="2614114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R2m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2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Synchrony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18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(Species)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Cover Var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0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Biomass Variability (community)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01206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9E1478E-9CB6-B132-FE73-892D9B13B819}"/>
              </a:ext>
            </a:extLst>
          </p:cNvPr>
          <p:cNvSpPr/>
          <p:nvPr/>
        </p:nvSpPr>
        <p:spPr>
          <a:xfrm>
            <a:off x="78230" y="4282408"/>
            <a:ext cx="3144571" cy="21183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 assumes linearity!</a:t>
            </a:r>
            <a:endParaRPr lang="en-CA" dirty="0"/>
          </a:p>
          <a:p>
            <a:pPr algn="ctr"/>
            <a:r>
              <a:rPr lang="en-CA" dirty="0"/>
              <a:t>Explore non-linear models?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72F92-AF15-E933-957D-FD250509F8A0}"/>
              </a:ext>
            </a:extLst>
          </p:cNvPr>
          <p:cNvSpPr/>
          <p:nvPr/>
        </p:nvSpPr>
        <p:spPr>
          <a:xfrm>
            <a:off x="2826327" y="571500"/>
            <a:ext cx="6012147" cy="2857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535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B7A37-CD7B-BAB2-A0C3-19AB575A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BEBD5-21D5-7CBD-D4DF-58C21C93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38" y="1586729"/>
            <a:ext cx="10515600" cy="4351338"/>
          </a:xfrm>
        </p:spPr>
        <p:txBody>
          <a:bodyPr/>
          <a:lstStyle/>
          <a:p>
            <a:r>
              <a:rPr lang="en-US" dirty="0"/>
              <a:t>Tend to be environmental generalists</a:t>
            </a:r>
          </a:p>
          <a:p>
            <a:r>
              <a:rPr lang="en-US" dirty="0"/>
              <a:t>Less sensitive to competition</a:t>
            </a:r>
          </a:p>
          <a:p>
            <a:r>
              <a:rPr lang="en-US" dirty="0"/>
              <a:t>This should reduce their species-level temporal variability and increase synchrony…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DFC0E-E684-A56A-E958-B3F0B566C89C}"/>
              </a:ext>
            </a:extLst>
          </p:cNvPr>
          <p:cNvSpPr txBox="1"/>
          <p:nvPr/>
        </p:nvSpPr>
        <p:spPr>
          <a:xfrm>
            <a:off x="369455" y="126134"/>
            <a:ext cx="6105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Non-native species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1242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2C8D-7160-85BD-A7EE-438D7BEA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2372-5702-CB58-3884-A4E7F23D4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778" y="1253331"/>
            <a:ext cx="10515600" cy="4351338"/>
          </a:xfrm>
        </p:spPr>
        <p:txBody>
          <a:bodyPr/>
          <a:lstStyle/>
          <a:p>
            <a:r>
              <a:rPr lang="en-US" dirty="0"/>
              <a:t>How do PD and non-native species affect population and community variability, as well as synchrony?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1BD54-118B-CDF1-0A94-BE673D8946B2}"/>
              </a:ext>
            </a:extLst>
          </p:cNvPr>
          <p:cNvSpPr txBox="1"/>
          <p:nvPr/>
        </p:nvSpPr>
        <p:spPr>
          <a:xfrm>
            <a:off x="369455" y="126134"/>
            <a:ext cx="6105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Questions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07449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B258-D98C-76C9-3F32-47C0346A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24" y="1013254"/>
            <a:ext cx="11065476" cy="5163709"/>
          </a:xfrm>
        </p:spPr>
        <p:txBody>
          <a:bodyPr>
            <a:normAutofit/>
          </a:bodyPr>
          <a:lstStyle/>
          <a:p>
            <a:r>
              <a:rPr lang="en-US" dirty="0"/>
              <a:t>Only used </a:t>
            </a:r>
            <a:r>
              <a:rPr lang="en-US" b="1" dirty="0"/>
              <a:t>control </a:t>
            </a:r>
            <a:r>
              <a:rPr lang="en-US" dirty="0"/>
              <a:t>plots with at least 10 years of data</a:t>
            </a:r>
          </a:p>
          <a:p>
            <a:r>
              <a:rPr lang="en-CA" dirty="0"/>
              <a:t>Excluded non-living and non-vascular plants</a:t>
            </a:r>
            <a:endParaRPr lang="en-US" dirty="0"/>
          </a:p>
          <a:p>
            <a:r>
              <a:rPr lang="en-CA" dirty="0"/>
              <a:t>&gt;90% species were classified into native/non-native </a:t>
            </a:r>
          </a:p>
          <a:p>
            <a:r>
              <a:rPr lang="en-CA" dirty="0"/>
              <a:t>&gt;90% cover data were classified into native/non-native</a:t>
            </a:r>
          </a:p>
          <a:p>
            <a:r>
              <a:rPr lang="en-CA" dirty="0"/>
              <a:t>Units = each 1-m</a:t>
            </a:r>
            <a:r>
              <a:rPr lang="en-CA" baseline="30000" dirty="0"/>
              <a:t>2</a:t>
            </a:r>
            <a:r>
              <a:rPr lang="en-CA" dirty="0"/>
              <a:t> plot</a:t>
            </a:r>
          </a:p>
          <a:p>
            <a:r>
              <a:rPr lang="en-CA" dirty="0"/>
              <a:t>Biomass</a:t>
            </a:r>
            <a:r>
              <a:rPr lang="zh-TW" altLang="en-US" dirty="0"/>
              <a:t> </a:t>
            </a:r>
            <a:r>
              <a:rPr lang="en-CA" dirty="0"/>
              <a:t>and cover data are available at community levels. But only cover data are available at species levels.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3A2A9-2565-CDF7-9C54-2B93365EE8C1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filtering &amp; cleaning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86846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75D4-D1DA-AEBD-FB17-F4E373F9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41" y="1253331"/>
            <a:ext cx="11427940" cy="5287512"/>
          </a:xfrm>
        </p:spPr>
        <p:txBody>
          <a:bodyPr>
            <a:normAutofit/>
          </a:bodyPr>
          <a:lstStyle/>
          <a:p>
            <a:r>
              <a:rPr lang="en-US" dirty="0"/>
              <a:t>Community variability (the inverse of stability)</a:t>
            </a:r>
          </a:p>
          <a:p>
            <a:pPr lvl="1"/>
            <a:r>
              <a:rPr lang="en-US" dirty="0"/>
              <a:t>SD(total abundance across species)/mean(total abundance across species)</a:t>
            </a:r>
          </a:p>
          <a:p>
            <a:pPr lvl="1"/>
            <a:r>
              <a:rPr lang="en-US" dirty="0"/>
              <a:t>Calculated for both living biomass and cover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DFE72-BEB9-C9E7-B60A-65DA8798F3B5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Metrics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76946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3801-4EE7-6207-993E-660F8A11B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5FB4-6CE5-BF4E-D373-647757D7A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41" y="1253331"/>
            <a:ext cx="11427940" cy="5287512"/>
          </a:xfrm>
        </p:spPr>
        <p:txBody>
          <a:bodyPr>
            <a:normAutofit/>
          </a:bodyPr>
          <a:lstStyle/>
          <a:p>
            <a:r>
              <a:rPr lang="en-US" dirty="0"/>
              <a:t>Community variability (the inverse of stability)</a:t>
            </a:r>
          </a:p>
          <a:p>
            <a:pPr lvl="1"/>
            <a:r>
              <a:rPr lang="en-US" dirty="0"/>
              <a:t>SD(total abundance across species)/mean(total abundance across species)</a:t>
            </a:r>
          </a:p>
          <a:p>
            <a:pPr lvl="1"/>
            <a:r>
              <a:rPr lang="en-US" dirty="0"/>
              <a:t>Calculated for both living biomass and cover </a:t>
            </a:r>
          </a:p>
          <a:p>
            <a:r>
              <a:rPr lang="en-CA" dirty="0"/>
              <a:t>Weighted population variability </a:t>
            </a:r>
          </a:p>
          <a:p>
            <a:pPr lvl="1"/>
            <a:r>
              <a:rPr lang="en-US" dirty="0"/>
              <a:t>SD(species abundance)/mean(species abundance)</a:t>
            </a:r>
          </a:p>
          <a:p>
            <a:pPr lvl="1"/>
            <a:r>
              <a:rPr lang="en-US" dirty="0"/>
              <a:t>Weighted by their relative abundance</a:t>
            </a:r>
          </a:p>
          <a:p>
            <a:pPr lvl="1"/>
            <a:r>
              <a:rPr lang="en-US" dirty="0"/>
              <a:t>Cover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FA20F-2962-0A36-6C3F-AB2CE62BFBCE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Metrics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1646000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0D6C-D710-ABCE-1EBC-2F9A9E45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4A5F-32D8-BCE9-5909-97644036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741" y="1253331"/>
            <a:ext cx="11427940" cy="52875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Community variability (the inverse of stability)</a:t>
            </a:r>
          </a:p>
          <a:p>
            <a:pPr lvl="1"/>
            <a:r>
              <a:rPr lang="en-US" dirty="0"/>
              <a:t>SD(total abundance across species)/mean(total abundance across species)</a:t>
            </a:r>
          </a:p>
          <a:p>
            <a:pPr lvl="1"/>
            <a:r>
              <a:rPr lang="en-US" dirty="0"/>
              <a:t>Calculated for both living biomass and cover </a:t>
            </a:r>
          </a:p>
          <a:p>
            <a:r>
              <a:rPr lang="en-CA" dirty="0"/>
              <a:t>Weighted population variability </a:t>
            </a:r>
          </a:p>
          <a:p>
            <a:pPr lvl="1"/>
            <a:r>
              <a:rPr lang="en-US" dirty="0"/>
              <a:t>SD(species abundance)/mean(species abundance)</a:t>
            </a:r>
          </a:p>
          <a:p>
            <a:pPr lvl="1"/>
            <a:r>
              <a:rPr lang="en-US" dirty="0"/>
              <a:t>Weighted by their relative abundance</a:t>
            </a:r>
          </a:p>
          <a:p>
            <a:pPr lvl="1"/>
            <a:r>
              <a:rPr lang="en-US" dirty="0"/>
              <a:t>Cover only</a:t>
            </a:r>
          </a:p>
          <a:p>
            <a:r>
              <a:rPr lang="en-US" dirty="0"/>
              <a:t>Synchrony</a:t>
            </a:r>
          </a:p>
          <a:p>
            <a:pPr lvl="1"/>
            <a:r>
              <a:rPr lang="en-US" dirty="0"/>
              <a:t>Average correlation between abundance of a species &amp; the sum of all other species</a:t>
            </a:r>
          </a:p>
          <a:p>
            <a:pPr lvl="1"/>
            <a:r>
              <a:rPr lang="en-US" dirty="0"/>
              <a:t>E.g., the average of </a:t>
            </a:r>
            <a:r>
              <a:rPr lang="en-US" dirty="0" err="1"/>
              <a:t>cor</a:t>
            </a:r>
            <a:r>
              <a:rPr lang="en-US" dirty="0"/>
              <a:t>(A,B+C), </a:t>
            </a:r>
            <a:r>
              <a:rPr lang="en-US" dirty="0" err="1"/>
              <a:t>cor</a:t>
            </a:r>
            <a:r>
              <a:rPr lang="en-US" dirty="0"/>
              <a:t>(B,A+C), </a:t>
            </a:r>
            <a:r>
              <a:rPr lang="en-US" dirty="0" err="1"/>
              <a:t>cor</a:t>
            </a:r>
            <a:r>
              <a:rPr lang="en-US" dirty="0"/>
              <a:t>(C,A+B)</a:t>
            </a:r>
          </a:p>
          <a:p>
            <a:pPr lvl="1"/>
            <a:r>
              <a:rPr lang="en-US" dirty="0"/>
              <a:t>Further weighted by the relative abundance of each species</a:t>
            </a:r>
          </a:p>
          <a:p>
            <a:pPr lvl="1"/>
            <a:r>
              <a:rPr lang="en-US" dirty="0"/>
              <a:t>Cover 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EB6D6-1A65-ED96-AC34-18A903EE4580}"/>
              </a:ext>
            </a:extLst>
          </p:cNvPr>
          <p:cNvSpPr txBox="1"/>
          <p:nvPr/>
        </p:nvSpPr>
        <p:spPr>
          <a:xfrm>
            <a:off x="115330" y="205946"/>
            <a:ext cx="598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Metrics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49164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1508</Words>
  <Application>Microsoft Office PowerPoint</Application>
  <PresentationFormat>Widescreen</PresentationFormat>
  <Paragraphs>422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 results (N =71)</vt:lpstr>
      <vt:lpstr>SEM results (N =71)</vt:lpstr>
      <vt:lpstr>SEM results (N =71)</vt:lpstr>
      <vt:lpstr>GAMM results –Native species</vt:lpstr>
      <vt:lpstr>GAMM result- Native species</vt:lpstr>
      <vt:lpstr>GAMM results - MNTD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 of MNTD in +NPK plots..</vt:lpstr>
      <vt:lpstr>MPD became significant in +NPK plots…</vt:lpstr>
      <vt:lpstr>PowerPoint Presentation</vt:lpstr>
      <vt:lpstr>PowerPoint Presentation</vt:lpstr>
      <vt:lpstr>PowerPoint Presentation</vt:lpstr>
      <vt:lpstr>Bivariate LMM results (N=77)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Tsang</dc:creator>
  <cp:lastModifiedBy>Toby Tsang</cp:lastModifiedBy>
  <cp:revision>2</cp:revision>
  <dcterms:created xsi:type="dcterms:W3CDTF">2024-10-19T21:01:08Z</dcterms:created>
  <dcterms:modified xsi:type="dcterms:W3CDTF">2024-10-23T01:47:10Z</dcterms:modified>
</cp:coreProperties>
</file>