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8" r:id="rId4"/>
    <p:sldId id="275" r:id="rId5"/>
    <p:sldId id="276" r:id="rId6"/>
    <p:sldId id="279" r:id="rId7"/>
    <p:sldId id="263" r:id="rId8"/>
    <p:sldId id="281" r:id="rId9"/>
    <p:sldId id="282" r:id="rId10"/>
    <p:sldId id="265" r:id="rId11"/>
    <p:sldId id="284" r:id="rId12"/>
    <p:sldId id="283" r:id="rId13"/>
    <p:sldId id="280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17B7F44-FC0B-C444-87CD-805B4815BBBF}">
          <p14:sldIdLst>
            <p14:sldId id="256"/>
            <p14:sldId id="271"/>
            <p14:sldId id="258"/>
            <p14:sldId id="275"/>
            <p14:sldId id="276"/>
            <p14:sldId id="279"/>
            <p14:sldId id="263"/>
            <p14:sldId id="281"/>
            <p14:sldId id="282"/>
            <p14:sldId id="265"/>
            <p14:sldId id="284"/>
            <p14:sldId id="283"/>
            <p14:sldId id="280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684"/>
    <a:srgbClr val="E7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5"/>
    <p:restoredTop sz="94639"/>
  </p:normalViewPr>
  <p:slideViewPr>
    <p:cSldViewPr snapToGrid="0" snapToObjects="1">
      <p:cViewPr varScale="1">
        <p:scale>
          <a:sx n="137" d="100"/>
          <a:sy n="137" d="100"/>
        </p:scale>
        <p:origin x="200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EC4B-E5CE-A240-9305-9D4A4292BD8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6B4AE-B560-B84F-B884-996C2E162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4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A26F-A50C-2D45-BD7A-68016E55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C641-1D1D-994E-B290-53B6397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F067-299C-AD4D-960B-D78A5E18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8820-5BDE-124E-968C-310515763F4A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33D1-FF00-7244-91DE-C55F56B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0966-2E67-CC4E-81D5-17EDF773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419B-E3CD-8D4C-94CA-CA510096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D68E7-A7A8-EC4C-9C3F-E276D1D0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F390-EB93-CC44-9B95-34848CD8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94F8-148C-B44E-95BB-BA8E9B527D05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4FBC-BC85-7E43-95E0-A5D0BA67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C6D0-2D55-6648-885C-8DC5D15D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A157F-ED17-5245-8358-59F7F8C11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FD801-59CB-4B4B-886C-D5EB1FF5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9AD6-010F-2843-BD9A-C48AC034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39EC-0307-524B-84A6-EC6B85EB9DCA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A9602-B900-E040-9BE3-0C13B05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7B85-F56F-2948-AFA4-E289EE58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ADA7-ECA8-D54B-A8ED-E9D348AD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9FDD-80E0-2C42-8A85-EAC3A219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8DBB-520D-7444-B39A-73B39C99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2C4D-F4CD-5946-8644-DD38089ECDB1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EE15-3E99-EF4D-A972-1438931B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0234-29B9-A843-B5A6-D561681F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D2CC-3616-B042-A1D9-8B158948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CEFB0-45C2-E441-95F5-41E6645E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F1B8-3577-EC41-A35B-15A8AD06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DCE0-59F7-4946-9A01-78AAB83B3633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E9AE-BA40-8A47-8CEA-8B2959F5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D312-D9EA-E944-9D63-FBDD6D7B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0EB8-4678-6049-8231-3FB7543A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471F-EFC0-4943-9D24-A7D7ABD5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A4D37-7C5F-794C-8553-A57DD453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45E44-1B98-0D4C-BC8B-9740942D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FBBE-CD3C-794D-AA4D-9005AE2006D1}" type="datetime1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83EE-081A-EB4D-B8D0-FB83E354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8E39-557D-4245-9085-9D7A291D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AF42-0F6A-7745-8F32-37ABBC7F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98636-86BF-6641-9FAD-76CD123D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31561-104A-7342-9B11-687BFB5B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77133-829F-5E44-9C2C-7ED070A69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FFED2-47BF-BE44-B5FC-1C19CE7DC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1CF2D-4A98-0047-BFC9-17A56347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AF8-B363-0143-BE27-49EA6B71D2E6}" type="datetime1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3C460-EA07-CE43-8E27-40508D3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842D2-7666-1C40-8BDD-96264DB4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E3F0-FF30-A341-A049-5814CD18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46E1A-2E8A-D642-B56A-3AC64CEF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8F28-9ED7-0046-AFEC-18EB4274F955}" type="datetime1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E0DF8-D877-4D4E-9396-BE5B1D0B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2FBC2-0941-0441-AE2E-78B18511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B1669-B1E0-EC4F-AF21-AFDB75DF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A42E-BE63-EC4B-8D19-73A52CED6F24}" type="datetime1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01C35-9A0C-9F40-B743-436F084F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13247-BEDF-184A-A6E0-86A93124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6693-9063-1240-A54A-572CC9B9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6950-D321-1746-8FAF-DA7C7447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676E-521E-414F-9D5E-8F70A98E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CEEF-F779-6E4E-9BB3-AD5CF97D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4399-3956-4C4A-9999-5597CA3C3CB9}" type="datetime1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44B84-F51C-EE47-83E7-CAEF4F1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B828-41C8-B64E-BA88-5FE151EB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968B-3181-C541-922B-911E7C78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7901-3AB5-DE47-8389-C11ABF853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B6C0D-BC5B-374A-95BA-653792BF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1614-78F9-BF47-B2CD-4A68379B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115-5053-3D45-92D7-8414558E0951}" type="datetime1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C555A-9626-8544-8553-D72B2200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Reification and reactification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EA7ED-842C-DE4C-9E43-AC13FB2D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31724-892F-5242-9DD9-C422E70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C2CA-C2D5-1341-836E-7CF7BD2A8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2000-10DC-F142-9F1B-BA2063D7D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9A85-0FB2-9545-B822-12D98BA39F52}" type="datetime1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1B87-5722-5D45-A726-B2AA062CF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Reification and reactification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0781-553E-3D46-986C-B8EDC4EE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7441-340F-C049-B198-12B28119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tpalanga/akka-concurrent-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palanga" TargetMode="External"/><Relationship Id="rId2" Type="http://schemas.openxmlformats.org/officeDocument/2006/relationships/hyperlink" Target="https://www.linkedin.com/in/tudorpalang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C90A-E058-324F-88EE-4049424BB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53"/>
            <a:ext cx="9144000" cy="185700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Concurrent programming with </a:t>
            </a:r>
            <a:r>
              <a:rPr lang="en-US" sz="4800" b="1" dirty="0" err="1">
                <a:solidFill>
                  <a:srgbClr val="0070C0"/>
                </a:solidFill>
              </a:rPr>
              <a:t>Akka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D415802C-4D2C-D345-B68C-5781D03CDFA4}"/>
              </a:ext>
            </a:extLst>
          </p:cNvPr>
          <p:cNvSpPr/>
          <p:nvPr/>
        </p:nvSpPr>
        <p:spPr>
          <a:xfrm>
            <a:off x="1973062" y="4098262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Akka</a:t>
            </a:r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actors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75BD86E-FCAC-234F-BBBA-F2C10BBFB319}"/>
              </a:ext>
            </a:extLst>
          </p:cNvPr>
          <p:cNvSpPr/>
          <p:nvPr/>
        </p:nvSpPr>
        <p:spPr>
          <a:xfrm>
            <a:off x="2720223" y="3970224"/>
            <a:ext cx="3337689" cy="6134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FFB36-B4D6-5641-AD88-AEE26CE8FFEA}"/>
              </a:ext>
            </a:extLst>
          </p:cNvPr>
          <p:cNvSpPr/>
          <p:nvPr/>
        </p:nvSpPr>
        <p:spPr>
          <a:xfrm>
            <a:off x="6283000" y="3663227"/>
            <a:ext cx="2842340" cy="2000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Receive</a:t>
            </a:r>
          </a:p>
          <a:p>
            <a:pPr algn="ctr"/>
            <a:r>
              <a:rPr lang="en-US" sz="3200" dirty="0"/>
              <a:t>(one by one)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86CB96-6524-3147-B797-06D79E0BEECA}"/>
              </a:ext>
            </a:extLst>
          </p:cNvPr>
          <p:cNvSpPr txBox="1"/>
          <p:nvPr/>
        </p:nvSpPr>
        <p:spPr>
          <a:xfrm>
            <a:off x="5671100" y="252965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326C99E-D385-AC4F-B2DB-76FDFFCA5919}"/>
              </a:ext>
            </a:extLst>
          </p:cNvPr>
          <p:cNvSpPr/>
          <p:nvPr/>
        </p:nvSpPr>
        <p:spPr>
          <a:xfrm rot="10800000">
            <a:off x="1966840" y="4689204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594941-507D-334C-B153-5905538AEAC0}"/>
              </a:ext>
            </a:extLst>
          </p:cNvPr>
          <p:cNvSpPr txBox="1"/>
          <p:nvPr/>
        </p:nvSpPr>
        <p:spPr>
          <a:xfrm>
            <a:off x="3637964" y="3557758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 Inbox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C3C0382-3761-B44F-B8F9-82915DDC44AA}"/>
              </a:ext>
            </a:extLst>
          </p:cNvPr>
          <p:cNvSpPr/>
          <p:nvPr/>
        </p:nvSpPr>
        <p:spPr>
          <a:xfrm>
            <a:off x="4958795" y="4073939"/>
            <a:ext cx="180818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679BCC9-8041-1F42-A504-BA81A5BD2360}"/>
              </a:ext>
            </a:extLst>
          </p:cNvPr>
          <p:cNvSpPr/>
          <p:nvPr/>
        </p:nvSpPr>
        <p:spPr>
          <a:xfrm>
            <a:off x="5217631" y="4086612"/>
            <a:ext cx="180818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BC92FCC-5EBC-8E40-8F56-B97D97D2FC1C}"/>
              </a:ext>
            </a:extLst>
          </p:cNvPr>
          <p:cNvSpPr/>
          <p:nvPr/>
        </p:nvSpPr>
        <p:spPr>
          <a:xfrm>
            <a:off x="5492537" y="4086612"/>
            <a:ext cx="180818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D1979CE-83E0-6A40-9786-938DD1F8B638}"/>
              </a:ext>
            </a:extLst>
          </p:cNvPr>
          <p:cNvSpPr/>
          <p:nvPr/>
        </p:nvSpPr>
        <p:spPr>
          <a:xfrm>
            <a:off x="5767443" y="4099285"/>
            <a:ext cx="164748" cy="3806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56564F2-A620-E341-9E52-FB2F6E3BDEF8}"/>
              </a:ext>
            </a:extLst>
          </p:cNvPr>
          <p:cNvSpPr/>
          <p:nvPr/>
        </p:nvSpPr>
        <p:spPr>
          <a:xfrm>
            <a:off x="2920536" y="4073939"/>
            <a:ext cx="180818" cy="40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F42324-4932-FD47-AC46-620381A71089}"/>
              </a:ext>
            </a:extLst>
          </p:cNvPr>
          <p:cNvSpPr/>
          <p:nvPr/>
        </p:nvSpPr>
        <p:spPr>
          <a:xfrm>
            <a:off x="2545574" y="3183500"/>
            <a:ext cx="6874447" cy="28661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F0A52F7-E1F3-C141-A746-DEC41C756C2F}"/>
              </a:ext>
            </a:extLst>
          </p:cNvPr>
          <p:cNvSpPr/>
          <p:nvPr/>
        </p:nvSpPr>
        <p:spPr>
          <a:xfrm>
            <a:off x="9432897" y="4073939"/>
            <a:ext cx="578734" cy="2893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ED8A3D-B640-6848-ABFA-FC8E9FF1D8AC}"/>
              </a:ext>
            </a:extLst>
          </p:cNvPr>
          <p:cNvSpPr/>
          <p:nvPr/>
        </p:nvSpPr>
        <p:spPr>
          <a:xfrm rot="10800000">
            <a:off x="9426675" y="4664881"/>
            <a:ext cx="578734" cy="28936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B7BC0F-BC09-5C44-8D2F-D141F3605008}"/>
              </a:ext>
            </a:extLst>
          </p:cNvPr>
          <p:cNvSpPr txBox="1"/>
          <p:nvPr/>
        </p:nvSpPr>
        <p:spPr>
          <a:xfrm>
            <a:off x="903124" y="424722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4E61A6-7097-8C48-8135-99847B34EC37}"/>
              </a:ext>
            </a:extLst>
          </p:cNvPr>
          <p:cNvSpPr txBox="1"/>
          <p:nvPr/>
        </p:nvSpPr>
        <p:spPr>
          <a:xfrm>
            <a:off x="10005409" y="4324763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collaborators</a:t>
            </a:r>
          </a:p>
        </p:txBody>
      </p:sp>
      <p:pic>
        <p:nvPicPr>
          <p:cNvPr id="56" name="Content Placeholder 2">
            <a:extLst>
              <a:ext uri="{FF2B5EF4-FFF2-40B4-BE49-F238E27FC236}">
                <a16:creationId xmlns:a16="http://schemas.microsoft.com/office/drawing/2014/main" id="{5A97B98E-B84D-144D-8665-0B2082FE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823" y="59543"/>
            <a:ext cx="3618567" cy="2981699"/>
          </a:xfrm>
        </p:spPr>
      </p:pic>
    </p:spTree>
    <p:extLst>
      <p:ext uri="{BB962C8B-B14F-4D97-AF65-F5344CB8AC3E}">
        <p14:creationId xmlns:p14="http://schemas.microsoft.com/office/powerpoint/2010/main" val="27447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Actors Demo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2FDDE17-194B-EB43-A64D-5BC695E5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1435100"/>
            <a:ext cx="40513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9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Akka</a:t>
            </a:r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actors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AA3775-4A7F-0642-B6C5-3907F6FDEE15}"/>
              </a:ext>
            </a:extLst>
          </p:cNvPr>
          <p:cNvSpPr txBox="1"/>
          <p:nvPr/>
        </p:nvSpPr>
        <p:spPr>
          <a:xfrm>
            <a:off x="1465384" y="2813538"/>
            <a:ext cx="7760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 abstraction and encapsulation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Lightweight event-driven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one message processed at a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distributed with </a:t>
            </a:r>
            <a:r>
              <a:rPr lang="en-US" dirty="0" err="1"/>
              <a:t>Akka</a:t>
            </a:r>
            <a:r>
              <a:rPr lang="en-US" dirty="0"/>
              <a:t>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4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Akka</a:t>
            </a:r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actors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AA3775-4A7F-0642-B6C5-3907F6FDEE15}"/>
              </a:ext>
            </a:extLst>
          </p:cNvPr>
          <p:cNvSpPr txBox="1"/>
          <p:nvPr/>
        </p:nvSpPr>
        <p:spPr>
          <a:xfrm>
            <a:off x="1465384" y="2813538"/>
            <a:ext cx="7760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 abstraction and encapsulation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Lightweight event-driven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one message processed at a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distributed with </a:t>
            </a:r>
            <a:r>
              <a:rPr lang="en-US" dirty="0" err="1"/>
              <a:t>Akka</a:t>
            </a:r>
            <a:r>
              <a:rPr lang="en-US" dirty="0"/>
              <a:t> Cluster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is a partial function Any =&gt; Unit</a:t>
            </a:r>
          </a:p>
          <a:p>
            <a:pPr marL="285750" indent="-285750">
              <a:buFontTx/>
              <a:buChar char="-"/>
            </a:pPr>
            <a:r>
              <a:rPr lang="en-US" dirty="0"/>
              <a:t>Uncaught messages go to </a:t>
            </a:r>
            <a:r>
              <a:rPr lang="en-US" dirty="0" err="1"/>
              <a:t>DeadLetters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5C361-0FF6-5444-872D-1DE4158D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2" y="2149280"/>
            <a:ext cx="3981061" cy="29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6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866682-002C-1E48-B6C7-CC9C50F1C113}"/>
              </a:ext>
            </a:extLst>
          </p:cNvPr>
          <p:cNvSpPr txBox="1"/>
          <p:nvPr/>
        </p:nvSpPr>
        <p:spPr>
          <a:xfrm>
            <a:off x="1465384" y="2813538"/>
            <a:ext cx="7760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Simple Scala DSL</a:t>
            </a:r>
          </a:p>
          <a:p>
            <a:pPr marL="285750" indent="-285750">
              <a:buFontTx/>
              <a:buChar char="-"/>
            </a:pPr>
            <a:r>
              <a:rPr lang="en-US" dirty="0"/>
              <a:t>Support for Finite State Machines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Scalable / distributable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Needs more integration, actors are decoupled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Akka</a:t>
            </a:r>
            <a:r>
              <a:rPr lang="en-US" dirty="0"/>
              <a:t> Typed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6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4866682-002C-1E48-B6C7-CC9C50F1C113}"/>
              </a:ext>
            </a:extLst>
          </p:cNvPr>
          <p:cNvSpPr txBox="1"/>
          <p:nvPr/>
        </p:nvSpPr>
        <p:spPr>
          <a:xfrm>
            <a:off x="1465384" y="3741923"/>
            <a:ext cx="7760678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and slides available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https://github.com/tpalanga/akka-concurrent-programming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82CC-BEAD-3940-9189-FE872A27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8023"/>
            <a:ext cx="4749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A2CE-9875-194E-92B2-E542E693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Independent consultant (London)</a:t>
            </a:r>
          </a:p>
          <a:p>
            <a:pPr>
              <a:buFontTx/>
              <a:buChar char="-"/>
            </a:pPr>
            <a:r>
              <a:rPr lang="en-US" dirty="0"/>
              <a:t>16 years in Software Development</a:t>
            </a:r>
          </a:p>
          <a:p>
            <a:pPr>
              <a:buFontTx/>
              <a:buChar char="-"/>
            </a:pPr>
            <a:r>
              <a:rPr lang="en-US" dirty="0"/>
              <a:t>5 years – mostly Web API projects and </a:t>
            </a:r>
            <a:r>
              <a:rPr lang="en-US" dirty="0" err="1"/>
              <a:t>microservices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Scala, </a:t>
            </a:r>
            <a:r>
              <a:rPr lang="en-US" dirty="0" err="1"/>
              <a:t>Akka</a:t>
            </a:r>
            <a:r>
              <a:rPr lang="en-US" dirty="0"/>
              <a:t>, </a:t>
            </a:r>
            <a:r>
              <a:rPr lang="en-US" dirty="0" err="1"/>
              <a:t>Akka</a:t>
            </a:r>
            <a:r>
              <a:rPr lang="en-US" dirty="0"/>
              <a:t>-HTTP, Spark</a:t>
            </a:r>
          </a:p>
          <a:p>
            <a:pPr>
              <a:buFontTx/>
              <a:buChar char="-"/>
            </a:pPr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https://www.linkedin.com/in/tudorpalanga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https://github.com/tpalanga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86E030-1545-4744-B19D-0A09C080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397A4B-B958-A04C-957C-A23D182B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2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D6A6EAA-1C8B-A241-B810-B4519F87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E54987-2120-B34F-AC77-B585B79272B0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1662EE-682C-A842-8629-D6206BB23C7C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BA9E93-0A03-4F47-A7B2-71BCA0802FF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AF794B-DC79-3F4F-9519-EF8378EECA58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A9F5F6-FDD4-3E49-8785-01338209B4E3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1A62CB-2EDE-EC47-A29F-897A1F4ABE2B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62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Concurrent state access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E3886-2710-1E43-98E1-D6FCB3F20D2A}"/>
              </a:ext>
            </a:extLst>
          </p:cNvPr>
          <p:cNvSpPr/>
          <p:nvPr/>
        </p:nvSpPr>
        <p:spPr>
          <a:xfrm>
            <a:off x="2792188" y="2468895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</a:t>
            </a:r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3CA8127-5589-B542-ADDA-2278C0CF0F46}"/>
              </a:ext>
            </a:extLst>
          </p:cNvPr>
          <p:cNvSpPr/>
          <p:nvPr/>
        </p:nvSpPr>
        <p:spPr>
          <a:xfrm rot="1994954">
            <a:off x="4070556" y="3603401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D1A72D48-50B8-444C-A236-8DD801F3B4EE}"/>
              </a:ext>
            </a:extLst>
          </p:cNvPr>
          <p:cNvSpPr/>
          <p:nvPr/>
        </p:nvSpPr>
        <p:spPr>
          <a:xfrm>
            <a:off x="4944269" y="4027739"/>
            <a:ext cx="902676" cy="964198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724BF4-11CB-B240-B50C-F199BB2B0204}"/>
              </a:ext>
            </a:extLst>
          </p:cNvPr>
          <p:cNvSpPr/>
          <p:nvPr/>
        </p:nvSpPr>
        <p:spPr>
          <a:xfrm>
            <a:off x="2497014" y="4991937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02384D-8757-074E-8810-11E6B79CD9A1}"/>
              </a:ext>
            </a:extLst>
          </p:cNvPr>
          <p:cNvSpPr/>
          <p:nvPr/>
        </p:nvSpPr>
        <p:spPr>
          <a:xfrm>
            <a:off x="6876182" y="1825625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E13F03-6006-E248-8314-F3EEB0A4AD08}"/>
              </a:ext>
            </a:extLst>
          </p:cNvPr>
          <p:cNvSpPr/>
          <p:nvPr/>
        </p:nvSpPr>
        <p:spPr>
          <a:xfrm>
            <a:off x="6646027" y="4842523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</a:t>
            </a:r>
            <a:endParaRPr lang="en-US" sz="1400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58C846E9-639D-C541-AAB8-F94F9548E626}"/>
              </a:ext>
            </a:extLst>
          </p:cNvPr>
          <p:cNvSpPr/>
          <p:nvPr/>
        </p:nvSpPr>
        <p:spPr>
          <a:xfrm rot="8203417">
            <a:off x="6163313" y="3231936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424046CD-8CC9-0049-9B8B-CF0686C9FB08}"/>
              </a:ext>
            </a:extLst>
          </p:cNvPr>
          <p:cNvSpPr/>
          <p:nvPr/>
        </p:nvSpPr>
        <p:spPr>
          <a:xfrm rot="12737528">
            <a:off x="5890863" y="5045082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9B20BD9-475E-3444-8FF2-517F339FE2D4}"/>
              </a:ext>
            </a:extLst>
          </p:cNvPr>
          <p:cNvSpPr/>
          <p:nvPr/>
        </p:nvSpPr>
        <p:spPr>
          <a:xfrm rot="19637445">
            <a:off x="4070556" y="5000570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1DE6-ECB8-2847-A437-73B7F3E8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4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Synchronize on lock object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Concurrent state access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E3886-2710-1E43-98E1-D6FCB3F20D2A}"/>
              </a:ext>
            </a:extLst>
          </p:cNvPr>
          <p:cNvSpPr/>
          <p:nvPr/>
        </p:nvSpPr>
        <p:spPr>
          <a:xfrm>
            <a:off x="2792188" y="2468895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</a:t>
            </a:r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3CA8127-5589-B542-ADDA-2278C0CF0F46}"/>
              </a:ext>
            </a:extLst>
          </p:cNvPr>
          <p:cNvSpPr/>
          <p:nvPr/>
        </p:nvSpPr>
        <p:spPr>
          <a:xfrm rot="1994954">
            <a:off x="4070556" y="3603401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1280530-C076-704B-807F-9341A01D13FA}"/>
              </a:ext>
            </a:extLst>
          </p:cNvPr>
          <p:cNvSpPr/>
          <p:nvPr/>
        </p:nvSpPr>
        <p:spPr>
          <a:xfrm>
            <a:off x="4914488" y="3337967"/>
            <a:ext cx="844062" cy="6043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Lock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D1A72D48-50B8-444C-A236-8DD801F3B4EE}"/>
              </a:ext>
            </a:extLst>
          </p:cNvPr>
          <p:cNvSpPr/>
          <p:nvPr/>
        </p:nvSpPr>
        <p:spPr>
          <a:xfrm>
            <a:off x="4944269" y="4027739"/>
            <a:ext cx="902676" cy="964198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State</a:t>
            </a:r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F6A7CB4-6954-6449-92BD-D961310E9C6F}"/>
              </a:ext>
            </a:extLst>
          </p:cNvPr>
          <p:cNvSpPr/>
          <p:nvPr/>
        </p:nvSpPr>
        <p:spPr>
          <a:xfrm rot="1770949">
            <a:off x="4026652" y="3127612"/>
            <a:ext cx="824428" cy="270079"/>
          </a:xfrm>
          <a:prstGeom prst="leftRightArrow">
            <a:avLst/>
          </a:prstGeom>
          <a:solidFill>
            <a:srgbClr val="C056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724BF4-11CB-B240-B50C-F199BB2B0204}"/>
              </a:ext>
            </a:extLst>
          </p:cNvPr>
          <p:cNvSpPr/>
          <p:nvPr/>
        </p:nvSpPr>
        <p:spPr>
          <a:xfrm>
            <a:off x="2497014" y="4991937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02384D-8757-074E-8810-11E6B79CD9A1}"/>
              </a:ext>
            </a:extLst>
          </p:cNvPr>
          <p:cNvSpPr/>
          <p:nvPr/>
        </p:nvSpPr>
        <p:spPr>
          <a:xfrm>
            <a:off x="6876182" y="1825625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E13F03-6006-E248-8314-F3EEB0A4AD08}"/>
              </a:ext>
            </a:extLst>
          </p:cNvPr>
          <p:cNvSpPr/>
          <p:nvPr/>
        </p:nvSpPr>
        <p:spPr>
          <a:xfrm>
            <a:off x="6646027" y="4842523"/>
            <a:ext cx="1160578" cy="1102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Thread</a:t>
            </a:r>
            <a:endParaRPr lang="en-US" sz="1400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58C846E9-639D-C541-AAB8-F94F9548E626}"/>
              </a:ext>
            </a:extLst>
          </p:cNvPr>
          <p:cNvSpPr/>
          <p:nvPr/>
        </p:nvSpPr>
        <p:spPr>
          <a:xfrm rot="8203417">
            <a:off x="6163313" y="3231936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424046CD-8CC9-0049-9B8B-CF0686C9FB08}"/>
              </a:ext>
            </a:extLst>
          </p:cNvPr>
          <p:cNvSpPr/>
          <p:nvPr/>
        </p:nvSpPr>
        <p:spPr>
          <a:xfrm rot="12737528">
            <a:off x="5890863" y="5045082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9B20BD9-475E-3444-8FF2-517F339FE2D4}"/>
              </a:ext>
            </a:extLst>
          </p:cNvPr>
          <p:cNvSpPr/>
          <p:nvPr/>
        </p:nvSpPr>
        <p:spPr>
          <a:xfrm rot="19637445">
            <a:off x="4070556" y="5000570"/>
            <a:ext cx="578734" cy="289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8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Syncronized</a:t>
            </a:r>
            <a:endParaRPr lang="en-US" sz="3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AA3775-4A7F-0642-B6C5-3907F6FDEE15}"/>
              </a:ext>
            </a:extLst>
          </p:cNvPr>
          <p:cNvSpPr txBox="1"/>
          <p:nvPr/>
        </p:nvSpPr>
        <p:spPr>
          <a:xfrm>
            <a:off x="1465384" y="2813538"/>
            <a:ext cx="7760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Easy to add, no dependencies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Very easy to implement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1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 err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Syncronized</a:t>
            </a:r>
            <a:endParaRPr lang="en-US" sz="3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AA3775-4A7F-0642-B6C5-3907F6FDEE15}"/>
              </a:ext>
            </a:extLst>
          </p:cNvPr>
          <p:cNvSpPr txBox="1"/>
          <p:nvPr/>
        </p:nvSpPr>
        <p:spPr>
          <a:xfrm>
            <a:off x="1465384" y="2813538"/>
            <a:ext cx="7760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Easy to add, no dependencies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Very easy to implement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Difficult to understand complex scenarios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Too easy to do it wrong and make it slow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Potential deadlocks or starvation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applicable in a distributed environment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80893-971E-8542-92DE-0F0DB1E2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4362"/>
            <a:ext cx="508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Case classes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06FF6-30BC-6843-B605-CC73B268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case class </a:t>
            </a:r>
            <a:r>
              <a:rPr lang="en-US" sz="1800" dirty="0"/>
              <a:t>Echo(value: String)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Tx/>
              <a:buChar char="-"/>
            </a:pPr>
            <a:r>
              <a:rPr lang="en-US" sz="1800" dirty="0"/>
              <a:t>Immutable</a:t>
            </a:r>
          </a:p>
          <a:p>
            <a:pPr>
              <a:buFontTx/>
              <a:buChar char="-"/>
            </a:pPr>
            <a:r>
              <a:rPr lang="en-US" sz="1800" dirty="0"/>
              <a:t>Getters, </a:t>
            </a:r>
            <a:r>
              <a:rPr lang="en-US" sz="1800" dirty="0" err="1"/>
              <a:t>hashCode</a:t>
            </a:r>
            <a:r>
              <a:rPr lang="en-US" sz="1800" dirty="0"/>
              <a:t>, equals and </a:t>
            </a:r>
            <a:r>
              <a:rPr lang="en-US" sz="1800" dirty="0" err="1"/>
              <a:t>toString</a:t>
            </a:r>
            <a:r>
              <a:rPr lang="en-US" sz="1800" dirty="0"/>
              <a:t> for free</a:t>
            </a:r>
          </a:p>
          <a:p>
            <a:pPr>
              <a:buFontTx/>
              <a:buChar char="-"/>
            </a:pPr>
            <a:r>
              <a:rPr lang="en-US" sz="1800" dirty="0"/>
              <a:t>Pattern matching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4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Java equivalent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06FF6-30BC-6843-B605-CC73B268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dirty="0" err="1"/>
              <a:t>EchoJava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/>
              <a:t>String </a:t>
            </a:r>
            <a:r>
              <a:rPr lang="en-US" b="1" dirty="0"/>
              <a:t>value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 err="1"/>
              <a:t>EchoJava</a:t>
            </a:r>
            <a:r>
              <a:rPr lang="en-US" dirty="0"/>
              <a:t>(String value)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this</a:t>
            </a:r>
            <a:r>
              <a:rPr lang="en-US" dirty="0" err="1"/>
              <a:t>.</a:t>
            </a:r>
            <a:r>
              <a:rPr lang="en-US" b="1" dirty="0" err="1"/>
              <a:t>value</a:t>
            </a:r>
            <a:r>
              <a:rPr lang="en-US" b="1" dirty="0"/>
              <a:t> </a:t>
            </a:r>
            <a:r>
              <a:rPr lang="en-US" dirty="0"/>
              <a:t>= value;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/>
              <a:t>String </a:t>
            </a:r>
            <a:r>
              <a:rPr lang="en-US" dirty="0" err="1"/>
              <a:t>getValue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equals(Object o)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this </a:t>
            </a:r>
            <a:r>
              <a:rPr lang="en-US" dirty="0"/>
              <a:t>== o) </a:t>
            </a:r>
            <a:r>
              <a:rPr lang="en-US" b="1" dirty="0"/>
              <a:t>return 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(o == </a:t>
            </a:r>
            <a:r>
              <a:rPr lang="en-US" b="1" dirty="0"/>
              <a:t>null </a:t>
            </a:r>
            <a:r>
              <a:rPr lang="en-US" dirty="0"/>
              <a:t>|| </a:t>
            </a:r>
            <a:r>
              <a:rPr lang="en-US" dirty="0" err="1"/>
              <a:t>getClass</a:t>
            </a:r>
            <a:r>
              <a:rPr lang="en-US" dirty="0"/>
              <a:t>() != </a:t>
            </a:r>
            <a:r>
              <a:rPr lang="en-US" dirty="0" err="1"/>
              <a:t>o.getClass</a:t>
            </a:r>
            <a:r>
              <a:rPr lang="en-US" dirty="0"/>
              <a:t>()) </a:t>
            </a:r>
            <a:r>
              <a:rPr lang="en-US" b="1" dirty="0"/>
              <a:t>return false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EchoJava</a:t>
            </a:r>
            <a:r>
              <a:rPr lang="en-US" dirty="0"/>
              <a:t> </a:t>
            </a:r>
            <a:r>
              <a:rPr lang="en-US" dirty="0" err="1"/>
              <a:t>echoJava</a:t>
            </a:r>
            <a:r>
              <a:rPr lang="en-US" dirty="0"/>
              <a:t> = (</a:t>
            </a:r>
            <a:r>
              <a:rPr lang="en-US" dirty="0" err="1"/>
              <a:t>EchoJava</a:t>
            </a:r>
            <a:r>
              <a:rPr lang="en-US" dirty="0"/>
              <a:t>) o;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value </a:t>
            </a:r>
            <a:r>
              <a:rPr lang="en-US" dirty="0"/>
              <a:t>!= </a:t>
            </a:r>
            <a:r>
              <a:rPr lang="en-US" b="1" dirty="0"/>
              <a:t>null </a:t>
            </a:r>
            <a:r>
              <a:rPr lang="en-US" dirty="0"/>
              <a:t>? </a:t>
            </a:r>
            <a:r>
              <a:rPr lang="en-US" b="1" dirty="0" err="1"/>
              <a:t>value</a:t>
            </a:r>
            <a:r>
              <a:rPr lang="en-US" dirty="0" err="1"/>
              <a:t>.equals</a:t>
            </a:r>
            <a:r>
              <a:rPr lang="en-US" dirty="0"/>
              <a:t>(</a:t>
            </a:r>
            <a:r>
              <a:rPr lang="en-US" dirty="0" err="1"/>
              <a:t>echoJava.</a:t>
            </a:r>
            <a:r>
              <a:rPr lang="en-US" b="1" dirty="0" err="1"/>
              <a:t>value</a:t>
            </a:r>
            <a:r>
              <a:rPr lang="en-US" dirty="0"/>
              <a:t>) : </a:t>
            </a:r>
            <a:r>
              <a:rPr lang="en-US" dirty="0" err="1"/>
              <a:t>echoJava.</a:t>
            </a:r>
            <a:r>
              <a:rPr lang="en-US" b="1" dirty="0" err="1"/>
              <a:t>value</a:t>
            </a:r>
            <a:r>
              <a:rPr lang="en-US" b="1" dirty="0"/>
              <a:t> </a:t>
            </a:r>
            <a:r>
              <a:rPr lang="en-US" dirty="0"/>
              <a:t>== </a:t>
            </a:r>
            <a:r>
              <a:rPr lang="en-US" b="1" dirty="0"/>
              <a:t>null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hashCode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value </a:t>
            </a:r>
            <a:r>
              <a:rPr lang="en-US" dirty="0"/>
              <a:t>!= </a:t>
            </a:r>
            <a:r>
              <a:rPr lang="en-US" b="1" dirty="0"/>
              <a:t>null </a:t>
            </a:r>
            <a:r>
              <a:rPr lang="en-US" dirty="0"/>
              <a:t>? </a:t>
            </a:r>
            <a:r>
              <a:rPr lang="en-US" b="1" dirty="0" err="1"/>
              <a:t>value</a:t>
            </a:r>
            <a:r>
              <a:rPr lang="en-US" dirty="0" err="1"/>
              <a:t>.hashCode</a:t>
            </a:r>
            <a:r>
              <a:rPr lang="en-US" dirty="0"/>
              <a:t>() : 0;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750D6-70D0-5E4B-BFCB-E9E6543B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24" y="1623645"/>
            <a:ext cx="3321698" cy="41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4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2D83-9F3B-D046-8D1E-496E745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Concurrent programming with </a:t>
            </a:r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256CC-068E-9841-B10E-D0936BB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7441-340F-C049-B198-12B28119DFCC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BE7139-BC70-7440-847B-17A13120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4" y="153861"/>
            <a:ext cx="11094056" cy="632114"/>
          </a:xfrm>
        </p:spPr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Case classes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083074-5593-9742-BA0A-98B2FEC2E0AC}"/>
              </a:ext>
            </a:extLst>
          </p:cNvPr>
          <p:cNvGrpSpPr/>
          <p:nvPr/>
        </p:nvGrpSpPr>
        <p:grpSpPr>
          <a:xfrm>
            <a:off x="0" y="171871"/>
            <a:ext cx="342900" cy="590715"/>
            <a:chOff x="0" y="148425"/>
            <a:chExt cx="342900" cy="590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EFF02-DB6F-474D-98FB-F9F7CBCC353A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FDC519-1E49-A146-8E43-7E3637A2836A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17973-0CAD-194C-BB5F-C493C956F64D}"/>
              </a:ext>
            </a:extLst>
          </p:cNvPr>
          <p:cNvGrpSpPr/>
          <p:nvPr/>
        </p:nvGrpSpPr>
        <p:grpSpPr>
          <a:xfrm rot="10800000">
            <a:off x="11849100" y="171871"/>
            <a:ext cx="342900" cy="590715"/>
            <a:chOff x="0" y="148425"/>
            <a:chExt cx="342900" cy="590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16E246-3C09-3D49-867D-D876B769EDCD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707E7-9BB8-394C-83C2-8F0089800D3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06FF6-30BC-6843-B605-CC73B268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sealed trait </a:t>
            </a:r>
            <a:r>
              <a:rPr lang="en-US" sz="1800" dirty="0"/>
              <a:t>Request</a:t>
            </a:r>
            <a:br>
              <a:rPr lang="en-US" sz="1800" dirty="0"/>
            </a:br>
            <a:r>
              <a:rPr lang="en-US" sz="1800" b="1" dirty="0"/>
              <a:t>case class </a:t>
            </a:r>
            <a:r>
              <a:rPr lang="en-US" sz="1800" dirty="0"/>
              <a:t>Subscribe(id: String) </a:t>
            </a:r>
            <a:r>
              <a:rPr lang="en-US" sz="1800" b="1" dirty="0"/>
              <a:t>extends </a:t>
            </a:r>
            <a:r>
              <a:rPr lang="en-US" sz="1800" dirty="0"/>
              <a:t>Request</a:t>
            </a:r>
            <a:br>
              <a:rPr lang="en-US" sz="1800" dirty="0"/>
            </a:br>
            <a:r>
              <a:rPr lang="en-US" sz="1800" b="1" dirty="0"/>
              <a:t>case class </a:t>
            </a:r>
            <a:r>
              <a:rPr lang="en-US" sz="1800" dirty="0"/>
              <a:t>Unsubscribe(id: String) </a:t>
            </a:r>
            <a:r>
              <a:rPr lang="en-US" sz="1800" b="1" dirty="0"/>
              <a:t>extends </a:t>
            </a:r>
            <a:r>
              <a:rPr lang="en-US" sz="1800" dirty="0"/>
              <a:t>Request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def </a:t>
            </a:r>
            <a:r>
              <a:rPr lang="en-US" sz="1800" dirty="0" err="1"/>
              <a:t>processMessage</a:t>
            </a:r>
            <a:r>
              <a:rPr lang="en-US" sz="1800" dirty="0"/>
              <a:t>(message: Request): String = message </a:t>
            </a:r>
            <a:r>
              <a:rPr lang="en-US" sz="1800" b="1" dirty="0"/>
              <a:t>match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/>
              <a:t>case </a:t>
            </a:r>
            <a:r>
              <a:rPr lang="en-US" sz="1800" i="1" dirty="0"/>
              <a:t>Subscribe</a:t>
            </a:r>
            <a:r>
              <a:rPr lang="en-US" sz="1800" dirty="0"/>
              <a:t>(id) =&gt;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/>
              <a:t>s"Subscribe</a:t>
            </a:r>
            <a:r>
              <a:rPr lang="en-US" sz="1800" b="1" dirty="0"/>
              <a:t> - $</a:t>
            </a:r>
            <a:r>
              <a:rPr lang="en-US" sz="1800" dirty="0"/>
              <a:t>id</a:t>
            </a:r>
            <a:r>
              <a:rPr lang="en-US" sz="1800" b="1" dirty="0"/>
              <a:t>"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  case </a:t>
            </a:r>
            <a:r>
              <a:rPr lang="en-US" sz="1800" i="1" dirty="0"/>
              <a:t>Unsubscribe</a:t>
            </a:r>
            <a:r>
              <a:rPr lang="en-US" sz="1800" dirty="0"/>
              <a:t>(id) =&gt;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/>
              <a:t>s"Unsubscribe</a:t>
            </a:r>
            <a:r>
              <a:rPr lang="en-US" sz="1800" b="1" dirty="0"/>
              <a:t> - $</a:t>
            </a:r>
            <a:r>
              <a:rPr lang="en-US" sz="1800" dirty="0"/>
              <a:t>id</a:t>
            </a:r>
            <a:r>
              <a:rPr lang="en-US" sz="1800" b="1" dirty="0"/>
              <a:t>"</a:t>
            </a:r>
            <a:br>
              <a:rPr lang="en-US" sz="1800" b="1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756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341</Words>
  <Application>Microsoft Macintosh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Concurrent programming with Akka</vt:lpstr>
      <vt:lpstr>About me</vt:lpstr>
      <vt:lpstr>Concurrent state access problem</vt:lpstr>
      <vt:lpstr>Concurrent state access problem</vt:lpstr>
      <vt:lpstr>Syncronized</vt:lpstr>
      <vt:lpstr>Syncronized</vt:lpstr>
      <vt:lpstr>Case classes</vt:lpstr>
      <vt:lpstr>Java equivalent</vt:lpstr>
      <vt:lpstr>Case classes</vt:lpstr>
      <vt:lpstr>Akka actors</vt:lpstr>
      <vt:lpstr>Actors Demo</vt:lpstr>
      <vt:lpstr>Akka actors</vt:lpstr>
      <vt:lpstr>Akka actors</vt:lpstr>
      <vt:lpstr>Conclusions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Palanga</dc:creator>
  <cp:lastModifiedBy>Tudor Palanga</cp:lastModifiedBy>
  <cp:revision>52</cp:revision>
  <dcterms:created xsi:type="dcterms:W3CDTF">2018-04-16T11:57:36Z</dcterms:created>
  <dcterms:modified xsi:type="dcterms:W3CDTF">2018-07-31T02:19:41Z</dcterms:modified>
</cp:coreProperties>
</file>