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421" r:id="rId3"/>
    <p:sldId id="268" r:id="rId4"/>
    <p:sldId id="424" r:id="rId5"/>
    <p:sldId id="423" r:id="rId6"/>
    <p:sldId id="270" r:id="rId7"/>
    <p:sldId id="271" r:id="rId8"/>
    <p:sldId id="412" r:id="rId9"/>
    <p:sldId id="413" r:id="rId10"/>
    <p:sldId id="393" r:id="rId11"/>
    <p:sldId id="366" r:id="rId12"/>
    <p:sldId id="394" r:id="rId13"/>
    <p:sldId id="402" r:id="rId14"/>
    <p:sldId id="395" r:id="rId15"/>
    <p:sldId id="309" r:id="rId16"/>
    <p:sldId id="310" r:id="rId17"/>
    <p:sldId id="403" r:id="rId18"/>
    <p:sldId id="369" r:id="rId19"/>
    <p:sldId id="426" r:id="rId20"/>
    <p:sldId id="283" r:id="rId21"/>
    <p:sldId id="282" r:id="rId22"/>
    <p:sldId id="288" r:id="rId23"/>
    <p:sldId id="414" r:id="rId24"/>
    <p:sldId id="396" r:id="rId25"/>
    <p:sldId id="415" r:id="rId26"/>
    <p:sldId id="416" r:id="rId27"/>
    <p:sldId id="290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D122DD-5233-B54A-9D8E-AAE44FDE8974}">
          <p14:sldIdLst>
            <p14:sldId id="256"/>
            <p14:sldId id="421"/>
            <p14:sldId id="268"/>
            <p14:sldId id="424"/>
            <p14:sldId id="423"/>
            <p14:sldId id="270"/>
            <p14:sldId id="271"/>
            <p14:sldId id="412"/>
            <p14:sldId id="413"/>
            <p14:sldId id="393"/>
            <p14:sldId id="366"/>
            <p14:sldId id="394"/>
            <p14:sldId id="402"/>
            <p14:sldId id="395"/>
            <p14:sldId id="309"/>
            <p14:sldId id="310"/>
            <p14:sldId id="403"/>
            <p14:sldId id="369"/>
            <p14:sldId id="426"/>
            <p14:sldId id="283"/>
            <p14:sldId id="282"/>
            <p14:sldId id="288"/>
            <p14:sldId id="414"/>
            <p14:sldId id="396"/>
            <p14:sldId id="415"/>
            <p14:sldId id="416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1"/>
    <p:restoredTop sz="89360"/>
  </p:normalViewPr>
  <p:slideViewPr>
    <p:cSldViewPr snapToGrid="0" snapToObjects="1">
      <p:cViewPr varScale="1">
        <p:scale>
          <a:sx n="103" d="100"/>
          <a:sy n="103" d="100"/>
        </p:scale>
        <p:origin x="78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page fault handler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Linux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ED-A44A-A19D-B2FCCF40368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I/O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Linux</c:v>
                </c:pt>
              </c:strCache>
            </c:strRef>
          </c:cat>
          <c:val>
            <c:numRef>
              <c:f>Sheet1!$B$3</c:f>
              <c:numCache>
                <c:formatCode>#,##0</c:formatCode>
                <c:ptCount val="1"/>
                <c:pt idx="0">
                  <c:v>2656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BED-A44A-A19D-B2FCCF403685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exception + trap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Linux</c:v>
                </c:pt>
              </c:strCache>
            </c:strRef>
          </c:cat>
          <c:val>
            <c:numRef>
              <c:f>Sheet1!$B$4</c:f>
              <c:numCache>
                <c:formatCode>#,##0</c:formatCode>
                <c:ptCount val="1"/>
                <c:pt idx="0">
                  <c:v>1287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ED-A44A-A19D-B2FCCF403685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TLB miss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Linux</c:v>
                </c:pt>
              </c:strCache>
            </c:strRef>
          </c:cat>
          <c:val>
            <c:numRef>
              <c:f>Sheet1!$B$5</c:f>
              <c:numCache>
                <c:formatCode>General</c:formatCode>
                <c:ptCount val="1"/>
                <c:pt idx="0">
                  <c:v>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BED-A44A-A19D-B2FCCF403685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DRAM access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Linux</c:v>
                </c:pt>
              </c:strCache>
            </c:strRef>
          </c:cat>
          <c:val>
            <c:numRef>
              <c:f>Sheet1!$B$6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BED-A44A-A19D-B2FCCF4036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67188943"/>
        <c:axId val="1785039743"/>
      </c:barChart>
      <c:catAx>
        <c:axId val="1767188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1785039743"/>
        <c:crosses val="autoZero"/>
        <c:auto val="1"/>
        <c:lblAlgn val="ctr"/>
        <c:lblOffset val="100"/>
        <c:noMultiLvlLbl val="0"/>
      </c:catAx>
      <c:valAx>
        <c:axId val="1785039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r>
                  <a:rPr lang="en-US"/>
                  <a:t>#cycles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  <c:crossAx val="1767188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Helvetica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78677-79A1-7441-8BC9-042BC7C396CE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9BB5A-FB6C-3F41-9F9C-19DF93A9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8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6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83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9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70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16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63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53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80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93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27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89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95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07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10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47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045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209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49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472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38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5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6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2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61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38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1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35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9BB5A-FB6C-3F41-9F9C-19DF93A99E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6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1269-F9D0-364A-97F8-2802D65B3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520A9-91CB-D743-9A4B-59830BA3B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AEBE2-F858-C042-A1E3-23785998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2709B-33E5-6D43-BFE4-97A1613E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D035A-F921-F94E-8B86-F7A8569F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4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B061-64F2-944E-89E9-D49E884D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FDBF7-54EA-1042-BC69-9E9731352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40465-E86E-E44B-8A49-01A7D84D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C56E-E448-794B-9579-1EA7FFC6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57531-7241-544C-82F4-469F8FC7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1B826-9D5E-A446-A698-9284109D5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A4E81-B1E0-5E4A-9FC5-F861B341D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6A32D-5567-E34B-8935-8802BB1E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75732-DC4D-0F42-B597-70244BC4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CA491-8797-9043-8A5A-BA648F79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884B-EE84-4847-9817-0A974E87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508B-9558-9746-AB69-808C36AD6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531E9-EC67-1840-B93B-74E8AC0A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19ACD-2E32-A54C-AB25-F2E272A3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CC8C2-EFF2-5F40-99AB-B38DFDA5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7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61D6-8ABD-B546-9BD7-A0BF18B1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F6841-0F39-B34B-A6B6-E7B54C4BB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CD172-5288-F545-A036-6C41F678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9C5C5-E69E-9546-A10F-12BFBADD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49DEE-EC86-3549-BDA1-320AA0D0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3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C0CB-1130-6240-81BF-1770F909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1C3EC-2F8E-ED46-BD7B-FCD696BC3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2504C-A7DA-284A-9CE8-BE66BC201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EAC3E-1E50-9B46-9D18-DE6B9776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D7666-6ABC-E542-86D5-0E8F7D41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3E44B-9605-594D-B857-425C0304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2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D92E-F32C-3B4B-9E4D-4A5B7656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58258-F728-8E46-8BCC-C5D3D19F1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69F47-7A60-894A-A96D-2EE5C003B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573ED-1AA2-A744-82D9-86B1C01C0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F0773-04D8-2A47-8AA0-7ABB9B57D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964E4-E2D0-CA40-B403-CB49C72B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7B20B-1AA0-E646-881D-0D6710BD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CF3F0-2DE7-0642-AB08-065131ED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B276-AFE2-1F47-8E16-1749830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D055E-AA2F-FB46-98D3-974C65F7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EA0F9-FBA6-F443-9198-189E506E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1C88C-87A4-764D-B111-A8A8FD3A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1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C469A-0016-B14D-86E7-7534612E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BCA1B-5DBF-4241-B33F-ED4C4FBA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D48A1-D1B7-5B49-B996-C0EAADE2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2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3DC1-03A3-B549-8CC7-51695D32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53EB5-9873-BF4E-AC37-6DF72B285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A635F-B148-BB4A-8D48-4556A8927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F0D9A-2F7A-E14E-AB1D-F0695BDA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336B0-6F26-A24F-84C1-BCDA4CA4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E1893-4581-F146-BE41-81C37C2C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3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3C23-CD79-2C47-AD69-B578E9B21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E6B47-F95A-014C-8091-426781BFE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8BB26-938E-FC47-8945-55A83D319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D659A-E321-8A48-B69E-07EB2206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 Oct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283F3-2322-0A41-9273-896C48FA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26374-192A-B345-BCFB-592167D5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7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69BE2-56EA-9F43-8494-BFE01397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2BD7E-5134-C047-893C-7AF6B0CA6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7A65-2337-8A4C-9EAB-E4A12EE82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22 Oct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C9999-A3C9-4B47-9175-C8C5BCFD0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EuroSys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37E87-D752-2B43-8422-E95F2C194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C36-5E03-B342-BEB3-9C9623C5E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apapag@ics.forth.gr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5273-0C1C-6F43-9F05-96D2E80B0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033" y="1305796"/>
            <a:ext cx="9965933" cy="1670888"/>
          </a:xfrm>
        </p:spPr>
        <p:txBody>
          <a:bodyPr>
            <a:normAutofit/>
          </a:bodyPr>
          <a:lstStyle/>
          <a:p>
            <a:r>
              <a:rPr lang="en-US" sz="5400" dirty="0"/>
              <a:t>Memory-Mapped I/O on Steroids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14299-A491-9C44-AAE0-19698BEFD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640" y="3786972"/>
            <a:ext cx="10664575" cy="1915185"/>
          </a:xfrm>
        </p:spPr>
        <p:txBody>
          <a:bodyPr>
            <a:normAutofit/>
          </a:bodyPr>
          <a:lstStyle/>
          <a:p>
            <a:r>
              <a:rPr lang="en-US" b="1" dirty="0"/>
              <a:t>Anastasios Papagiannis</a:t>
            </a:r>
            <a:r>
              <a:rPr lang="en-US" baseline="30000" dirty="0"/>
              <a:t>1,2</a:t>
            </a:r>
            <a:r>
              <a:rPr lang="en-US" dirty="0"/>
              <a:t>, Manolis Marazakis</a:t>
            </a:r>
            <a:r>
              <a:rPr lang="en-US" baseline="30000" dirty="0"/>
              <a:t>1</a:t>
            </a:r>
            <a:r>
              <a:rPr lang="en-US" dirty="0"/>
              <a:t>, and Angelos Bilas</a:t>
            </a:r>
            <a:r>
              <a:rPr lang="en-US" baseline="30000" dirty="0"/>
              <a:t>1,2</a:t>
            </a:r>
          </a:p>
          <a:p>
            <a:endParaRPr lang="en-US" dirty="0"/>
          </a:p>
          <a:p>
            <a:r>
              <a:rPr lang="en-US" sz="2000" dirty="0"/>
              <a:t>Foundation for Research and Technology – Hellas (FORTH)</a:t>
            </a:r>
            <a:r>
              <a:rPr lang="en-US" sz="2000" baseline="30000" dirty="0"/>
              <a:t>1</a:t>
            </a:r>
            <a:r>
              <a:rPr lang="en-US" sz="2000" dirty="0"/>
              <a:t> &amp; University of Crete</a:t>
            </a:r>
            <a:r>
              <a:rPr lang="en-US" sz="2000" baseline="30000" dirty="0"/>
              <a:t>2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7CD463D-E154-7C44-A706-B0A200AB2F0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082442" y="5659835"/>
            <a:ext cx="2481480" cy="1061640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3852B3-0322-F94F-92E8-06B8BB656FAF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55608" y="5867037"/>
            <a:ext cx="2481480" cy="731880"/>
          </a:xfrm>
          <a:prstGeom prst="rect">
            <a:avLst/>
          </a:prstGeom>
          <a:ln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9F46-8331-6B43-8EF2-3F57D250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F3974D-EF3C-2247-B8E4-6DF2EA7A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</p:spTree>
    <p:extLst>
      <p:ext uri="{BB962C8B-B14F-4D97-AF65-F5344CB8AC3E}">
        <p14:creationId xmlns:p14="http://schemas.microsoft.com/office/powerpoint/2010/main" val="3093849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BBFF-299E-3047-A3F7-5FD2E1B2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mmio</a:t>
            </a:r>
            <a:r>
              <a:rPr lang="en-US" dirty="0"/>
              <a:t> in x86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8E621-638A-DA43-BB05-6D561D3C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10</a:t>
            </a:fld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2FF7A0-64EA-2D4F-AE7D-FB0B8587888F}"/>
              </a:ext>
            </a:extLst>
          </p:cNvPr>
          <p:cNvCxnSpPr>
            <a:cxnSpLocks/>
          </p:cNvCxnSpPr>
          <p:nvPr/>
        </p:nvCxnSpPr>
        <p:spPr>
          <a:xfrm>
            <a:off x="2209800" y="1582129"/>
            <a:ext cx="0" cy="21588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BD846B-5C6D-F84F-8A76-973FA6C1EECC}"/>
              </a:ext>
            </a:extLst>
          </p:cNvPr>
          <p:cNvSpPr txBox="1"/>
          <p:nvPr/>
        </p:nvSpPr>
        <p:spPr>
          <a:xfrm rot="16200000">
            <a:off x="1120993" y="2502998"/>
            <a:ext cx="164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Privileged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B9B5C3-406C-CA4C-ACA9-9C4DB0CC772C}"/>
              </a:ext>
            </a:extLst>
          </p:cNvPr>
          <p:cNvSpPr/>
          <p:nvPr/>
        </p:nvSpPr>
        <p:spPr>
          <a:xfrm>
            <a:off x="2796321" y="3216189"/>
            <a:ext cx="6379780" cy="54966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1A1EE6-0AB7-D948-9572-8617A6A20A1A}"/>
              </a:ext>
            </a:extLst>
          </p:cNvPr>
          <p:cNvSpPr/>
          <p:nvPr/>
        </p:nvSpPr>
        <p:spPr>
          <a:xfrm>
            <a:off x="2796321" y="1552814"/>
            <a:ext cx="6379780" cy="58504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9D23BA-21F5-9C44-A440-B0C3D6825297}"/>
              </a:ext>
            </a:extLst>
          </p:cNvPr>
          <p:cNvSpPr/>
          <p:nvPr/>
        </p:nvSpPr>
        <p:spPr>
          <a:xfrm>
            <a:off x="2796321" y="2230366"/>
            <a:ext cx="6379780" cy="92449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517C95-64F8-F84A-A9E9-F52C026CD8DA}"/>
              </a:ext>
            </a:extLst>
          </p:cNvPr>
          <p:cNvSpPr txBox="1"/>
          <p:nvPr/>
        </p:nvSpPr>
        <p:spPr>
          <a:xfrm>
            <a:off x="7218122" y="3306357"/>
            <a:ext cx="44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E8FCA-3503-AF48-90FC-EE2FD7540160}"/>
              </a:ext>
            </a:extLst>
          </p:cNvPr>
          <p:cNvSpPr txBox="1"/>
          <p:nvPr/>
        </p:nvSpPr>
        <p:spPr>
          <a:xfrm>
            <a:off x="6274775" y="1662788"/>
            <a:ext cx="238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with </a:t>
            </a:r>
            <a:r>
              <a:rPr lang="en-US" dirty="0" err="1"/>
              <a:t>mmio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FAE62D-97B7-7743-94BD-1AAE15FBA759}"/>
              </a:ext>
            </a:extLst>
          </p:cNvPr>
          <p:cNvSpPr txBox="1"/>
          <p:nvPr/>
        </p:nvSpPr>
        <p:spPr>
          <a:xfrm>
            <a:off x="6988092" y="2507945"/>
            <a:ext cx="90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Unused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C11BBE-CAD9-2843-8D23-971B22D85FC4}"/>
              </a:ext>
            </a:extLst>
          </p:cNvPr>
          <p:cNvSpPr/>
          <p:nvPr/>
        </p:nvSpPr>
        <p:spPr>
          <a:xfrm>
            <a:off x="3227249" y="1645322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B42C39-C508-AD4C-9F97-8B01D0ECFD18}"/>
              </a:ext>
            </a:extLst>
          </p:cNvPr>
          <p:cNvSpPr/>
          <p:nvPr/>
        </p:nvSpPr>
        <p:spPr>
          <a:xfrm>
            <a:off x="3227249" y="2169034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943C68-9DEA-2047-96A2-45CA52B173E5}"/>
              </a:ext>
            </a:extLst>
          </p:cNvPr>
          <p:cNvSpPr/>
          <p:nvPr/>
        </p:nvSpPr>
        <p:spPr>
          <a:xfrm>
            <a:off x="3227249" y="2692746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4E59C6-029F-174B-A1A1-ED6507010B3B}"/>
              </a:ext>
            </a:extLst>
          </p:cNvPr>
          <p:cNvSpPr/>
          <p:nvPr/>
        </p:nvSpPr>
        <p:spPr>
          <a:xfrm>
            <a:off x="3227249" y="3216458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A582BC-66ED-0F49-A22C-0BA7FCBEB33F}"/>
              </a:ext>
            </a:extLst>
          </p:cNvPr>
          <p:cNvSpPr txBox="1"/>
          <p:nvPr/>
        </p:nvSpPr>
        <p:spPr>
          <a:xfrm>
            <a:off x="4138342" y="1706924"/>
            <a:ext cx="76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Ring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E22883-0288-DE40-9E42-E3A00EF617E0}"/>
              </a:ext>
            </a:extLst>
          </p:cNvPr>
          <p:cNvSpPr txBox="1"/>
          <p:nvPr/>
        </p:nvSpPr>
        <p:spPr>
          <a:xfrm>
            <a:off x="4138342" y="2230636"/>
            <a:ext cx="76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Ring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0E3193-F3A7-1E42-82A2-0E45188EA626}"/>
              </a:ext>
            </a:extLst>
          </p:cNvPr>
          <p:cNvSpPr txBox="1"/>
          <p:nvPr/>
        </p:nvSpPr>
        <p:spPr>
          <a:xfrm>
            <a:off x="4138342" y="2754348"/>
            <a:ext cx="76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Ring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FB0CB3-E5D3-5042-BD71-C39FBE9E187A}"/>
              </a:ext>
            </a:extLst>
          </p:cNvPr>
          <p:cNvSpPr txBox="1"/>
          <p:nvPr/>
        </p:nvSpPr>
        <p:spPr>
          <a:xfrm>
            <a:off x="4138342" y="3278060"/>
            <a:ext cx="76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Ring 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5942FA-0C72-1A48-B10F-4383F14F88ED}"/>
              </a:ext>
            </a:extLst>
          </p:cNvPr>
          <p:cNvCxnSpPr>
            <a:cxnSpLocks/>
          </p:cNvCxnSpPr>
          <p:nvPr/>
        </p:nvCxnSpPr>
        <p:spPr>
          <a:xfrm>
            <a:off x="9712667" y="1761527"/>
            <a:ext cx="0" cy="18000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3BDFCD-F5E1-064C-B82C-C5C06E0BEB83}"/>
              </a:ext>
            </a:extLst>
          </p:cNvPr>
          <p:cNvSpPr txBox="1"/>
          <p:nvPr/>
        </p:nvSpPr>
        <p:spPr>
          <a:xfrm rot="16200000">
            <a:off x="9097969" y="2448259"/>
            <a:ext cx="176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exception + trap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34177-07D4-0740-A9C4-A3A5D1E9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FB1BDD0-EA2B-3543-A117-3730EB5A0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8572"/>
            <a:ext cx="10515600" cy="231293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ym typeface="Wingdings" pitchFamily="2" charset="2"/>
              </a:rPr>
              <a:t>Page faults are a specific type of hardware exception </a:t>
            </a:r>
          </a:p>
          <a:p>
            <a:pPr lvl="1"/>
            <a:r>
              <a:rPr lang="en-US" dirty="0">
                <a:sym typeface="Wingdings" pitchFamily="2" charset="2"/>
              </a:rPr>
              <a:t>Occur for invalid translations in the page table</a:t>
            </a:r>
          </a:p>
          <a:p>
            <a:r>
              <a:rPr lang="en-US" dirty="0">
                <a:sym typeface="Wingdings" pitchFamily="2" charset="2"/>
              </a:rPr>
              <a:t>Trap because applications run in ring 3 </a:t>
            </a:r>
          </a:p>
          <a:p>
            <a:r>
              <a:rPr lang="en-US" dirty="0">
                <a:sym typeface="Wingdings" pitchFamily="2" charset="2"/>
              </a:rPr>
              <a:t>Page fault in ring 3 (exception + trap)  1287 cycles (536ns)</a:t>
            </a:r>
          </a:p>
          <a:p>
            <a:r>
              <a:rPr lang="en-US" dirty="0">
                <a:sym typeface="Wingdings" pitchFamily="2" charset="2"/>
              </a:rPr>
              <a:t>Page fault in ring 0 (exception)  552 cycles (230ns)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  <p:bldP spid="20" grpId="0"/>
      <p:bldP spid="21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5BF2-0C40-9A4F-B9AC-8FB15C94B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Aquila library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53F1-282E-8242-AD92-F271F7AB1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1825625"/>
            <a:ext cx="11355278" cy="4351338"/>
          </a:xfrm>
        </p:spPr>
        <p:txBody>
          <a:bodyPr>
            <a:normAutofit/>
          </a:bodyPr>
          <a:lstStyle/>
          <a:p>
            <a:r>
              <a:rPr lang="en-US" dirty="0"/>
              <a:t>Today: page faults are handled in ring 0, applications run in ring 3 for protection </a:t>
            </a:r>
          </a:p>
          <a:p>
            <a:r>
              <a:rPr lang="en-US" dirty="0"/>
              <a:t>Result: all operations 1b – 5 are expensive</a:t>
            </a:r>
          </a:p>
          <a:p>
            <a:r>
              <a:rPr lang="en-US" b="1" dirty="0"/>
              <a:t>Aquila uses ring 0 for performance and non-root mode for protection</a:t>
            </a:r>
          </a:p>
          <a:p>
            <a:pPr lvl="1"/>
            <a:r>
              <a:rPr lang="en-US" dirty="0"/>
              <a:t>Page faults in ring 0 </a:t>
            </a:r>
            <a:r>
              <a:rPr lang="en-US" dirty="0">
                <a:sym typeface="Wingdings" pitchFamily="2" charset="2"/>
              </a:rPr>
              <a:t>incur lower cost </a:t>
            </a:r>
            <a:endParaRPr lang="en-US" dirty="0"/>
          </a:p>
          <a:p>
            <a:pPr lvl="1"/>
            <a:r>
              <a:rPr lang="en-US" dirty="0"/>
              <a:t>Non-root ring 0 still provides strong protection </a:t>
            </a:r>
          </a:p>
          <a:p>
            <a:r>
              <a:rPr lang="en-US" dirty="0"/>
              <a:t>To achieve this we use hardware virtualization extensions (Intel VT-x)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0E66B-2F0B-6B46-8617-DFCFD60A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8C52E-39D8-2848-B461-BF0F9FDC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</p:spTree>
    <p:extLst>
      <p:ext uri="{BB962C8B-B14F-4D97-AF65-F5344CB8AC3E}">
        <p14:creationId xmlns:p14="http://schemas.microsoft.com/office/powerpoint/2010/main" val="162080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2C86-2900-2740-A329-D2869D85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VT-x - Hardware Virtualization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7AEEA-3648-0145-9FB7-E0E9F4D5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12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52E9A-E0CF-9E43-9D37-D4DAD2510F79}"/>
              </a:ext>
            </a:extLst>
          </p:cNvPr>
          <p:cNvCxnSpPr/>
          <p:nvPr/>
        </p:nvCxnSpPr>
        <p:spPr>
          <a:xfrm>
            <a:off x="1608087" y="2511972"/>
            <a:ext cx="0" cy="25540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224BEA-EECD-D747-A11C-6DD6EB7C52BD}"/>
              </a:ext>
            </a:extLst>
          </p:cNvPr>
          <p:cNvSpPr txBox="1"/>
          <p:nvPr/>
        </p:nvSpPr>
        <p:spPr>
          <a:xfrm rot="16200000">
            <a:off x="602363" y="3494851"/>
            <a:ext cx="164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Privileged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6BC812-DC63-7C4F-8DDB-1D0A03D7B88C}"/>
              </a:ext>
            </a:extLst>
          </p:cNvPr>
          <p:cNvSpPr/>
          <p:nvPr/>
        </p:nvSpPr>
        <p:spPr>
          <a:xfrm>
            <a:off x="3016469" y="1697991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ACAC46-80F0-C14E-A332-FBB9DD12ADF9}"/>
              </a:ext>
            </a:extLst>
          </p:cNvPr>
          <p:cNvSpPr/>
          <p:nvPr/>
        </p:nvSpPr>
        <p:spPr>
          <a:xfrm>
            <a:off x="3016469" y="2221703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0C7D39-023C-DF46-8E0A-B130B193FEB8}"/>
              </a:ext>
            </a:extLst>
          </p:cNvPr>
          <p:cNvSpPr/>
          <p:nvPr/>
        </p:nvSpPr>
        <p:spPr>
          <a:xfrm>
            <a:off x="3016469" y="2745415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C92D23-8E3B-684D-9BA2-172B618ADC32}"/>
              </a:ext>
            </a:extLst>
          </p:cNvPr>
          <p:cNvSpPr/>
          <p:nvPr/>
        </p:nvSpPr>
        <p:spPr>
          <a:xfrm>
            <a:off x="3016469" y="3269127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E8A78A-01B7-034F-B446-B13296727C17}"/>
              </a:ext>
            </a:extLst>
          </p:cNvPr>
          <p:cNvSpPr/>
          <p:nvPr/>
        </p:nvSpPr>
        <p:spPr>
          <a:xfrm>
            <a:off x="3016469" y="3792839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1D15BD-33BF-F04E-AAB5-ED66F9F13A34}"/>
              </a:ext>
            </a:extLst>
          </p:cNvPr>
          <p:cNvSpPr/>
          <p:nvPr/>
        </p:nvSpPr>
        <p:spPr>
          <a:xfrm>
            <a:off x="3016469" y="4316551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A63183-7CBA-144A-80C1-2938BFC22E0C}"/>
              </a:ext>
            </a:extLst>
          </p:cNvPr>
          <p:cNvSpPr/>
          <p:nvPr/>
        </p:nvSpPr>
        <p:spPr>
          <a:xfrm>
            <a:off x="3016469" y="4840263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102A73-C3A5-9F40-9024-AF4129DFF72F}"/>
              </a:ext>
            </a:extLst>
          </p:cNvPr>
          <p:cNvSpPr/>
          <p:nvPr/>
        </p:nvSpPr>
        <p:spPr>
          <a:xfrm>
            <a:off x="3016469" y="5363975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FDDA17-AC63-C345-97BB-6AC32413967F}"/>
              </a:ext>
            </a:extLst>
          </p:cNvPr>
          <p:cNvSpPr txBox="1"/>
          <p:nvPr/>
        </p:nvSpPr>
        <p:spPr>
          <a:xfrm>
            <a:off x="3927565" y="17595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B0C8BB-C1DF-3544-9E53-DFB141C87AC6}"/>
              </a:ext>
            </a:extLst>
          </p:cNvPr>
          <p:cNvSpPr txBox="1"/>
          <p:nvPr/>
        </p:nvSpPr>
        <p:spPr>
          <a:xfrm>
            <a:off x="3927564" y="228330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FD1E7F-63D0-CE46-98AA-ACC1818FEA62}"/>
              </a:ext>
            </a:extLst>
          </p:cNvPr>
          <p:cNvSpPr txBox="1"/>
          <p:nvPr/>
        </p:nvSpPr>
        <p:spPr>
          <a:xfrm>
            <a:off x="3927563" y="280701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DDA9BC-FC06-B34E-A57D-783078C9B859}"/>
              </a:ext>
            </a:extLst>
          </p:cNvPr>
          <p:cNvSpPr txBox="1"/>
          <p:nvPr/>
        </p:nvSpPr>
        <p:spPr>
          <a:xfrm>
            <a:off x="3927562" y="333009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E9B667-153B-7148-8CFA-7EF01A1B4C3E}"/>
              </a:ext>
            </a:extLst>
          </p:cNvPr>
          <p:cNvSpPr txBox="1"/>
          <p:nvPr/>
        </p:nvSpPr>
        <p:spPr>
          <a:xfrm>
            <a:off x="3927562" y="385444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FE8FF5-5B22-8946-8E3B-3A5B83D8B068}"/>
              </a:ext>
            </a:extLst>
          </p:cNvPr>
          <p:cNvSpPr txBox="1"/>
          <p:nvPr/>
        </p:nvSpPr>
        <p:spPr>
          <a:xfrm>
            <a:off x="3927562" y="437815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655B40-DDC8-DD48-B465-DC88577A34A9}"/>
              </a:ext>
            </a:extLst>
          </p:cNvPr>
          <p:cNvSpPr txBox="1"/>
          <p:nvPr/>
        </p:nvSpPr>
        <p:spPr>
          <a:xfrm>
            <a:off x="3927562" y="490186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A04100-417F-DB44-A615-C48B8DEF2BA5}"/>
              </a:ext>
            </a:extLst>
          </p:cNvPr>
          <p:cNvSpPr txBox="1"/>
          <p:nvPr/>
        </p:nvSpPr>
        <p:spPr>
          <a:xfrm>
            <a:off x="3927562" y="542557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 0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7A6F9D-CB0A-5C41-81C4-EE8715BFC4CA}"/>
              </a:ext>
            </a:extLst>
          </p:cNvPr>
          <p:cNvCxnSpPr>
            <a:cxnSpLocks/>
          </p:cNvCxnSpPr>
          <p:nvPr/>
        </p:nvCxnSpPr>
        <p:spPr>
          <a:xfrm>
            <a:off x="2745589" y="3788979"/>
            <a:ext cx="0" cy="200593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0950A01-68C6-9B43-B3BD-4209E7E632CC}"/>
              </a:ext>
            </a:extLst>
          </p:cNvPr>
          <p:cNvSpPr txBox="1"/>
          <p:nvPr/>
        </p:nvSpPr>
        <p:spPr>
          <a:xfrm rot="16200000">
            <a:off x="1598522" y="4443190"/>
            <a:ext cx="164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mode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9FAF148-E03A-DB41-A6A5-23992F274B51}"/>
              </a:ext>
            </a:extLst>
          </p:cNvPr>
          <p:cNvCxnSpPr>
            <a:cxnSpLocks/>
          </p:cNvCxnSpPr>
          <p:nvPr/>
        </p:nvCxnSpPr>
        <p:spPr>
          <a:xfrm>
            <a:off x="2745589" y="1697991"/>
            <a:ext cx="0" cy="206367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08920D5-D892-804B-92E5-2717D77D067B}"/>
              </a:ext>
            </a:extLst>
          </p:cNvPr>
          <p:cNvSpPr txBox="1"/>
          <p:nvPr/>
        </p:nvSpPr>
        <p:spPr>
          <a:xfrm rot="16200000">
            <a:off x="1509156" y="2416446"/>
            <a:ext cx="182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non-root mode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A6FEDD-20E4-5E40-AC98-031F74807A0D}"/>
              </a:ext>
            </a:extLst>
          </p:cNvPr>
          <p:cNvSpPr/>
          <p:nvPr/>
        </p:nvSpPr>
        <p:spPr>
          <a:xfrm>
            <a:off x="3004865" y="1667085"/>
            <a:ext cx="6379780" cy="58504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490992E-4933-BD4D-A709-F9B0D15FAC69}"/>
              </a:ext>
            </a:extLst>
          </p:cNvPr>
          <p:cNvSpPr/>
          <p:nvPr/>
        </p:nvSpPr>
        <p:spPr>
          <a:xfrm>
            <a:off x="2968200" y="3238596"/>
            <a:ext cx="6379780" cy="58504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00A77B4-48AA-3A4F-B1CF-D2D9F401A983}"/>
              </a:ext>
            </a:extLst>
          </p:cNvPr>
          <p:cNvSpPr/>
          <p:nvPr/>
        </p:nvSpPr>
        <p:spPr>
          <a:xfrm>
            <a:off x="2968200" y="3762308"/>
            <a:ext cx="6379780" cy="58504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E70E6AD-FD2F-3E46-9C04-79C62E194C51}"/>
              </a:ext>
            </a:extLst>
          </p:cNvPr>
          <p:cNvSpPr/>
          <p:nvPr/>
        </p:nvSpPr>
        <p:spPr>
          <a:xfrm>
            <a:off x="2968200" y="5317721"/>
            <a:ext cx="6379780" cy="58504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8E9659-A14F-A847-9542-410FB0E67523}"/>
              </a:ext>
            </a:extLst>
          </p:cNvPr>
          <p:cNvSpPr txBox="1"/>
          <p:nvPr/>
        </p:nvSpPr>
        <p:spPr>
          <a:xfrm>
            <a:off x="6570737" y="1798544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Guest Application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757011-9D2B-6044-9CA4-F73F7D51669B}"/>
              </a:ext>
            </a:extLst>
          </p:cNvPr>
          <p:cNvSpPr txBox="1"/>
          <p:nvPr/>
        </p:nvSpPr>
        <p:spPr>
          <a:xfrm>
            <a:off x="6953540" y="3308968"/>
            <a:ext cx="104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Guest OS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0EF9E9-B8A9-7D44-A089-039BA76F9005}"/>
              </a:ext>
            </a:extLst>
          </p:cNvPr>
          <p:cNvSpPr txBox="1"/>
          <p:nvPr/>
        </p:nvSpPr>
        <p:spPr>
          <a:xfrm>
            <a:off x="6610914" y="3916043"/>
            <a:ext cx="172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Application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EEBA84D-3C87-4042-8C07-F87320466E88}"/>
              </a:ext>
            </a:extLst>
          </p:cNvPr>
          <p:cNvSpPr txBox="1"/>
          <p:nvPr/>
        </p:nvSpPr>
        <p:spPr>
          <a:xfrm>
            <a:off x="7012049" y="5425577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OS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B03AC13-21C9-5941-8738-5A5BD66E1274}"/>
              </a:ext>
            </a:extLst>
          </p:cNvPr>
          <p:cNvCxnSpPr>
            <a:cxnSpLocks/>
          </p:cNvCxnSpPr>
          <p:nvPr/>
        </p:nvCxnSpPr>
        <p:spPr>
          <a:xfrm>
            <a:off x="9733609" y="1899342"/>
            <a:ext cx="0" cy="18000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90A7E58-CA46-AA49-9CDD-F20DC0EEBC61}"/>
              </a:ext>
            </a:extLst>
          </p:cNvPr>
          <p:cNvCxnSpPr>
            <a:cxnSpLocks/>
          </p:cNvCxnSpPr>
          <p:nvPr/>
        </p:nvCxnSpPr>
        <p:spPr>
          <a:xfrm>
            <a:off x="9732203" y="3949278"/>
            <a:ext cx="1406" cy="1845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686A52F-805C-2D46-A8C5-9C0DADD1B3D5}"/>
              </a:ext>
            </a:extLst>
          </p:cNvPr>
          <p:cNvCxnSpPr/>
          <p:nvPr/>
        </p:nvCxnSpPr>
        <p:spPr>
          <a:xfrm>
            <a:off x="10748370" y="2601111"/>
            <a:ext cx="0" cy="25540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D1E9828-D0BE-004A-BACC-97FADE53647F}"/>
              </a:ext>
            </a:extLst>
          </p:cNvPr>
          <p:cNvSpPr txBox="1"/>
          <p:nvPr/>
        </p:nvSpPr>
        <p:spPr>
          <a:xfrm rot="16200000">
            <a:off x="9638742" y="2697271"/>
            <a:ext cx="56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464AFF2-1A07-4B41-AA04-4561A5686EDC}"/>
              </a:ext>
            </a:extLst>
          </p:cNvPr>
          <p:cNvSpPr txBox="1"/>
          <p:nvPr/>
        </p:nvSpPr>
        <p:spPr>
          <a:xfrm rot="16200000">
            <a:off x="9638745" y="4745865"/>
            <a:ext cx="56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trap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E6E703-8317-9C48-995E-69E048722323}"/>
              </a:ext>
            </a:extLst>
          </p:cNvPr>
          <p:cNvSpPr txBox="1"/>
          <p:nvPr/>
        </p:nvSpPr>
        <p:spPr>
          <a:xfrm rot="16200000">
            <a:off x="10629103" y="3638973"/>
            <a:ext cx="81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vmexit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49E47-40AE-0843-A5C3-42454C9E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</p:spTree>
    <p:extLst>
      <p:ext uri="{BB962C8B-B14F-4D97-AF65-F5344CB8AC3E}">
        <p14:creationId xmlns:p14="http://schemas.microsoft.com/office/powerpoint/2010/main" val="288771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40" grpId="0"/>
      <p:bldP spid="41" grpId="0"/>
      <p:bldP spid="42" grpId="0"/>
      <p:bldP spid="43" grpId="0"/>
      <p:bldP spid="49" grpId="0"/>
      <p:bldP spid="52" grpId="0"/>
      <p:bldP spid="58" grpId="0" animBg="1"/>
      <p:bldP spid="59" grpId="0" animBg="1"/>
      <p:bldP spid="60" grpId="0" animBg="1"/>
      <p:bldP spid="61" grpId="0" animBg="1"/>
      <p:bldP spid="62" grpId="0"/>
      <p:bldP spid="63" grpId="0"/>
      <p:bldP spid="64" grpId="0"/>
      <p:bldP spid="65" grpId="0"/>
      <p:bldP spid="71" grpId="0"/>
      <p:bldP spid="72" grpId="0"/>
      <p:bldP spid="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4756-F9E8-FA45-BB16-F1399107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vs. uncommon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49088-5994-6447-A654-85EB9D73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path operations happen for every miss – in ring 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Virtual address space manipulation (page faults)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DRAM cache management (lookups/evictions/writebacks)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Data transfers (device I/O)</a:t>
            </a:r>
          </a:p>
          <a:p>
            <a:r>
              <a:rPr lang="en-US" dirty="0"/>
              <a:t>Uncommon path operations happen at lower frequency – with </a:t>
            </a:r>
            <a:r>
              <a:rPr lang="en-US" dirty="0" err="1"/>
              <a:t>vmexit</a:t>
            </a:r>
            <a:endParaRPr lang="en-US" dirty="0"/>
          </a:p>
          <a:p>
            <a:pPr marL="971550" lvl="1" indent="-514350">
              <a:buFont typeface="+mj-lt"/>
              <a:buAutoNum type="arabicPeriod" startAt="4"/>
            </a:pPr>
            <a:r>
              <a:rPr lang="en-US" dirty="0"/>
              <a:t>File/device mappings (mmap/</a:t>
            </a:r>
            <a:r>
              <a:rPr lang="en-US" dirty="0" err="1"/>
              <a:t>munmap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 startAt="4"/>
            </a:pPr>
            <a:r>
              <a:rPr lang="en-US" dirty="0"/>
              <a:t>Physical memory management (dynamic resizing)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829DA-E7FE-F842-B6F4-AA3A9164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14BEB-0D59-EF4C-90F1-DE7820AB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</p:spTree>
    <p:extLst>
      <p:ext uri="{BB962C8B-B14F-4D97-AF65-F5344CB8AC3E}">
        <p14:creationId xmlns:p14="http://schemas.microsoft.com/office/powerpoint/2010/main" val="201410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2C86-2900-2740-A329-D2869D85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applications in non-root ring-0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7AEEA-3648-0145-9FB7-E0E9F4D5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14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D52E9A-E0CF-9E43-9D37-D4DAD2510F79}"/>
              </a:ext>
            </a:extLst>
          </p:cNvPr>
          <p:cNvCxnSpPr/>
          <p:nvPr/>
        </p:nvCxnSpPr>
        <p:spPr>
          <a:xfrm>
            <a:off x="1608087" y="2511972"/>
            <a:ext cx="0" cy="25540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224BEA-EECD-D747-A11C-6DD6EB7C52BD}"/>
              </a:ext>
            </a:extLst>
          </p:cNvPr>
          <p:cNvSpPr txBox="1"/>
          <p:nvPr/>
        </p:nvSpPr>
        <p:spPr>
          <a:xfrm rot="16200000">
            <a:off x="602363" y="3494851"/>
            <a:ext cx="164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Privileged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6BC812-DC63-7C4F-8DDB-1D0A03D7B88C}"/>
              </a:ext>
            </a:extLst>
          </p:cNvPr>
          <p:cNvSpPr/>
          <p:nvPr/>
        </p:nvSpPr>
        <p:spPr>
          <a:xfrm>
            <a:off x="3016469" y="1697991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ACAC46-80F0-C14E-A332-FBB9DD12ADF9}"/>
              </a:ext>
            </a:extLst>
          </p:cNvPr>
          <p:cNvSpPr/>
          <p:nvPr/>
        </p:nvSpPr>
        <p:spPr>
          <a:xfrm>
            <a:off x="3016469" y="2221703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0C7D39-023C-DF46-8E0A-B130B193FEB8}"/>
              </a:ext>
            </a:extLst>
          </p:cNvPr>
          <p:cNvSpPr/>
          <p:nvPr/>
        </p:nvSpPr>
        <p:spPr>
          <a:xfrm>
            <a:off x="3016469" y="2745415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C92D23-8E3B-684D-9BA2-172B618ADC32}"/>
              </a:ext>
            </a:extLst>
          </p:cNvPr>
          <p:cNvSpPr/>
          <p:nvPr/>
        </p:nvSpPr>
        <p:spPr>
          <a:xfrm>
            <a:off x="3016469" y="3269127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E8A78A-01B7-034F-B446-B13296727C17}"/>
              </a:ext>
            </a:extLst>
          </p:cNvPr>
          <p:cNvSpPr/>
          <p:nvPr/>
        </p:nvSpPr>
        <p:spPr>
          <a:xfrm>
            <a:off x="3016469" y="3792839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1D15BD-33BF-F04E-AAB5-ED66F9F13A34}"/>
              </a:ext>
            </a:extLst>
          </p:cNvPr>
          <p:cNvSpPr/>
          <p:nvPr/>
        </p:nvSpPr>
        <p:spPr>
          <a:xfrm>
            <a:off x="3016469" y="4316551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A63183-7CBA-144A-80C1-2938BFC22E0C}"/>
              </a:ext>
            </a:extLst>
          </p:cNvPr>
          <p:cNvSpPr/>
          <p:nvPr/>
        </p:nvSpPr>
        <p:spPr>
          <a:xfrm>
            <a:off x="3016469" y="4840263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102A73-C3A5-9F40-9024-AF4129DFF72F}"/>
              </a:ext>
            </a:extLst>
          </p:cNvPr>
          <p:cNvSpPr/>
          <p:nvPr/>
        </p:nvSpPr>
        <p:spPr>
          <a:xfrm>
            <a:off x="3016469" y="5363975"/>
            <a:ext cx="2585545" cy="49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FDDA17-AC63-C345-97BB-6AC32413967F}"/>
              </a:ext>
            </a:extLst>
          </p:cNvPr>
          <p:cNvSpPr txBox="1"/>
          <p:nvPr/>
        </p:nvSpPr>
        <p:spPr>
          <a:xfrm>
            <a:off x="3927565" y="17595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B0C8BB-C1DF-3544-9E53-DFB141C87AC6}"/>
              </a:ext>
            </a:extLst>
          </p:cNvPr>
          <p:cNvSpPr txBox="1"/>
          <p:nvPr/>
        </p:nvSpPr>
        <p:spPr>
          <a:xfrm>
            <a:off x="3927564" y="228330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FD1E7F-63D0-CE46-98AA-ACC1818FEA62}"/>
              </a:ext>
            </a:extLst>
          </p:cNvPr>
          <p:cNvSpPr txBox="1"/>
          <p:nvPr/>
        </p:nvSpPr>
        <p:spPr>
          <a:xfrm>
            <a:off x="3927563" y="280701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DDA9BC-FC06-B34E-A57D-783078C9B859}"/>
              </a:ext>
            </a:extLst>
          </p:cNvPr>
          <p:cNvSpPr txBox="1"/>
          <p:nvPr/>
        </p:nvSpPr>
        <p:spPr>
          <a:xfrm>
            <a:off x="3927562" y="333009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E9B667-153B-7148-8CFA-7EF01A1B4C3E}"/>
              </a:ext>
            </a:extLst>
          </p:cNvPr>
          <p:cNvSpPr txBox="1"/>
          <p:nvPr/>
        </p:nvSpPr>
        <p:spPr>
          <a:xfrm>
            <a:off x="3927562" y="385444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FE8FF5-5B22-8946-8E3B-3A5B83D8B068}"/>
              </a:ext>
            </a:extLst>
          </p:cNvPr>
          <p:cNvSpPr txBox="1"/>
          <p:nvPr/>
        </p:nvSpPr>
        <p:spPr>
          <a:xfrm>
            <a:off x="3927562" y="437815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655B40-DDC8-DD48-B465-DC88577A34A9}"/>
              </a:ext>
            </a:extLst>
          </p:cNvPr>
          <p:cNvSpPr txBox="1"/>
          <p:nvPr/>
        </p:nvSpPr>
        <p:spPr>
          <a:xfrm>
            <a:off x="3927562" y="490186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A04100-417F-DB44-A615-C48B8DEF2BA5}"/>
              </a:ext>
            </a:extLst>
          </p:cNvPr>
          <p:cNvSpPr txBox="1"/>
          <p:nvPr/>
        </p:nvSpPr>
        <p:spPr>
          <a:xfrm>
            <a:off x="3927562" y="542557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 0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7A6F9D-CB0A-5C41-81C4-EE8715BFC4CA}"/>
              </a:ext>
            </a:extLst>
          </p:cNvPr>
          <p:cNvCxnSpPr>
            <a:cxnSpLocks/>
          </p:cNvCxnSpPr>
          <p:nvPr/>
        </p:nvCxnSpPr>
        <p:spPr>
          <a:xfrm>
            <a:off x="2745589" y="3788979"/>
            <a:ext cx="0" cy="200593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0950A01-68C6-9B43-B3BD-4209E7E632CC}"/>
              </a:ext>
            </a:extLst>
          </p:cNvPr>
          <p:cNvSpPr txBox="1"/>
          <p:nvPr/>
        </p:nvSpPr>
        <p:spPr>
          <a:xfrm rot="16200000">
            <a:off x="1598522" y="4443190"/>
            <a:ext cx="164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root-mode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9FAF148-E03A-DB41-A6A5-23992F274B51}"/>
              </a:ext>
            </a:extLst>
          </p:cNvPr>
          <p:cNvCxnSpPr>
            <a:cxnSpLocks/>
          </p:cNvCxnSpPr>
          <p:nvPr/>
        </p:nvCxnSpPr>
        <p:spPr>
          <a:xfrm>
            <a:off x="2745589" y="1697991"/>
            <a:ext cx="0" cy="206367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08920D5-D892-804B-92E5-2717D77D067B}"/>
              </a:ext>
            </a:extLst>
          </p:cNvPr>
          <p:cNvSpPr txBox="1"/>
          <p:nvPr/>
        </p:nvSpPr>
        <p:spPr>
          <a:xfrm rot="16200000">
            <a:off x="1509156" y="2416446"/>
            <a:ext cx="182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non-root mode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00A77B4-48AA-3A4F-B1CF-D2D9F401A983}"/>
              </a:ext>
            </a:extLst>
          </p:cNvPr>
          <p:cNvSpPr/>
          <p:nvPr/>
        </p:nvSpPr>
        <p:spPr>
          <a:xfrm>
            <a:off x="2968200" y="3762308"/>
            <a:ext cx="6379780" cy="58504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E70E6AD-FD2F-3E46-9C04-79C62E194C51}"/>
              </a:ext>
            </a:extLst>
          </p:cNvPr>
          <p:cNvSpPr/>
          <p:nvPr/>
        </p:nvSpPr>
        <p:spPr>
          <a:xfrm>
            <a:off x="2968200" y="5317721"/>
            <a:ext cx="6379780" cy="58504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0EF9E9-B8A9-7D44-A089-039BA76F9005}"/>
              </a:ext>
            </a:extLst>
          </p:cNvPr>
          <p:cNvSpPr txBox="1"/>
          <p:nvPr/>
        </p:nvSpPr>
        <p:spPr>
          <a:xfrm>
            <a:off x="6610914" y="3854441"/>
            <a:ext cx="172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Application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EEBA84D-3C87-4042-8C07-F87320466E88}"/>
              </a:ext>
            </a:extLst>
          </p:cNvPr>
          <p:cNvSpPr txBox="1"/>
          <p:nvPr/>
        </p:nvSpPr>
        <p:spPr>
          <a:xfrm>
            <a:off x="7012049" y="5425577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OS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867246-BFF7-C440-83CE-674E6B84784E}"/>
              </a:ext>
            </a:extLst>
          </p:cNvPr>
          <p:cNvSpPr/>
          <p:nvPr/>
        </p:nvSpPr>
        <p:spPr>
          <a:xfrm>
            <a:off x="2968200" y="3200256"/>
            <a:ext cx="6379780" cy="58504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5F407D-9425-154A-AE08-80BF97A707E1}"/>
              </a:ext>
            </a:extLst>
          </p:cNvPr>
          <p:cNvSpPr txBox="1"/>
          <p:nvPr/>
        </p:nvSpPr>
        <p:spPr>
          <a:xfrm>
            <a:off x="6610914" y="3292389"/>
            <a:ext cx="172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Application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7389F1-E2A5-9D4D-A1FE-175D08F52794}"/>
              </a:ext>
            </a:extLst>
          </p:cNvPr>
          <p:cNvCxnSpPr>
            <a:cxnSpLocks/>
          </p:cNvCxnSpPr>
          <p:nvPr/>
        </p:nvCxnSpPr>
        <p:spPr>
          <a:xfrm>
            <a:off x="9574306" y="3327045"/>
            <a:ext cx="515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28E0E4-1BD1-1F44-81AD-CA448880A315}"/>
              </a:ext>
            </a:extLst>
          </p:cNvPr>
          <p:cNvCxnSpPr>
            <a:cxnSpLocks/>
          </p:cNvCxnSpPr>
          <p:nvPr/>
        </p:nvCxnSpPr>
        <p:spPr>
          <a:xfrm>
            <a:off x="10090061" y="3327045"/>
            <a:ext cx="0" cy="331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C88B9C0-C48D-0F4E-81C9-D46063023D3C}"/>
              </a:ext>
            </a:extLst>
          </p:cNvPr>
          <p:cNvCxnSpPr>
            <a:cxnSpLocks/>
          </p:cNvCxnSpPr>
          <p:nvPr/>
        </p:nvCxnSpPr>
        <p:spPr>
          <a:xfrm>
            <a:off x="9574306" y="3658670"/>
            <a:ext cx="515755" cy="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DCE4AE3-9976-5340-AECB-242AB56BD601}"/>
              </a:ext>
            </a:extLst>
          </p:cNvPr>
          <p:cNvSpPr txBox="1"/>
          <p:nvPr/>
        </p:nvSpPr>
        <p:spPr>
          <a:xfrm>
            <a:off x="10090061" y="3181549"/>
            <a:ext cx="1496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common path</a:t>
            </a:r>
          </a:p>
          <a:p>
            <a:pPr algn="ctr"/>
            <a:r>
              <a:rPr lang="en-US" dirty="0"/>
              <a:t>operations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D4123-86F8-AF45-8C8C-D9A20F45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22D8205-C0B9-CE4D-8565-48B96C5AF656}"/>
              </a:ext>
            </a:extLst>
          </p:cNvPr>
          <p:cNvCxnSpPr>
            <a:cxnSpLocks/>
          </p:cNvCxnSpPr>
          <p:nvPr/>
        </p:nvCxnSpPr>
        <p:spPr>
          <a:xfrm flipV="1">
            <a:off x="10090061" y="3720273"/>
            <a:ext cx="0" cy="19227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55C817E-7143-7F4E-A233-95B9E83A9941}"/>
              </a:ext>
            </a:extLst>
          </p:cNvPr>
          <p:cNvCxnSpPr>
            <a:cxnSpLocks/>
          </p:cNvCxnSpPr>
          <p:nvPr/>
        </p:nvCxnSpPr>
        <p:spPr>
          <a:xfrm>
            <a:off x="9574306" y="5643010"/>
            <a:ext cx="515755" cy="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6E91745-AA30-8241-B369-BD8E8CBA0D52}"/>
              </a:ext>
            </a:extLst>
          </p:cNvPr>
          <p:cNvSpPr txBox="1"/>
          <p:nvPr/>
        </p:nvSpPr>
        <p:spPr>
          <a:xfrm>
            <a:off x="10090061" y="4603452"/>
            <a:ext cx="1740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uncommon path</a:t>
            </a:r>
          </a:p>
          <a:p>
            <a:pPr algn="ctr"/>
            <a:r>
              <a:rPr lang="en-US" dirty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123740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1" grpId="0" animBg="1"/>
      <p:bldP spid="64" grpId="0"/>
      <p:bldP spid="64" grpId="1"/>
      <p:bldP spid="65" grpId="0"/>
      <p:bldP spid="50" grpId="0" animBg="1"/>
      <p:bldP spid="53" grpId="0"/>
      <p:bldP spid="69" grpId="0"/>
      <p:bldP spid="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839D6C-8CF4-2643-8769-0951BE4B2C00}"/>
              </a:ext>
            </a:extLst>
          </p:cNvPr>
          <p:cNvSpPr/>
          <p:nvPr/>
        </p:nvSpPr>
        <p:spPr>
          <a:xfrm>
            <a:off x="5507420" y="2478652"/>
            <a:ext cx="3994625" cy="915209"/>
          </a:xfrm>
          <a:prstGeom prst="rect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Op1: </a:t>
            </a:r>
            <a:r>
              <a:rPr lang="en-US" dirty="0"/>
              <a:t>Trap-less virtual memory manipulation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15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A672FE-7AE1-B143-A420-211C3467B873}"/>
              </a:ext>
            </a:extLst>
          </p:cNvPr>
          <p:cNvSpPr/>
          <p:nvPr/>
        </p:nvSpPr>
        <p:spPr>
          <a:xfrm>
            <a:off x="1727468" y="3393861"/>
            <a:ext cx="2303033" cy="612985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User 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2D5B9-8C2F-4D43-A21F-3635817E2983}"/>
              </a:ext>
            </a:extLst>
          </p:cNvPr>
          <p:cNvSpPr/>
          <p:nvPr/>
        </p:nvSpPr>
        <p:spPr>
          <a:xfrm>
            <a:off x="1727468" y="4006846"/>
            <a:ext cx="2303033" cy="612985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Linux kernel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173B2F-0686-DF4A-BEC7-B11622075BDD}"/>
              </a:ext>
            </a:extLst>
          </p:cNvPr>
          <p:cNvSpPr txBox="1"/>
          <p:nvPr/>
        </p:nvSpPr>
        <p:spPr>
          <a:xfrm>
            <a:off x="675566" y="3388384"/>
            <a:ext cx="718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root </a:t>
            </a:r>
          </a:p>
          <a:p>
            <a:pPr algn="ctr"/>
            <a:r>
              <a:rPr lang="en-US" dirty="0"/>
              <a:t>ring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CF8A80-4C0F-5948-A086-08EA6BD5FDD2}"/>
              </a:ext>
            </a:extLst>
          </p:cNvPr>
          <p:cNvSpPr txBox="1"/>
          <p:nvPr/>
        </p:nvSpPr>
        <p:spPr>
          <a:xfrm>
            <a:off x="671191" y="4002263"/>
            <a:ext cx="718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root </a:t>
            </a:r>
          </a:p>
          <a:p>
            <a:pPr algn="ctr"/>
            <a:r>
              <a:rPr lang="en-US" dirty="0"/>
              <a:t>ring 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D7BA78-FDCC-794A-A343-9D1FC626BADE}"/>
              </a:ext>
            </a:extLst>
          </p:cNvPr>
          <p:cNvCxnSpPr>
            <a:stCxn id="10" idx="0"/>
          </p:cNvCxnSpPr>
          <p:nvPr/>
        </p:nvCxnSpPr>
        <p:spPr>
          <a:xfrm flipH="1">
            <a:off x="494663" y="4006846"/>
            <a:ext cx="23843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1951BB7-A7CD-9E4F-A7E4-56FF87BB9CF8}"/>
              </a:ext>
            </a:extLst>
          </p:cNvPr>
          <p:cNvSpPr/>
          <p:nvPr/>
        </p:nvSpPr>
        <p:spPr>
          <a:xfrm>
            <a:off x="1727467" y="4968859"/>
            <a:ext cx="2303033" cy="612985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Devices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A80AED-C7DD-5C49-9038-B744209FA266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2878984" y="4619831"/>
            <a:ext cx="1" cy="349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6CD5983-3E64-E840-8DA6-3F980373101A}"/>
              </a:ext>
            </a:extLst>
          </p:cNvPr>
          <p:cNvSpPr/>
          <p:nvPr/>
        </p:nvSpPr>
        <p:spPr>
          <a:xfrm>
            <a:off x="5707806" y="1879529"/>
            <a:ext cx="2303033" cy="612985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User Application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6C1EBF-6772-6947-A031-D37AD3F831C6}"/>
              </a:ext>
            </a:extLst>
          </p:cNvPr>
          <p:cNvSpPr txBox="1"/>
          <p:nvPr/>
        </p:nvSpPr>
        <p:spPr>
          <a:xfrm>
            <a:off x="3901499" y="2014350"/>
            <a:ext cx="1070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non-root </a:t>
            </a:r>
          </a:p>
          <a:p>
            <a:pPr algn="ctr"/>
            <a:r>
              <a:rPr lang="en-US" dirty="0"/>
              <a:t>ring 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0D26AB-B316-3547-99A4-956D0012CF6B}"/>
              </a:ext>
            </a:extLst>
          </p:cNvPr>
          <p:cNvSpPr/>
          <p:nvPr/>
        </p:nvSpPr>
        <p:spPr>
          <a:xfrm>
            <a:off x="5707805" y="2492514"/>
            <a:ext cx="2303033" cy="612985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Aquila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0A6F8F-C1CE-C044-BB5B-B6DD8B7ADD16}"/>
              </a:ext>
            </a:extLst>
          </p:cNvPr>
          <p:cNvCxnSpPr>
            <a:stCxn id="23" idx="2"/>
            <a:endCxn id="10" idx="0"/>
          </p:cNvCxnSpPr>
          <p:nvPr/>
        </p:nvCxnSpPr>
        <p:spPr>
          <a:xfrm flipH="1">
            <a:off x="2878985" y="3105499"/>
            <a:ext cx="3980337" cy="9013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3849BB4-7E1A-EB41-945F-00B09E044A45}"/>
              </a:ext>
            </a:extLst>
          </p:cNvPr>
          <p:cNvSpPr txBox="1"/>
          <p:nvPr/>
        </p:nvSpPr>
        <p:spPr>
          <a:xfrm>
            <a:off x="8183698" y="2639045"/>
            <a:ext cx="113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Library OS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4A8278-7A94-384A-A9FA-8F4864C3FA2B}"/>
              </a:ext>
            </a:extLst>
          </p:cNvPr>
          <p:cNvSpPr txBox="1"/>
          <p:nvPr/>
        </p:nvSpPr>
        <p:spPr>
          <a:xfrm>
            <a:off x="3901499" y="2259415"/>
            <a:ext cx="1070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non-root </a:t>
            </a:r>
          </a:p>
          <a:p>
            <a:pPr algn="ctr"/>
            <a:r>
              <a:rPr lang="en-US" dirty="0"/>
              <a:t>ring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20811A-929B-FF4D-8211-9C340980EF4E}"/>
              </a:ext>
            </a:extLst>
          </p:cNvPr>
          <p:cNvSpPr txBox="1"/>
          <p:nvPr/>
        </p:nvSpPr>
        <p:spPr>
          <a:xfrm rot="20814744">
            <a:off x="3657427" y="3279602"/>
            <a:ext cx="854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ym typeface="Wingdings" pitchFamily="2" charset="2"/>
              </a:rPr>
              <a:t>vmcall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47C04-D082-0F44-833C-94572EE7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</p:spTree>
    <p:extLst>
      <p:ext uri="{BB962C8B-B14F-4D97-AF65-F5344CB8AC3E}">
        <p14:creationId xmlns:p14="http://schemas.microsoft.com/office/powerpoint/2010/main" val="279171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9" grpId="0" animBg="1"/>
      <p:bldP spid="11" grpId="0"/>
      <p:bldP spid="21" grpId="0" animBg="1"/>
      <p:bldP spid="22" grpId="0"/>
      <p:bldP spid="22" grpId="1"/>
      <p:bldP spid="23" grpId="0" animBg="1"/>
      <p:bldP spid="35" grpId="0"/>
      <p:bldP spid="36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Op1: </a:t>
            </a:r>
            <a:r>
              <a:rPr lang="en-US" dirty="0"/>
              <a:t>Trap-less virtual memory manipulation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16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2D5B9-8C2F-4D43-A21F-3635817E2983}"/>
              </a:ext>
            </a:extLst>
          </p:cNvPr>
          <p:cNvSpPr/>
          <p:nvPr/>
        </p:nvSpPr>
        <p:spPr>
          <a:xfrm>
            <a:off x="1727468" y="4006846"/>
            <a:ext cx="2303033" cy="612985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Linux kernel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CF8A80-4C0F-5948-A086-08EA6BD5FDD2}"/>
              </a:ext>
            </a:extLst>
          </p:cNvPr>
          <p:cNvSpPr txBox="1"/>
          <p:nvPr/>
        </p:nvSpPr>
        <p:spPr>
          <a:xfrm>
            <a:off x="671191" y="4002263"/>
            <a:ext cx="718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root </a:t>
            </a:r>
          </a:p>
          <a:p>
            <a:pPr algn="ctr"/>
            <a:r>
              <a:rPr lang="en-US" dirty="0"/>
              <a:t>ring 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951BB7-A7CD-9E4F-A7E4-56FF87BB9CF8}"/>
              </a:ext>
            </a:extLst>
          </p:cNvPr>
          <p:cNvSpPr/>
          <p:nvPr/>
        </p:nvSpPr>
        <p:spPr>
          <a:xfrm>
            <a:off x="1727467" y="4968859"/>
            <a:ext cx="2303033" cy="612985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Devices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A80AED-C7DD-5C49-9038-B744209FA266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2878984" y="4619831"/>
            <a:ext cx="1" cy="349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6CD5983-3E64-E840-8DA6-3F980373101A}"/>
              </a:ext>
            </a:extLst>
          </p:cNvPr>
          <p:cNvSpPr/>
          <p:nvPr/>
        </p:nvSpPr>
        <p:spPr>
          <a:xfrm>
            <a:off x="5707806" y="1879529"/>
            <a:ext cx="2303033" cy="612985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User Application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0D26AB-B316-3547-99A4-956D0012CF6B}"/>
              </a:ext>
            </a:extLst>
          </p:cNvPr>
          <p:cNvSpPr/>
          <p:nvPr/>
        </p:nvSpPr>
        <p:spPr>
          <a:xfrm>
            <a:off x="5707805" y="2492514"/>
            <a:ext cx="2303033" cy="612985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Aquila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4A8278-7A94-384A-A9FA-8F4864C3FA2B}"/>
              </a:ext>
            </a:extLst>
          </p:cNvPr>
          <p:cNvSpPr txBox="1"/>
          <p:nvPr/>
        </p:nvSpPr>
        <p:spPr>
          <a:xfrm>
            <a:off x="4220228" y="2152675"/>
            <a:ext cx="1070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non-root </a:t>
            </a:r>
          </a:p>
          <a:p>
            <a:pPr algn="ctr"/>
            <a:r>
              <a:rPr lang="en-US" dirty="0"/>
              <a:t>ring 0</a:t>
            </a:r>
          </a:p>
        </p:txBody>
      </p:sp>
      <p:sp>
        <p:nvSpPr>
          <p:cNvPr id="38" name="Curved Left Arrow 37">
            <a:extLst>
              <a:ext uri="{FF2B5EF4-FFF2-40B4-BE49-F238E27FC236}">
                <a16:creationId xmlns:a16="http://schemas.microsoft.com/office/drawing/2014/main" id="{CD648461-BC28-534F-B851-6E57F712CF0E}"/>
              </a:ext>
            </a:extLst>
          </p:cNvPr>
          <p:cNvSpPr/>
          <p:nvPr/>
        </p:nvSpPr>
        <p:spPr>
          <a:xfrm>
            <a:off x="8229555" y="2107920"/>
            <a:ext cx="381045" cy="646331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BE5815-1270-B047-A130-02AA514E1ED4}"/>
              </a:ext>
            </a:extLst>
          </p:cNvPr>
          <p:cNvSpPr txBox="1"/>
          <p:nvPr/>
        </p:nvSpPr>
        <p:spPr>
          <a:xfrm>
            <a:off x="8761989" y="2019456"/>
            <a:ext cx="1308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552 cycles </a:t>
            </a:r>
          </a:p>
          <a:p>
            <a:pPr algn="ctr"/>
            <a:r>
              <a:rPr lang="en-US" sz="2000" dirty="0"/>
              <a:t>(230ns)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7CBE5A-ADF3-164C-BA86-9CF35A33D6C7}"/>
              </a:ext>
            </a:extLst>
          </p:cNvPr>
          <p:cNvCxnSpPr>
            <a:cxnSpLocks/>
          </p:cNvCxnSpPr>
          <p:nvPr/>
        </p:nvCxnSpPr>
        <p:spPr>
          <a:xfrm flipV="1">
            <a:off x="5935041" y="2763090"/>
            <a:ext cx="3034788" cy="14024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D27AF44-38EF-A143-B5F3-F789ADB81670}"/>
              </a:ext>
            </a:extLst>
          </p:cNvPr>
          <p:cNvSpPr/>
          <p:nvPr/>
        </p:nvSpPr>
        <p:spPr>
          <a:xfrm>
            <a:off x="3803266" y="3763996"/>
            <a:ext cx="27747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1287 cycles 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(536ns)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0A0479-F514-D64C-807C-DCB353593B26}"/>
              </a:ext>
            </a:extLst>
          </p:cNvPr>
          <p:cNvSpPr/>
          <p:nvPr/>
        </p:nvSpPr>
        <p:spPr>
          <a:xfrm>
            <a:off x="7573138" y="3371643"/>
            <a:ext cx="12163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2.33x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6340E-0181-7340-A552-90EA0373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B0825-C5CB-8B45-86B6-51D985CB8AFC}"/>
              </a:ext>
            </a:extLst>
          </p:cNvPr>
          <p:cNvSpPr/>
          <p:nvPr/>
        </p:nvSpPr>
        <p:spPr>
          <a:xfrm>
            <a:off x="1727468" y="3393861"/>
            <a:ext cx="2303033" cy="612985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User Application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DE83EB-9480-6944-9215-7451C370C996}"/>
              </a:ext>
            </a:extLst>
          </p:cNvPr>
          <p:cNvSpPr txBox="1"/>
          <p:nvPr/>
        </p:nvSpPr>
        <p:spPr>
          <a:xfrm>
            <a:off x="675566" y="3388384"/>
            <a:ext cx="718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root </a:t>
            </a:r>
          </a:p>
          <a:p>
            <a:pPr algn="ctr"/>
            <a:r>
              <a:rPr lang="en-US" dirty="0"/>
              <a:t>ring 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55B1F9-CA60-2D4B-9D09-BF7F82C96E58}"/>
              </a:ext>
            </a:extLst>
          </p:cNvPr>
          <p:cNvCxnSpPr/>
          <p:nvPr/>
        </p:nvCxnSpPr>
        <p:spPr>
          <a:xfrm flipH="1">
            <a:off x="494663" y="4006846"/>
            <a:ext cx="23843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rved Left Arrow 27">
            <a:extLst>
              <a:ext uri="{FF2B5EF4-FFF2-40B4-BE49-F238E27FC236}">
                <a16:creationId xmlns:a16="http://schemas.microsoft.com/office/drawing/2014/main" id="{0F8BDAC8-41BD-5B4B-BC04-590DDB796875}"/>
              </a:ext>
            </a:extLst>
          </p:cNvPr>
          <p:cNvSpPr/>
          <p:nvPr/>
        </p:nvSpPr>
        <p:spPr>
          <a:xfrm>
            <a:off x="4101638" y="3790414"/>
            <a:ext cx="381045" cy="646331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36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1" grpId="0"/>
      <p:bldP spid="45" grpId="0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2826-888A-1547-965B-931A7BD4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Op2: </a:t>
            </a:r>
            <a:r>
              <a:rPr lang="en-US" dirty="0"/>
              <a:t>DRAM cache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3E263-1737-E148-B057-722C0B107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Ideas from </a:t>
            </a:r>
            <a:r>
              <a:rPr lang="en-US" dirty="0" err="1"/>
              <a:t>kmmap</a:t>
            </a:r>
            <a:r>
              <a:rPr lang="en-US" dirty="0"/>
              <a:t> [ACM SoCC’18] and FastMap [USENIX ATC’20]</a:t>
            </a:r>
          </a:p>
          <a:p>
            <a:r>
              <a:rPr lang="en-US" dirty="0"/>
              <a:t>Separate structures for clean and dirty pages</a:t>
            </a:r>
          </a:p>
          <a:p>
            <a:pPr lvl="1"/>
            <a:r>
              <a:rPr lang="en-US" dirty="0"/>
              <a:t>Scalable page insert/remove and marking as clean/dirty</a:t>
            </a:r>
          </a:p>
          <a:p>
            <a:r>
              <a:rPr lang="en-US" dirty="0"/>
              <a:t>Approximation of LRU for evictions/writebacks</a:t>
            </a:r>
          </a:p>
          <a:p>
            <a:r>
              <a:rPr lang="en-US" dirty="0"/>
              <a:t>Scalable NUMA-aware page allocator</a:t>
            </a:r>
          </a:p>
          <a:p>
            <a:pPr lvl="1"/>
            <a:r>
              <a:rPr lang="en-US" dirty="0"/>
              <a:t>Tries to allocate a page on the local NUMA node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CA260-E3F4-804B-982C-38F72433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326CB-8B36-CC49-BD54-471277EE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</p:spTree>
    <p:extLst>
      <p:ext uri="{BB962C8B-B14F-4D97-AF65-F5344CB8AC3E}">
        <p14:creationId xmlns:p14="http://schemas.microsoft.com/office/powerpoint/2010/main" val="77714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83AC-E682-8D43-B1AF-8E692E43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Op3: </a:t>
            </a:r>
            <a:r>
              <a:rPr lang="en-US" dirty="0"/>
              <a:t>Device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5508-8C7B-BF4E-A90C-D00C22A68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Device access from non-root ring-0 requires the host OS</a:t>
            </a:r>
          </a:p>
          <a:p>
            <a:pPr lvl="1"/>
            <a:r>
              <a:rPr lang="en-US" dirty="0"/>
              <a:t>Increased cost from </a:t>
            </a:r>
            <a:r>
              <a:rPr lang="en-US" dirty="0" err="1"/>
              <a:t>vmexit</a:t>
            </a:r>
            <a:r>
              <a:rPr lang="en-US" dirty="0"/>
              <a:t> compared to a trap</a:t>
            </a:r>
          </a:p>
          <a:p>
            <a:r>
              <a:rPr lang="en-US" dirty="0"/>
              <a:t>Aquila provides support for direct device access from non-root ring-0 </a:t>
            </a:r>
          </a:p>
          <a:p>
            <a:pPr lvl="1"/>
            <a:r>
              <a:rPr lang="en-US" dirty="0"/>
              <a:t>This requires dedicated devices which is common for DBMS/key-value stores</a:t>
            </a:r>
          </a:p>
          <a:p>
            <a:r>
              <a:rPr lang="en-US" b="1" dirty="0"/>
              <a:t>Block-addressable: </a:t>
            </a:r>
            <a:r>
              <a:rPr lang="en-US" dirty="0"/>
              <a:t>PCIe attached devices</a:t>
            </a:r>
          </a:p>
          <a:p>
            <a:pPr lvl="1"/>
            <a:r>
              <a:rPr lang="en-US" dirty="0"/>
              <a:t>Use SPDK to map device configuration registers to </a:t>
            </a:r>
            <a:r>
              <a:rPr lang="en-US" dirty="0" err="1"/>
              <a:t>libOS</a:t>
            </a:r>
            <a:endParaRPr lang="en-US" dirty="0"/>
          </a:p>
          <a:p>
            <a:r>
              <a:rPr lang="en-US" b="1" dirty="0"/>
              <a:t>Byte-addressable: </a:t>
            </a:r>
            <a:r>
              <a:rPr lang="en-US" dirty="0"/>
              <a:t>DIMM attached devices</a:t>
            </a:r>
          </a:p>
          <a:p>
            <a:pPr lvl="1"/>
            <a:r>
              <a:rPr lang="en-US" dirty="0"/>
              <a:t>Leverage DAX to directly map them to physical addresses of </a:t>
            </a:r>
            <a:r>
              <a:rPr lang="en-US" dirty="0" err="1"/>
              <a:t>libOS</a:t>
            </a:r>
            <a:endParaRPr lang="en-US" dirty="0"/>
          </a:p>
          <a:p>
            <a:r>
              <a:rPr lang="en-US" dirty="0"/>
              <a:t>Bypass host operating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C5873-4953-FC41-BBC1-29AAEB24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5355E-CFAD-CF4A-B488-0850BD1C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</p:spTree>
    <p:extLst>
      <p:ext uri="{BB962C8B-B14F-4D97-AF65-F5344CB8AC3E}">
        <p14:creationId xmlns:p14="http://schemas.microsoft.com/office/powerpoint/2010/main" val="50912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B3539-4EDE-7346-8B2D-42460554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Uncommon path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A219-4AC3-6B4F-931E-04D1A94E9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Uncommon path operations</a:t>
            </a:r>
          </a:p>
          <a:p>
            <a:pPr lvl="1"/>
            <a:r>
              <a:rPr lang="en-US" b="1" dirty="0"/>
              <a:t>Op4: </a:t>
            </a:r>
            <a:r>
              <a:rPr lang="en-US" dirty="0"/>
              <a:t>File/device mappings </a:t>
            </a:r>
          </a:p>
          <a:p>
            <a:pPr lvl="1"/>
            <a:r>
              <a:rPr lang="en-US" b="1" dirty="0"/>
              <a:t>Op5: </a:t>
            </a:r>
            <a:r>
              <a:rPr lang="en-US" dirty="0"/>
              <a:t>Physical memory management </a:t>
            </a:r>
          </a:p>
          <a:p>
            <a:r>
              <a:rPr lang="en-US" dirty="0"/>
              <a:t>Implementation details</a:t>
            </a:r>
          </a:p>
          <a:p>
            <a:pPr lvl="1"/>
            <a:r>
              <a:rPr lang="en-US" dirty="0">
                <a:sym typeface="Wingdings" pitchFamily="2" charset="2"/>
              </a:rPr>
              <a:t>Process virtualization [Dune, OSDI’12] </a:t>
            </a:r>
          </a:p>
          <a:p>
            <a:pPr lvl="1"/>
            <a:r>
              <a:rPr lang="en-US" dirty="0">
                <a:sym typeface="Wingdings" pitchFamily="2" charset="2"/>
              </a:rPr>
              <a:t>Specific optimizations (i.e. for running applications in ring 0)</a:t>
            </a:r>
          </a:p>
          <a:p>
            <a:r>
              <a:rPr lang="en-US" dirty="0">
                <a:sym typeface="Wingdings" pitchFamily="2" charset="2"/>
              </a:rPr>
              <a:t>More details in the paper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67961-CC2E-8846-A197-53855A07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7F31B-1D07-3743-B1F3-5B52C473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3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7740-D591-D741-9236-0FC2251F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necessity of storage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5454-23FB-DF42-B478-941AA8DD5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majority of storage devices are block addressable</a:t>
            </a:r>
          </a:p>
          <a:p>
            <a:pPr lvl="1"/>
            <a:r>
              <a:rPr lang="en-US" dirty="0"/>
              <a:t>Due to capacity/cost this will not change</a:t>
            </a:r>
          </a:p>
          <a:p>
            <a:r>
              <a:rPr lang="en-US" dirty="0"/>
              <a:t>DRAM I/O caching </a:t>
            </a:r>
            <a:r>
              <a:rPr lang="en-US" dirty="0">
                <a:sym typeface="Wingdings" pitchFamily="2" charset="2"/>
              </a:rPr>
              <a:t> Performance &amp; granularity reasons</a:t>
            </a:r>
          </a:p>
          <a:p>
            <a:r>
              <a:rPr lang="en-US" dirty="0"/>
              <a:t>Emerging fast storage devices aggravate caching issues</a:t>
            </a:r>
          </a:p>
          <a:p>
            <a:r>
              <a:rPr lang="en-US" dirty="0"/>
              <a:t>Hit path requires expensive software cache lookups </a:t>
            </a:r>
          </a:p>
          <a:p>
            <a:pPr lvl="1"/>
            <a:r>
              <a:rPr lang="en-US" dirty="0"/>
              <a:t>Many additional CPU cycles are spent for cache management</a:t>
            </a:r>
          </a:p>
          <a:p>
            <a:r>
              <a:rPr lang="en-US" dirty="0"/>
              <a:t>One size does not fit all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Applications use specific techniques to reduce small random writes</a:t>
            </a:r>
          </a:p>
          <a:p>
            <a:pPr lvl="1"/>
            <a:r>
              <a:rPr lang="en-US" dirty="0"/>
              <a:t>Separate read/write for cache pollution purposes</a:t>
            </a:r>
          </a:p>
          <a:p>
            <a:r>
              <a:rPr lang="en-US" dirty="0"/>
              <a:t>Memory-mapped I/O has the potential to solve these issues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ADC16-B77D-014A-9D23-2C17B8EB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E25F3-60BD-744B-9B5D-8247D6CA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2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EED6-62B2-AE47-AC1A-F4D16596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Aquila design</a:t>
            </a:r>
          </a:p>
          <a:p>
            <a:r>
              <a:rPr lang="en-US" dirty="0"/>
              <a:t>Experimental analysis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4FA319-66E4-F44C-A385-7A2506AD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</p:spTree>
    <p:extLst>
      <p:ext uri="{BB962C8B-B14F-4D97-AF65-F5344CB8AC3E}">
        <p14:creationId xmlns:p14="http://schemas.microsoft.com/office/powerpoint/2010/main" val="2601457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EED6-62B2-AE47-AC1A-F4D16596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2x Intel Xeon CPU E5-2630 v3 CPUs (2.4GHz)</a:t>
            </a:r>
          </a:p>
          <a:p>
            <a:pPr lvl="1"/>
            <a:r>
              <a:rPr lang="en-US" dirty="0"/>
              <a:t>32 hyper-threads</a:t>
            </a:r>
          </a:p>
          <a:p>
            <a:r>
              <a:rPr lang="en-US" dirty="0"/>
              <a:t>Different devices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Optane</a:t>
            </a:r>
            <a:r>
              <a:rPr lang="en-US" dirty="0"/>
              <a:t> SSD DC P4800X (375GB) in workloads</a:t>
            </a:r>
          </a:p>
          <a:p>
            <a:pPr lvl="1"/>
            <a:r>
              <a:rPr lang="en-US" dirty="0"/>
              <a:t>Emulated </a:t>
            </a:r>
            <a:r>
              <a:rPr lang="en-US" dirty="0" err="1"/>
              <a:t>pmem</a:t>
            </a:r>
            <a:r>
              <a:rPr lang="en-US" dirty="0"/>
              <a:t> device – backed by DRAM</a:t>
            </a:r>
          </a:p>
          <a:p>
            <a:r>
              <a:rPr lang="en-US" dirty="0"/>
              <a:t>256 GB of DDR4 DRAM </a:t>
            </a:r>
            <a:r>
              <a:rPr lang="en-US" dirty="0">
                <a:sym typeface="Wingdings" pitchFamily="2" charset="2"/>
              </a:rPr>
              <a:t> For memory and </a:t>
            </a:r>
            <a:r>
              <a:rPr lang="en-US" dirty="0" err="1">
                <a:sym typeface="Wingdings" pitchFamily="2" charset="2"/>
              </a:rPr>
              <a:t>pmem</a:t>
            </a:r>
            <a:r>
              <a:rPr lang="en-US" dirty="0">
                <a:sym typeface="Wingdings" pitchFamily="2" charset="2"/>
              </a:rPr>
              <a:t> emulation</a:t>
            </a:r>
            <a:endParaRPr lang="en-US" dirty="0"/>
          </a:p>
          <a:p>
            <a:r>
              <a:rPr lang="en-US" dirty="0"/>
              <a:t>CentOS v7.3 with Linux 4.14.72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4FA319-66E4-F44C-A385-7A2506AD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</p:spTree>
    <p:extLst>
      <p:ext uri="{BB962C8B-B14F-4D97-AF65-F5344CB8AC3E}">
        <p14:creationId xmlns:p14="http://schemas.microsoft.com/office/powerpoint/2010/main" val="285417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EED6-62B2-AE47-AC1A-F4D16596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Microbenchmarks</a:t>
            </a:r>
          </a:p>
          <a:p>
            <a:r>
              <a:rPr lang="en-US" dirty="0"/>
              <a:t>Storage applications: </a:t>
            </a:r>
            <a:r>
              <a:rPr lang="en-US" dirty="0" err="1"/>
              <a:t>RocksDB</a:t>
            </a:r>
            <a:endParaRPr lang="en-US" dirty="0"/>
          </a:p>
          <a:p>
            <a:pPr lvl="1"/>
            <a:r>
              <a:rPr lang="en-US" dirty="0">
                <a:sym typeface="Wingdings" pitchFamily="2" charset="2"/>
              </a:rPr>
              <a:t>User-space cache + read/write system calls (direct I/O)</a:t>
            </a:r>
          </a:p>
          <a:p>
            <a:pPr lvl="1"/>
            <a:r>
              <a:rPr lang="en-US" dirty="0">
                <a:sym typeface="Wingdings" pitchFamily="2" charset="2"/>
              </a:rPr>
              <a:t>Memory-mapped I/O  Linux and Aquila</a:t>
            </a:r>
          </a:p>
          <a:p>
            <a:pPr lvl="1"/>
            <a:r>
              <a:rPr lang="en-US" dirty="0"/>
              <a:t>YCSB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32GB dataset + 8GB DRAM cache</a:t>
            </a:r>
            <a:endParaRPr lang="en-US" dirty="0">
              <a:sym typeface="Wingdings" pitchFamily="2" charset="2"/>
            </a:endParaRPr>
          </a:p>
          <a:p>
            <a:r>
              <a:rPr lang="en-US" dirty="0"/>
              <a:t>Extend available DRAM over fast storage devices: </a:t>
            </a:r>
            <a:r>
              <a:rPr lang="en-US" dirty="0" err="1"/>
              <a:t>Ligra</a:t>
            </a:r>
            <a:r>
              <a:rPr lang="en-US" dirty="0"/>
              <a:t> [PPoPP’13]</a:t>
            </a:r>
          </a:p>
          <a:p>
            <a:pPr lvl="1"/>
            <a:r>
              <a:rPr lang="en-US" dirty="0"/>
              <a:t>malloc/free over an mmap-</a:t>
            </a:r>
            <a:r>
              <a:rPr lang="en-US" dirty="0" err="1"/>
              <a:t>ed</a:t>
            </a:r>
            <a:r>
              <a:rPr lang="en-US" dirty="0"/>
              <a:t> device</a:t>
            </a:r>
          </a:p>
          <a:p>
            <a:pPr lvl="1"/>
            <a:r>
              <a:rPr lang="en-US"/>
              <a:t>BFS algorithm</a:t>
            </a:r>
            <a:endParaRPr lang="en-US" dirty="0"/>
          </a:p>
          <a:p>
            <a:pPr lvl="1"/>
            <a:r>
              <a:rPr lang="en-US" dirty="0"/>
              <a:t>64GB dataset + 8GB DRAM cache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4FA319-66E4-F44C-A385-7A2506AD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</p:spTree>
    <p:extLst>
      <p:ext uri="{BB962C8B-B14F-4D97-AF65-F5344CB8AC3E}">
        <p14:creationId xmlns:p14="http://schemas.microsoft.com/office/powerpoint/2010/main" val="421985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36A9FA11-AB43-7541-8782-71922118E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8373" y="1237155"/>
            <a:ext cx="8758638" cy="525518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40258A-5510-194B-849B-3478C4B0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Aquila vs. explicit read/write I/O calls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40E8E-8B41-8B44-940A-64FE90B3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81134-1DB3-8449-A972-3EE31C14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23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10250-4D58-964B-9F30-9744CFE9DEB4}"/>
              </a:ext>
            </a:extLst>
          </p:cNvPr>
          <p:cNvCxnSpPr>
            <a:cxnSpLocks/>
          </p:cNvCxnSpPr>
          <p:nvPr/>
        </p:nvCxnSpPr>
        <p:spPr>
          <a:xfrm>
            <a:off x="4257613" y="5422390"/>
            <a:ext cx="0" cy="72212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B5D4BC-D57D-C543-9215-73CC7E4D4710}"/>
              </a:ext>
            </a:extLst>
          </p:cNvPr>
          <p:cNvCxnSpPr>
            <a:cxnSpLocks/>
          </p:cNvCxnSpPr>
          <p:nvPr/>
        </p:nvCxnSpPr>
        <p:spPr>
          <a:xfrm>
            <a:off x="5834462" y="4113359"/>
            <a:ext cx="0" cy="51576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8CF83C-E0CC-C94D-8B4A-C3FDF652573E}"/>
              </a:ext>
            </a:extLst>
          </p:cNvPr>
          <p:cNvCxnSpPr>
            <a:cxnSpLocks/>
          </p:cNvCxnSpPr>
          <p:nvPr/>
        </p:nvCxnSpPr>
        <p:spPr>
          <a:xfrm>
            <a:off x="7414771" y="2375555"/>
            <a:ext cx="0" cy="134872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CB78DB-6427-FD44-B3EC-CCFC8A1CD9CF}"/>
              </a:ext>
            </a:extLst>
          </p:cNvPr>
          <p:cNvSpPr txBox="1"/>
          <p:nvPr/>
        </p:nvSpPr>
        <p:spPr>
          <a:xfrm rot="16200000">
            <a:off x="3566335" y="5220840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1.2x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A2137B-AA50-3246-B0AB-F171BB78166E}"/>
              </a:ext>
            </a:extLst>
          </p:cNvPr>
          <p:cNvSpPr txBox="1"/>
          <p:nvPr/>
        </p:nvSpPr>
        <p:spPr>
          <a:xfrm rot="16200000">
            <a:off x="5239795" y="4175510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1.4x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285EE-FB91-8F4A-8853-5C3B84B3DF41}"/>
              </a:ext>
            </a:extLst>
          </p:cNvPr>
          <p:cNvSpPr txBox="1"/>
          <p:nvPr/>
        </p:nvSpPr>
        <p:spPr>
          <a:xfrm rot="16200000">
            <a:off x="6915283" y="2846802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1.6x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8FD8E0-44BA-1446-AB39-BD9C02079586}"/>
              </a:ext>
            </a:extLst>
          </p:cNvPr>
          <p:cNvCxnSpPr>
            <a:cxnSpLocks/>
          </p:cNvCxnSpPr>
          <p:nvPr/>
        </p:nvCxnSpPr>
        <p:spPr>
          <a:xfrm>
            <a:off x="3858602" y="5431251"/>
            <a:ext cx="3540" cy="25940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070C1B-3130-384B-B928-43C428270F63}"/>
              </a:ext>
            </a:extLst>
          </p:cNvPr>
          <p:cNvSpPr txBox="1"/>
          <p:nvPr/>
        </p:nvSpPr>
        <p:spPr>
          <a:xfrm rot="16200000">
            <a:off x="3158174" y="5253944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7.5x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4B9315-AD6D-7B40-839B-05B0DFA3DAFA}"/>
              </a:ext>
            </a:extLst>
          </p:cNvPr>
          <p:cNvCxnSpPr>
            <a:cxnSpLocks/>
          </p:cNvCxnSpPr>
          <p:nvPr/>
        </p:nvCxnSpPr>
        <p:spPr>
          <a:xfrm>
            <a:off x="7034213" y="2375555"/>
            <a:ext cx="0" cy="302141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617A54-078B-6043-B7BA-E7E70F61BEF0}"/>
              </a:ext>
            </a:extLst>
          </p:cNvPr>
          <p:cNvSpPr txBox="1"/>
          <p:nvPr/>
        </p:nvSpPr>
        <p:spPr>
          <a:xfrm rot="16200000">
            <a:off x="6451444" y="3716304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10.4x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7B62C3-10FC-004E-B028-57CDC99BEC77}"/>
              </a:ext>
            </a:extLst>
          </p:cNvPr>
          <p:cNvCxnSpPr>
            <a:cxnSpLocks/>
          </p:cNvCxnSpPr>
          <p:nvPr/>
        </p:nvCxnSpPr>
        <p:spPr>
          <a:xfrm>
            <a:off x="5454508" y="4113359"/>
            <a:ext cx="1" cy="141108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411A95-E1A7-9740-A0D6-11ACF8BA4EB4}"/>
              </a:ext>
            </a:extLst>
          </p:cNvPr>
          <p:cNvSpPr txBox="1"/>
          <p:nvPr/>
        </p:nvSpPr>
        <p:spPr>
          <a:xfrm rot="16200000">
            <a:off x="4949292" y="4601337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7.2x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1286DF-B3EF-8245-98E0-F158D112CD04}"/>
              </a:ext>
            </a:extLst>
          </p:cNvPr>
          <p:cNvCxnSpPr>
            <a:cxnSpLocks/>
          </p:cNvCxnSpPr>
          <p:nvPr/>
        </p:nvCxnSpPr>
        <p:spPr>
          <a:xfrm>
            <a:off x="7231235" y="2397404"/>
            <a:ext cx="816903" cy="5126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CEE6B7-A4F3-1248-8EFD-EEB53F0B60D3}"/>
              </a:ext>
            </a:extLst>
          </p:cNvPr>
          <p:cNvCxnSpPr>
            <a:cxnSpLocks/>
          </p:cNvCxnSpPr>
          <p:nvPr/>
        </p:nvCxnSpPr>
        <p:spPr>
          <a:xfrm>
            <a:off x="5655633" y="4123021"/>
            <a:ext cx="80982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7B1A3B-FAAD-AB4F-9128-54376C5CFC3C}"/>
              </a:ext>
            </a:extLst>
          </p:cNvPr>
          <p:cNvCxnSpPr>
            <a:cxnSpLocks/>
          </p:cNvCxnSpPr>
          <p:nvPr/>
        </p:nvCxnSpPr>
        <p:spPr>
          <a:xfrm flipV="1">
            <a:off x="4076778" y="5432587"/>
            <a:ext cx="797153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247274-7AC1-9543-BE6D-2B285523B474}"/>
              </a:ext>
            </a:extLst>
          </p:cNvPr>
          <p:cNvCxnSpPr>
            <a:cxnSpLocks/>
          </p:cNvCxnSpPr>
          <p:nvPr/>
        </p:nvCxnSpPr>
        <p:spPr>
          <a:xfrm>
            <a:off x="6837397" y="2397287"/>
            <a:ext cx="122428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2746BA-BD6E-1742-9544-90C16C2BDD61}"/>
              </a:ext>
            </a:extLst>
          </p:cNvPr>
          <p:cNvCxnSpPr>
            <a:cxnSpLocks/>
          </p:cNvCxnSpPr>
          <p:nvPr/>
        </p:nvCxnSpPr>
        <p:spPr>
          <a:xfrm>
            <a:off x="5254329" y="4123519"/>
            <a:ext cx="121112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32C3BB-8002-774E-825B-3A1C99F4E136}"/>
              </a:ext>
            </a:extLst>
          </p:cNvPr>
          <p:cNvCxnSpPr>
            <a:cxnSpLocks/>
            <a:stCxn id="22" idx="2"/>
          </p:cNvCxnSpPr>
          <p:nvPr/>
        </p:nvCxnSpPr>
        <p:spPr>
          <a:xfrm flipV="1">
            <a:off x="3674181" y="5453998"/>
            <a:ext cx="1196894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15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4" grpId="0"/>
      <p:bldP spid="14" grpId="1"/>
      <p:bldP spid="22" grpId="0"/>
      <p:bldP spid="16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3BBD4EF9-F188-A543-98A5-53C75ACA1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2247" y="1690688"/>
            <a:ext cx="7776104" cy="466566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39CA7E-3870-384C-BD8C-F0238C8F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I/O cache overhead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96617-5863-E94E-93EA-1152D7C9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24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C95878-D54E-E44F-9A47-01B223D996C0}"/>
              </a:ext>
            </a:extLst>
          </p:cNvPr>
          <p:cNvCxnSpPr>
            <a:cxnSpLocks/>
          </p:cNvCxnSpPr>
          <p:nvPr/>
        </p:nvCxnSpPr>
        <p:spPr>
          <a:xfrm>
            <a:off x="5541214" y="3078340"/>
            <a:ext cx="2188324" cy="16314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66D0FBF-D79E-D94E-86C2-D1EFB6421375}"/>
              </a:ext>
            </a:extLst>
          </p:cNvPr>
          <p:cNvSpPr txBox="1"/>
          <p:nvPr/>
        </p:nvSpPr>
        <p:spPr>
          <a:xfrm>
            <a:off x="3772962" y="4114803"/>
            <a:ext cx="87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69%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278061-8087-BF41-B6DE-F479209CA2FB}"/>
              </a:ext>
            </a:extLst>
          </p:cNvPr>
          <p:cNvCxnSpPr>
            <a:cxnSpLocks/>
          </p:cNvCxnSpPr>
          <p:nvPr/>
        </p:nvCxnSpPr>
        <p:spPr>
          <a:xfrm>
            <a:off x="4675611" y="3078340"/>
            <a:ext cx="0" cy="2534592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B4AEEE-E374-A743-A37A-A10FA8780BB2}"/>
              </a:ext>
            </a:extLst>
          </p:cNvPr>
          <p:cNvSpPr txBox="1"/>
          <p:nvPr/>
        </p:nvSpPr>
        <p:spPr>
          <a:xfrm>
            <a:off x="6376864" y="3113124"/>
            <a:ext cx="87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2.58x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78BF4E-9999-D449-A9A2-16B7C5D3CEBF}"/>
              </a:ext>
            </a:extLst>
          </p:cNvPr>
          <p:cNvSpPr txBox="1"/>
          <p:nvPr/>
        </p:nvSpPr>
        <p:spPr>
          <a:xfrm>
            <a:off x="8718720" y="4997225"/>
            <a:ext cx="87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43%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E62733-FF9A-5346-B03A-F0175247045A}"/>
              </a:ext>
            </a:extLst>
          </p:cNvPr>
          <p:cNvCxnSpPr>
            <a:cxnSpLocks/>
          </p:cNvCxnSpPr>
          <p:nvPr/>
        </p:nvCxnSpPr>
        <p:spPr>
          <a:xfrm>
            <a:off x="8609174" y="4709826"/>
            <a:ext cx="0" cy="1036464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C1BA9-0544-BB4C-8791-46E98BAE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</p:spTree>
    <p:extLst>
      <p:ext uri="{BB962C8B-B14F-4D97-AF65-F5344CB8AC3E}">
        <p14:creationId xmlns:p14="http://schemas.microsoft.com/office/powerpoint/2010/main" val="52935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E0C5AEF-CA60-604F-AF94-FEAC6870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163" y="1375921"/>
            <a:ext cx="7500243" cy="45001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overhead of Aquila vs. Linux mmap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25</a:t>
            </a:fld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A81C7D-55E6-CC4A-BD32-0DAE588E5A1F}"/>
              </a:ext>
            </a:extLst>
          </p:cNvPr>
          <p:cNvCxnSpPr>
            <a:cxnSpLocks/>
            <a:stCxn id="9" idx="5"/>
            <a:endCxn id="13" idx="1"/>
          </p:cNvCxnSpPr>
          <p:nvPr/>
        </p:nvCxnSpPr>
        <p:spPr>
          <a:xfrm>
            <a:off x="8753856" y="2767461"/>
            <a:ext cx="989590" cy="10106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9324E7-C620-A74C-9587-E8756FEF0AB3}"/>
              </a:ext>
            </a:extLst>
          </p:cNvPr>
          <p:cNvSpPr txBox="1"/>
          <p:nvPr/>
        </p:nvSpPr>
        <p:spPr>
          <a:xfrm>
            <a:off x="9108243" y="2839163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2.33x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EEC199-9C0E-FC4F-A149-415AEA96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9FD728-49B2-564E-8C0D-E6879773A9AF}"/>
              </a:ext>
            </a:extLst>
          </p:cNvPr>
          <p:cNvSpPr/>
          <p:nvPr/>
        </p:nvSpPr>
        <p:spPr>
          <a:xfrm>
            <a:off x="7442201" y="1983903"/>
            <a:ext cx="1536700" cy="917995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C97781-73D3-574D-8AEF-FF3326F083F3}"/>
              </a:ext>
            </a:extLst>
          </p:cNvPr>
          <p:cNvSpPr/>
          <p:nvPr/>
        </p:nvSpPr>
        <p:spPr>
          <a:xfrm>
            <a:off x="9532521" y="3714996"/>
            <a:ext cx="1440284" cy="431025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8D4DEDA-3FA0-3B48-900C-9887B28F6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682" y="1763347"/>
            <a:ext cx="4741717" cy="4112720"/>
          </a:xfrm>
        </p:spPr>
        <p:txBody>
          <a:bodyPr>
            <a:normAutofit/>
          </a:bodyPr>
          <a:lstStyle/>
          <a:p>
            <a:r>
              <a:rPr lang="en-US" sz="3000" dirty="0"/>
              <a:t>Microbenchmark</a:t>
            </a:r>
          </a:p>
          <a:p>
            <a:r>
              <a:rPr lang="en-US" sz="3000" dirty="0"/>
              <a:t>Loads at random offsets</a:t>
            </a:r>
          </a:p>
          <a:p>
            <a:r>
              <a:rPr lang="en-US" sz="3200" dirty="0"/>
              <a:t>Page faults with I/O</a:t>
            </a:r>
            <a:endParaRPr lang="en-US" sz="3000" dirty="0"/>
          </a:p>
          <a:p>
            <a:r>
              <a:rPr lang="en-US" sz="3000" dirty="0"/>
              <a:t>Emulated PMEM with DRAM</a:t>
            </a:r>
          </a:p>
        </p:txBody>
      </p:sp>
    </p:spTree>
    <p:extLst>
      <p:ext uri="{BB962C8B-B14F-4D97-AF65-F5344CB8AC3E}">
        <p14:creationId xmlns:p14="http://schemas.microsoft.com/office/powerpoint/2010/main" val="361210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DF4D41-DDDB-5044-9AF0-854AEDB09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347" y="1499921"/>
            <a:ext cx="7678505" cy="46071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C497BD-731A-A842-B7A9-AAF02386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Extending the application heap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C273E-8349-D74E-8122-8B49A043D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57127-03F6-F142-A3DB-BE14CCED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26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73BC97D-1B37-BF48-9AD4-013A71E9B90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2801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Ligra</a:t>
            </a:r>
            <a:r>
              <a:rPr lang="en-US" dirty="0"/>
              <a:t> + BFS</a:t>
            </a:r>
          </a:p>
          <a:p>
            <a:r>
              <a:rPr lang="en-US" dirty="0"/>
              <a:t>We reduce system and idle time by up to 8.31x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6D4C1E-28E8-4F42-A92A-43996A758EBE}"/>
              </a:ext>
            </a:extLst>
          </p:cNvPr>
          <p:cNvCxnSpPr>
            <a:cxnSpLocks/>
          </p:cNvCxnSpPr>
          <p:nvPr/>
        </p:nvCxnSpPr>
        <p:spPr>
          <a:xfrm>
            <a:off x="7596178" y="2358887"/>
            <a:ext cx="0" cy="101505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828B01-60EE-2342-A2E8-343D202C4AF0}"/>
              </a:ext>
            </a:extLst>
          </p:cNvPr>
          <p:cNvSpPr txBox="1"/>
          <p:nvPr/>
        </p:nvSpPr>
        <p:spPr>
          <a:xfrm rot="16200000">
            <a:off x="7371133" y="2505461"/>
            <a:ext cx="110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1.56x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B00F9C-D92A-A74A-A54C-38518DC50B83}"/>
              </a:ext>
            </a:extLst>
          </p:cNvPr>
          <p:cNvCxnSpPr>
            <a:cxnSpLocks/>
          </p:cNvCxnSpPr>
          <p:nvPr/>
        </p:nvCxnSpPr>
        <p:spPr>
          <a:xfrm>
            <a:off x="9057685" y="4090222"/>
            <a:ext cx="0" cy="631285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422BDE-CA76-EB48-85D0-CB49F0EFF9DC}"/>
              </a:ext>
            </a:extLst>
          </p:cNvPr>
          <p:cNvSpPr txBox="1"/>
          <p:nvPr/>
        </p:nvSpPr>
        <p:spPr>
          <a:xfrm rot="16200000">
            <a:off x="9005676" y="4168772"/>
            <a:ext cx="87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2.54x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70048A-10C4-694F-9260-C0C6B2ADAE5C}"/>
              </a:ext>
            </a:extLst>
          </p:cNvPr>
          <p:cNvCxnSpPr>
            <a:cxnSpLocks/>
          </p:cNvCxnSpPr>
          <p:nvPr/>
        </p:nvCxnSpPr>
        <p:spPr>
          <a:xfrm>
            <a:off x="10452041" y="3733801"/>
            <a:ext cx="0" cy="106050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D121DF-83B1-FF4D-8369-DFD3544CE57A}"/>
              </a:ext>
            </a:extLst>
          </p:cNvPr>
          <p:cNvSpPr txBox="1"/>
          <p:nvPr/>
        </p:nvSpPr>
        <p:spPr>
          <a:xfrm rot="16200000">
            <a:off x="10340065" y="4053696"/>
            <a:ext cx="87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4.14x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AA47BD-331F-6D42-8A3E-9AFA6927D61B}"/>
              </a:ext>
            </a:extLst>
          </p:cNvPr>
          <p:cNvCxnSpPr>
            <a:cxnSpLocks/>
          </p:cNvCxnSpPr>
          <p:nvPr/>
        </p:nvCxnSpPr>
        <p:spPr>
          <a:xfrm>
            <a:off x="6875514" y="2358887"/>
            <a:ext cx="976303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E5D726-516B-DE4E-AADD-80323C772959}"/>
              </a:ext>
            </a:extLst>
          </p:cNvPr>
          <p:cNvCxnSpPr>
            <a:cxnSpLocks/>
          </p:cNvCxnSpPr>
          <p:nvPr/>
        </p:nvCxnSpPr>
        <p:spPr>
          <a:xfrm>
            <a:off x="8311023" y="4045978"/>
            <a:ext cx="976303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50D577-1F99-ED4A-9987-0AE6923C4CDD}"/>
              </a:ext>
            </a:extLst>
          </p:cNvPr>
          <p:cNvCxnSpPr>
            <a:cxnSpLocks/>
          </p:cNvCxnSpPr>
          <p:nvPr/>
        </p:nvCxnSpPr>
        <p:spPr>
          <a:xfrm>
            <a:off x="9747227" y="3704305"/>
            <a:ext cx="976303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2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EED6-62B2-AE47-AC1A-F4D16596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Aquila is a novel </a:t>
            </a:r>
            <a:r>
              <a:rPr lang="en-US" dirty="0" err="1"/>
              <a:t>mmio</a:t>
            </a:r>
            <a:r>
              <a:rPr lang="en-US" dirty="0"/>
              <a:t> path that reduces overheads and allows for cache customization</a:t>
            </a:r>
          </a:p>
          <a:p>
            <a:r>
              <a:rPr lang="en-US" dirty="0"/>
              <a:t>It achieves this by collocating application and </a:t>
            </a:r>
            <a:r>
              <a:rPr lang="en-US" dirty="0" err="1"/>
              <a:t>mmio</a:t>
            </a:r>
            <a:r>
              <a:rPr lang="en-US" dirty="0"/>
              <a:t> in non-root ring 0</a:t>
            </a:r>
          </a:p>
          <a:p>
            <a:pPr lvl="1"/>
            <a:r>
              <a:rPr lang="en-US" dirty="0"/>
              <a:t>Fast miss path, custom cache management, custom device access</a:t>
            </a:r>
          </a:p>
          <a:p>
            <a:r>
              <a:rPr lang="en-US" dirty="0"/>
              <a:t>We evaluate Aquila for storage cache management and for extending the application heap</a:t>
            </a:r>
          </a:p>
          <a:p>
            <a:r>
              <a:rPr lang="en-US" dirty="0" err="1"/>
              <a:t>RocksDB</a:t>
            </a:r>
            <a:r>
              <a:rPr lang="en-US" dirty="0"/>
              <a:t>: up to 40% increased throughput and up to 2.58x fewer CPU cycles for caching</a:t>
            </a:r>
          </a:p>
          <a:p>
            <a:r>
              <a:rPr lang="en-US" dirty="0" err="1"/>
              <a:t>Ligra</a:t>
            </a:r>
            <a:r>
              <a:rPr lang="en-US" dirty="0"/>
              <a:t>: up to 4x lower execution time compared to Linux mmap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27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4FA319-66E4-F44C-A385-7A2506AD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</p:spTree>
    <p:extLst>
      <p:ext uri="{BB962C8B-B14F-4D97-AF65-F5344CB8AC3E}">
        <p14:creationId xmlns:p14="http://schemas.microsoft.com/office/powerpoint/2010/main" val="304217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16" y="2090621"/>
            <a:ext cx="12010768" cy="1488389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Memory-Mapped I/O on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EED6-62B2-AE47-AC1A-F4D165966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3900"/>
            <a:ext cx="10515600" cy="1445742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Anastasios Papagiannis</a:t>
            </a:r>
          </a:p>
          <a:p>
            <a:pPr marL="0" indent="0" algn="ctr">
              <a:buNone/>
            </a:pPr>
            <a:r>
              <a:rPr lang="en-US" sz="2400" dirty="0"/>
              <a:t>Foundation for Research and Technology Hellas (FORTH) &amp; University of Crete</a:t>
            </a:r>
            <a:endParaRPr lang="en-US" sz="2400" baseline="30000" dirty="0"/>
          </a:p>
          <a:p>
            <a:pPr marL="0" indent="0" algn="ctr">
              <a:buNone/>
            </a:pPr>
            <a:r>
              <a:rPr lang="en-US" sz="2400" dirty="0"/>
              <a:t>email: </a:t>
            </a:r>
            <a:r>
              <a:rPr lang="en-US" sz="2400" dirty="0">
                <a:hlinkClick r:id="rId3"/>
              </a:rPr>
              <a:t>apapag@ics.forth.gr</a:t>
            </a:r>
            <a:endParaRPr lang="en-US" sz="2400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268B092-ECE9-2642-B1D0-E15382DA812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6333" y="5888337"/>
            <a:ext cx="2113159" cy="847124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9812C8-990D-174A-B072-B572E05086B7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2393878" y="6061460"/>
            <a:ext cx="1912541" cy="500877"/>
          </a:xfrm>
          <a:prstGeom prst="rect">
            <a:avLst/>
          </a:prstGeom>
          <a:ln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28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4FA319-66E4-F44C-A385-7A2506AD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</p:spTree>
    <p:extLst>
      <p:ext uri="{BB962C8B-B14F-4D97-AF65-F5344CB8AC3E}">
        <p14:creationId xmlns:p14="http://schemas.microsoft.com/office/powerpoint/2010/main" val="86574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Memory-mapped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EED6-62B2-AE47-AC1A-F4D165966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4157" cy="4351338"/>
          </a:xfrm>
        </p:spPr>
        <p:txBody>
          <a:bodyPr>
            <a:normAutofit/>
          </a:bodyPr>
          <a:lstStyle/>
          <a:p>
            <a:r>
              <a:rPr lang="en-US" dirty="0"/>
              <a:t>In memory-mapped I/O (</a:t>
            </a:r>
            <a:r>
              <a:rPr lang="en-US" dirty="0" err="1"/>
              <a:t>mmio</a:t>
            </a:r>
            <a:r>
              <a:rPr lang="en-US" dirty="0"/>
              <a:t>) a file is mapped to virtual address space</a:t>
            </a:r>
          </a:p>
          <a:p>
            <a:pPr lvl="1"/>
            <a:r>
              <a:rPr lang="en-US" dirty="0"/>
              <a:t>Load/store processor instructions to access data</a:t>
            </a:r>
          </a:p>
          <a:p>
            <a:pPr lvl="1"/>
            <a:r>
              <a:rPr lang="en-US" dirty="0"/>
              <a:t>Kernel fetch/evict page on-demand</a:t>
            </a:r>
          </a:p>
          <a:p>
            <a:r>
              <a:rPr lang="en-US" dirty="0"/>
              <a:t>In </a:t>
            </a:r>
            <a:r>
              <a:rPr lang="en-US" dirty="0" err="1"/>
              <a:t>mmio</a:t>
            </a:r>
            <a:r>
              <a:rPr lang="en-US" dirty="0"/>
              <a:t> hits handled in hardware </a:t>
            </a:r>
            <a:r>
              <a:rPr lang="en-US" dirty="0">
                <a:sym typeface="Wingdings" pitchFamily="2" charset="2"/>
              </a:rPr>
              <a:t> MMU + TLB</a:t>
            </a:r>
          </a:p>
          <a:p>
            <a:pPr lvl="1"/>
            <a:r>
              <a:rPr lang="en-US" dirty="0">
                <a:sym typeface="Wingdings" pitchFamily="2" charset="2"/>
              </a:rPr>
              <a:t>Less overhead compared to software cache lookups</a:t>
            </a:r>
          </a:p>
          <a:p>
            <a:r>
              <a:rPr lang="en-US" dirty="0">
                <a:sym typeface="Wingdings" pitchFamily="2" charset="2"/>
              </a:rPr>
              <a:t>Misses require a page fault instead of a system call</a:t>
            </a:r>
          </a:p>
          <a:p>
            <a:pPr lvl="1"/>
            <a:r>
              <a:rPr lang="en-US" dirty="0"/>
              <a:t>4KB page size </a:t>
            </a:r>
            <a:r>
              <a:rPr lang="en-US" dirty="0">
                <a:sym typeface="Wingdings" pitchFamily="2" charset="2"/>
              </a:rPr>
              <a:t> Small &amp; random I/</a:t>
            </a:r>
            <a:r>
              <a:rPr lang="en-US" dirty="0" err="1">
                <a:sym typeface="Wingdings" pitchFamily="2" charset="2"/>
              </a:rPr>
              <a:t>Os</a:t>
            </a:r>
            <a:endParaRPr lang="en-US" dirty="0">
              <a:sym typeface="Wingdings" pitchFamily="2" charset="2"/>
            </a:endParaRPr>
          </a:p>
          <a:p>
            <a:r>
              <a:rPr lang="en-US" dirty="0"/>
              <a:t>Linux </a:t>
            </a:r>
            <a:r>
              <a:rPr lang="en-US" dirty="0" err="1"/>
              <a:t>mmio</a:t>
            </a:r>
            <a:r>
              <a:rPr lang="en-US" dirty="0"/>
              <a:t> does not allow customization</a:t>
            </a:r>
            <a:endParaRPr lang="en-US" strike="sngStrike" dirty="0"/>
          </a:p>
          <a:p>
            <a:r>
              <a:rPr lang="en-US" dirty="0"/>
              <a:t>Consequently users prefer to use explicit I/O (</a:t>
            </a:r>
            <a:r>
              <a:rPr lang="en-US" dirty="0" err="1"/>
              <a:t>syscalls</a:t>
            </a:r>
            <a:r>
              <a:rPr lang="en-US" dirty="0"/>
              <a:t>) instead of </a:t>
            </a:r>
            <a:r>
              <a:rPr lang="en-US" dirty="0" err="1"/>
              <a:t>mmio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4FA319-66E4-F44C-A385-7A2506AD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</p:spTree>
    <p:extLst>
      <p:ext uri="{BB962C8B-B14F-4D97-AF65-F5344CB8AC3E}">
        <p14:creationId xmlns:p14="http://schemas.microsoft.com/office/powerpoint/2010/main" val="14659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A430-14C9-2743-9189-70E3FE01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caching with system calls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84F3D-9CF6-1D4B-B858-1026FC90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3F821-7898-0E4A-B073-D119F751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80E13-F514-744A-8FFF-4D3C34BED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7026"/>
            <a:ext cx="4654479" cy="359525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273048E-9538-5B45-864D-1608EADBF998}"/>
              </a:ext>
            </a:extLst>
          </p:cNvPr>
          <p:cNvSpPr/>
          <p:nvPr/>
        </p:nvSpPr>
        <p:spPr>
          <a:xfrm>
            <a:off x="2158312" y="2123858"/>
            <a:ext cx="1608083" cy="876454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3E60A6-EB5E-4143-859C-CF5EA0685F06}"/>
              </a:ext>
            </a:extLst>
          </p:cNvPr>
          <p:cNvSpPr/>
          <p:nvPr/>
        </p:nvSpPr>
        <p:spPr>
          <a:xfrm>
            <a:off x="4082826" y="2123858"/>
            <a:ext cx="1608083" cy="2518962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059C95-9802-8E49-9D2D-A52554B65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058" y="2007026"/>
            <a:ext cx="4632742" cy="359525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346C7FA-FCE6-8E4B-A7F8-027A2D8F58CD}"/>
              </a:ext>
            </a:extLst>
          </p:cNvPr>
          <p:cNvSpPr/>
          <p:nvPr/>
        </p:nvSpPr>
        <p:spPr>
          <a:xfrm>
            <a:off x="7886964" y="2079788"/>
            <a:ext cx="1794417" cy="993286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9B7AF0-FAA6-2F49-B2E0-ED822921973F}"/>
              </a:ext>
            </a:extLst>
          </p:cNvPr>
          <p:cNvSpPr/>
          <p:nvPr/>
        </p:nvSpPr>
        <p:spPr>
          <a:xfrm>
            <a:off x="10120227" y="2021372"/>
            <a:ext cx="1233573" cy="2802979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1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E8931DD-FB30-5C49-9A21-9D5F15D6F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911545"/>
              </p:ext>
            </p:extLst>
          </p:nvPr>
        </p:nvGraphicFramePr>
        <p:xfrm>
          <a:off x="838200" y="1825625"/>
          <a:ext cx="10515600" cy="256032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318583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8383956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408424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80787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56720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Kernel-space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User-space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Linux mmap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Aquila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9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Hit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✗✗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00B050"/>
                          </a:solidFill>
                        </a:rPr>
                        <a:t>✓</a:t>
                      </a:r>
                      <a:endParaRPr lang="en-US" sz="3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00B050"/>
                          </a:solidFill>
                        </a:rPr>
                        <a:t>✓</a:t>
                      </a:r>
                      <a:endParaRPr lang="en-US" sz="3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29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Miss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i="0" dirty="0">
                          <a:solidFill>
                            <a:srgbClr val="00B050"/>
                          </a:solidFill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00B050"/>
                          </a:solidFill>
                        </a:rPr>
                        <a:t>✓</a:t>
                      </a:r>
                      <a:endParaRPr lang="en-US" sz="3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17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Customization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00B050"/>
                          </a:solidFill>
                        </a:rPr>
                        <a:t>✓</a:t>
                      </a:r>
                      <a:endParaRPr lang="en-US" sz="3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dirty="0">
                          <a:solidFill>
                            <a:srgbClr val="00B050"/>
                          </a:solidFill>
                        </a:rPr>
                        <a:t>✓</a:t>
                      </a:r>
                      <a:endParaRPr lang="en-US" sz="3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51842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CE44193-664B-2B40-85E6-1C90CCC8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C9E6B-92B6-934A-821F-055B6517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63F93-A509-904A-8EA5-60F3FCEF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A2BA9B-E97C-CD44-A390-FBC9A93A97A2}"/>
              </a:ext>
            </a:extLst>
          </p:cNvPr>
          <p:cNvSpPr/>
          <p:nvPr/>
        </p:nvSpPr>
        <p:spPr>
          <a:xfrm>
            <a:off x="9245601" y="1690688"/>
            <a:ext cx="2108200" cy="2847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12BBB1-7F12-8747-9243-EB80269B2E9B}"/>
              </a:ext>
            </a:extLst>
          </p:cNvPr>
          <p:cNvSpPr/>
          <p:nvPr/>
        </p:nvSpPr>
        <p:spPr>
          <a:xfrm>
            <a:off x="528081" y="2539999"/>
            <a:ext cx="9027639" cy="711200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2FEF4A-492A-FF49-850C-930E840963DE}"/>
              </a:ext>
            </a:extLst>
          </p:cNvPr>
          <p:cNvSpPr/>
          <p:nvPr/>
        </p:nvSpPr>
        <p:spPr>
          <a:xfrm>
            <a:off x="528080" y="3114410"/>
            <a:ext cx="9027639" cy="711200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AFD2E1-18E5-9540-A24F-8DFA8D33E414}"/>
              </a:ext>
            </a:extLst>
          </p:cNvPr>
          <p:cNvSpPr/>
          <p:nvPr/>
        </p:nvSpPr>
        <p:spPr>
          <a:xfrm>
            <a:off x="553480" y="3661093"/>
            <a:ext cx="9027639" cy="808646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1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Aquila: a novel </a:t>
            </a:r>
            <a:r>
              <a:rPr lang="en-US" dirty="0" err="1"/>
              <a:t>mmio</a:t>
            </a:r>
            <a:r>
              <a:rPr lang="en-US" dirty="0"/>
              <a:t>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EED6-62B2-AE47-AC1A-F4D165966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71629" cy="4351338"/>
          </a:xfrm>
        </p:spPr>
        <p:txBody>
          <a:bodyPr/>
          <a:lstStyle/>
          <a:p>
            <a:r>
              <a:rPr lang="en-US" dirty="0"/>
              <a:t>Collocates app and </a:t>
            </a:r>
            <a:r>
              <a:rPr lang="en-US" dirty="0" err="1"/>
              <a:t>mmio</a:t>
            </a:r>
            <a:r>
              <a:rPr lang="en-US" dirty="0"/>
              <a:t> in a high-</a:t>
            </a:r>
            <a:r>
              <a:rPr lang="en-US" dirty="0" err="1"/>
              <a:t>priviledge</a:t>
            </a:r>
            <a:r>
              <a:rPr lang="en-US" dirty="0"/>
              <a:t> domain (non-root ring 0)</a:t>
            </a:r>
          </a:p>
          <a:p>
            <a:pPr lvl="1"/>
            <a:r>
              <a:rPr lang="en-US" dirty="0"/>
              <a:t>Requires minimal application modifications and provides strong protection</a:t>
            </a:r>
          </a:p>
          <a:p>
            <a:r>
              <a:rPr lang="en-US" dirty="0"/>
              <a:t>Allows to customize the DRAM I/O cache, policies, and device access </a:t>
            </a:r>
          </a:p>
          <a:p>
            <a:r>
              <a:rPr lang="en-US" dirty="0"/>
              <a:t>Significantly reduces I/O overhead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4FA319-66E4-F44C-A385-7A2506AD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</p:spTree>
    <p:extLst>
      <p:ext uri="{BB962C8B-B14F-4D97-AF65-F5344CB8AC3E}">
        <p14:creationId xmlns:p14="http://schemas.microsoft.com/office/powerpoint/2010/main" val="385083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EED6-62B2-AE47-AC1A-F4D16596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/>
              <a:t>Aquila design</a:t>
            </a:r>
          </a:p>
          <a:p>
            <a:pPr lvl="1"/>
            <a:r>
              <a:rPr lang="en-US" dirty="0"/>
              <a:t>Operations in </a:t>
            </a:r>
            <a:r>
              <a:rPr lang="en-US" dirty="0" err="1"/>
              <a:t>mmio</a:t>
            </a:r>
            <a:r>
              <a:rPr lang="en-US" dirty="0"/>
              <a:t> caches</a:t>
            </a:r>
          </a:p>
          <a:p>
            <a:pPr lvl="1"/>
            <a:r>
              <a:rPr lang="en-US" dirty="0"/>
              <a:t>Optimizing common path operations</a:t>
            </a:r>
          </a:p>
          <a:p>
            <a:pPr lvl="1"/>
            <a:r>
              <a:rPr lang="en-US" dirty="0"/>
              <a:t>Support for un-common path operations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Experimental analysis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4FA319-66E4-F44C-A385-7A2506AD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</p:spTree>
    <p:extLst>
      <p:ext uri="{BB962C8B-B14F-4D97-AF65-F5344CB8AC3E}">
        <p14:creationId xmlns:p14="http://schemas.microsoft.com/office/powerpoint/2010/main" val="254842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631E-EFBF-9D4B-BBCD-4CE3AE65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operations in </a:t>
            </a:r>
            <a:r>
              <a:rPr lang="en-US" dirty="0" err="1"/>
              <a:t>mmio</a:t>
            </a:r>
            <a:r>
              <a:rPr lang="en-US" dirty="0"/>
              <a:t> caches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CD66B-BB98-B447-BE6B-278AC316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EBA96-2D66-514C-B54F-9FF7A6AD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A3101F-4E8A-8A40-A78D-5E6589F78072}"/>
              </a:ext>
            </a:extLst>
          </p:cNvPr>
          <p:cNvSpPr txBox="1">
            <a:spLocks/>
          </p:cNvSpPr>
          <p:nvPr/>
        </p:nvSpPr>
        <p:spPr>
          <a:xfrm>
            <a:off x="651642" y="1731991"/>
            <a:ext cx="6119862" cy="46243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Op1 (a): [HIT] </a:t>
            </a:r>
            <a:r>
              <a:rPr lang="en-US" dirty="0"/>
              <a:t>Data access (load/store) </a:t>
            </a:r>
          </a:p>
          <a:p>
            <a:pPr marL="0" indent="0">
              <a:buNone/>
            </a:pPr>
            <a:r>
              <a:rPr lang="en-US" b="1" dirty="0"/>
              <a:t>Op1 (b): [MISS] </a:t>
            </a:r>
            <a:r>
              <a:rPr lang="en-US" dirty="0"/>
              <a:t>Virtual address space	manipulation (page faults)</a:t>
            </a:r>
          </a:p>
          <a:p>
            <a:pPr marL="0" indent="0">
              <a:buNone/>
            </a:pPr>
            <a:r>
              <a:rPr lang="en-US" b="1" dirty="0"/>
              <a:t>Op2:</a:t>
            </a:r>
            <a:r>
              <a:rPr lang="en-US" dirty="0"/>
              <a:t> DRAM cache management 	(lookups/evictions/writebacks) </a:t>
            </a:r>
          </a:p>
          <a:p>
            <a:pPr marL="0" indent="0">
              <a:buNone/>
            </a:pPr>
            <a:r>
              <a:rPr lang="en-US" b="1" dirty="0"/>
              <a:t>Op3: </a:t>
            </a:r>
            <a:r>
              <a:rPr lang="en-US" dirty="0"/>
              <a:t>Data transfers (device I/O)</a:t>
            </a:r>
          </a:p>
          <a:p>
            <a:pPr marL="0" indent="0">
              <a:buNone/>
            </a:pPr>
            <a:r>
              <a:rPr lang="en-US" b="1" dirty="0"/>
              <a:t>Op4:</a:t>
            </a:r>
            <a:r>
              <a:rPr lang="en-US" dirty="0"/>
              <a:t> File/device mappings 	(mmap/</a:t>
            </a:r>
            <a:r>
              <a:rPr lang="en-US" dirty="0" err="1"/>
              <a:t>munmap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Op5:</a:t>
            </a:r>
            <a:r>
              <a:rPr lang="en-US" dirty="0"/>
              <a:t> Physical memory management 	(dynamic resizing)</a:t>
            </a:r>
          </a:p>
          <a:p>
            <a:r>
              <a:rPr lang="en-US" dirty="0"/>
              <a:t>Today, all operations occur in the OS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C086A72A-9CE6-1A40-AE3E-79FADE8D0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47703" y="2135584"/>
            <a:ext cx="4751302" cy="3775869"/>
          </a:xfr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98B23CF9-6015-4A44-8C74-B439CACFBBBA}"/>
              </a:ext>
            </a:extLst>
          </p:cNvPr>
          <p:cNvSpPr/>
          <p:nvPr/>
        </p:nvSpPr>
        <p:spPr>
          <a:xfrm>
            <a:off x="9341068" y="3165021"/>
            <a:ext cx="307427" cy="324414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2AD20D-8B88-0941-AD42-7FE6BB45CC30}"/>
              </a:ext>
            </a:extLst>
          </p:cNvPr>
          <p:cNvSpPr/>
          <p:nvPr/>
        </p:nvSpPr>
        <p:spPr>
          <a:xfrm>
            <a:off x="10502461" y="2297916"/>
            <a:ext cx="307427" cy="324414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1C49195-803F-5144-ABAD-43531E7DC78A}"/>
              </a:ext>
            </a:extLst>
          </p:cNvPr>
          <p:cNvSpPr/>
          <p:nvPr/>
        </p:nvSpPr>
        <p:spPr>
          <a:xfrm>
            <a:off x="9870527" y="4310647"/>
            <a:ext cx="307427" cy="324414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D0508D-587C-7A46-B5B9-9206A2F8BB74}"/>
              </a:ext>
            </a:extLst>
          </p:cNvPr>
          <p:cNvSpPr/>
          <p:nvPr/>
        </p:nvSpPr>
        <p:spPr>
          <a:xfrm>
            <a:off x="8041726" y="3227503"/>
            <a:ext cx="307427" cy="324414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33146D8-746A-004E-BFC1-B73C260AA317}"/>
              </a:ext>
            </a:extLst>
          </p:cNvPr>
          <p:cNvSpPr/>
          <p:nvPr/>
        </p:nvSpPr>
        <p:spPr>
          <a:xfrm>
            <a:off x="10949149" y="3709246"/>
            <a:ext cx="307427" cy="324414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0353-5F89-6744-ADFF-E043E3FD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 path over </a:t>
            </a:r>
            <a:r>
              <a:rPr lang="en-US" dirty="0" err="1"/>
              <a:t>mmio</a:t>
            </a:r>
            <a:r>
              <a:rPr lang="en-US" dirty="0"/>
              <a:t> is expensive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EED6-62B2-AE47-AC1A-F4D165966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04356" cy="4351338"/>
          </a:xfrm>
        </p:spPr>
        <p:txBody>
          <a:bodyPr>
            <a:normAutofit/>
          </a:bodyPr>
          <a:lstStyle/>
          <a:p>
            <a:r>
              <a:rPr lang="en-US" b="1" dirty="0">
                <a:sym typeface="Wingdings" pitchFamily="2" charset="2"/>
              </a:rPr>
              <a:t>Op1  </a:t>
            </a:r>
            <a:r>
              <a:rPr lang="en-US" dirty="0">
                <a:sym typeface="Wingdings" pitchFamily="2" charset="2"/>
              </a:rPr>
              <a:t>Exception &amp; trap</a:t>
            </a:r>
            <a:r>
              <a:rPr lang="en-US" dirty="0"/>
              <a:t> – 24%</a:t>
            </a:r>
          </a:p>
          <a:p>
            <a:pPr lvl="1"/>
            <a:r>
              <a:rPr lang="en-US" dirty="0"/>
              <a:t>Page fault requires 18.5% more cycles for a 4KB I/O</a:t>
            </a:r>
          </a:p>
          <a:p>
            <a:pPr lvl="1"/>
            <a:r>
              <a:rPr lang="en-US" dirty="0"/>
              <a:t>Compared to a system call of the same I/O size</a:t>
            </a:r>
            <a:endParaRPr lang="en-US" b="1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Op2  </a:t>
            </a:r>
            <a:r>
              <a:rPr lang="en-US" dirty="0"/>
              <a:t>Handler (+ DRAM cache) – 18%</a:t>
            </a:r>
          </a:p>
          <a:p>
            <a:pPr lvl="1"/>
            <a:r>
              <a:rPr lang="en-US" dirty="0"/>
              <a:t>Even in the case of a DRAM cache hit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no I/O</a:t>
            </a:r>
          </a:p>
          <a:p>
            <a:pPr lvl="1"/>
            <a:r>
              <a:rPr lang="en-US" dirty="0"/>
              <a:t>Costs about </a:t>
            </a:r>
            <a:r>
              <a:rPr lang="en-US" dirty="0">
                <a:sym typeface="Wingdings" pitchFamily="2" charset="2"/>
              </a:rPr>
              <a:t>1.13</a:t>
            </a:r>
            <a:r>
              <a:rPr lang="el-GR" dirty="0">
                <a:sym typeface="Wingdings" pitchFamily="2" charset="2"/>
              </a:rPr>
              <a:t>μ</a:t>
            </a:r>
            <a:r>
              <a:rPr lang="en-US" dirty="0">
                <a:sym typeface="Wingdings" pitchFamily="2" charset="2"/>
              </a:rPr>
              <a:t>s</a:t>
            </a:r>
          </a:p>
          <a:p>
            <a:pPr lvl="1"/>
            <a:r>
              <a:rPr lang="en-US" dirty="0">
                <a:sym typeface="Wingdings" pitchFamily="2" charset="2"/>
              </a:rPr>
              <a:t>Comparable to fast storage devices access latency</a:t>
            </a:r>
            <a:endParaRPr lang="en-US" b="1" dirty="0"/>
          </a:p>
          <a:p>
            <a:r>
              <a:rPr lang="en-US" b="1" dirty="0">
                <a:sym typeface="Wingdings" pitchFamily="2" charset="2"/>
              </a:rPr>
              <a:t>Op3  </a:t>
            </a:r>
            <a:r>
              <a:rPr lang="en-US" dirty="0"/>
              <a:t>Device I/O – 49% </a:t>
            </a:r>
          </a:p>
          <a:p>
            <a:pPr lvl="1"/>
            <a:r>
              <a:rPr lang="en-US" dirty="0"/>
              <a:t>Emulated PMEM with DRAM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3092-29F8-BC41-B17F-3B892B2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36-5E03-B342-BEB3-9C9623C5E12B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4A9AC08-CCF6-F649-ADDD-B15140FEDD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997518"/>
              </p:ext>
            </p:extLst>
          </p:nvPr>
        </p:nvGraphicFramePr>
        <p:xfrm>
          <a:off x="8610600" y="1297460"/>
          <a:ext cx="3352114" cy="5058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D25DA38-F6F2-0540-A96F-535998F2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EuroSys 2021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0A8B1A-1646-6843-9574-0702FFC3BAD4}"/>
              </a:ext>
            </a:extLst>
          </p:cNvPr>
          <p:cNvSpPr/>
          <p:nvPr/>
        </p:nvSpPr>
        <p:spPr>
          <a:xfrm>
            <a:off x="9744699" y="2158596"/>
            <a:ext cx="692073" cy="1173183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1B8BFE-8636-C047-A89D-2537C9547EB7}"/>
              </a:ext>
            </a:extLst>
          </p:cNvPr>
          <p:cNvSpPr/>
          <p:nvPr/>
        </p:nvSpPr>
        <p:spPr>
          <a:xfrm>
            <a:off x="9744699" y="3213095"/>
            <a:ext cx="692073" cy="2126160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29C943F-6112-2247-AE07-070FDEB529F6}"/>
              </a:ext>
            </a:extLst>
          </p:cNvPr>
          <p:cNvSpPr/>
          <p:nvPr/>
        </p:nvSpPr>
        <p:spPr>
          <a:xfrm>
            <a:off x="9744699" y="5122042"/>
            <a:ext cx="692073" cy="903813"/>
          </a:xfrm>
          <a:prstGeom prst="ellipse">
            <a:avLst/>
          </a:prstGeom>
          <a:solidFill>
            <a:schemeClr val="bg1">
              <a:alpha val="0"/>
            </a:schemeClr>
          </a:solidFill>
          <a:ln w="57150"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0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9071</TotalTime>
  <Words>1433</Words>
  <Application>Microsoft Macintosh PowerPoint</Application>
  <PresentationFormat>Widescreen</PresentationFormat>
  <Paragraphs>347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Helvetica</vt:lpstr>
      <vt:lpstr>Wingdings</vt:lpstr>
      <vt:lpstr>Office Theme</vt:lpstr>
      <vt:lpstr>Memory-Mapped I/O on Steroids</vt:lpstr>
      <vt:lpstr>The necessity of storage caching</vt:lpstr>
      <vt:lpstr>Memory-mapped I/O</vt:lpstr>
      <vt:lpstr>I/O caching with system calls</vt:lpstr>
      <vt:lpstr>Our goal</vt:lpstr>
      <vt:lpstr>Aquila: a novel mmio path</vt:lpstr>
      <vt:lpstr>Outline</vt:lpstr>
      <vt:lpstr>Main operations in mmio caches</vt:lpstr>
      <vt:lpstr>Miss path over mmio is expensive</vt:lpstr>
      <vt:lpstr>Linux mmio in x86</vt:lpstr>
      <vt:lpstr>Aquila library OS</vt:lpstr>
      <vt:lpstr>Intel VT-x - Hardware Virtualization</vt:lpstr>
      <vt:lpstr>Common vs. uncommon operations</vt:lpstr>
      <vt:lpstr>Running applications in non-root ring-0</vt:lpstr>
      <vt:lpstr>Op1: Trap-less virtual memory manipulation</vt:lpstr>
      <vt:lpstr>Op1: Trap-less virtual memory manipulation</vt:lpstr>
      <vt:lpstr>Op2: DRAM cache management</vt:lpstr>
      <vt:lpstr>Op3: Device I/O</vt:lpstr>
      <vt:lpstr>Uncommon path &amp; Implementation</vt:lpstr>
      <vt:lpstr>Outline</vt:lpstr>
      <vt:lpstr>Testbed</vt:lpstr>
      <vt:lpstr>Workloads</vt:lpstr>
      <vt:lpstr>Aquila vs. explicit read/write I/O calls </vt:lpstr>
      <vt:lpstr>Reducing I/O cache overhead</vt:lpstr>
      <vt:lpstr>Reduced overhead of Aquila vs. Linux mmap</vt:lpstr>
      <vt:lpstr>Extending the application heap</vt:lpstr>
      <vt:lpstr>Conclusions</vt:lpstr>
      <vt:lpstr>Memory-Mapped I/O on Steroids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Memory-mapped I/O for Fast Storage Devices</dc:title>
  <dc:creator>Microsoft Office User</dc:creator>
  <cp:lastModifiedBy>Microsoft Office User</cp:lastModifiedBy>
  <cp:revision>1369</cp:revision>
  <dcterms:created xsi:type="dcterms:W3CDTF">2020-06-09T10:06:06Z</dcterms:created>
  <dcterms:modified xsi:type="dcterms:W3CDTF">2021-05-07T11:47:44Z</dcterms:modified>
</cp:coreProperties>
</file>