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35" r:id="rId2"/>
    <p:sldId id="716" r:id="rId3"/>
    <p:sldId id="752" r:id="rId4"/>
    <p:sldId id="732" r:id="rId5"/>
    <p:sldId id="711" r:id="rId6"/>
    <p:sldId id="736" r:id="rId7"/>
    <p:sldId id="733" r:id="rId8"/>
    <p:sldId id="644" r:id="rId9"/>
    <p:sldId id="713" r:id="rId10"/>
    <p:sldId id="754" r:id="rId11"/>
    <p:sldId id="755" r:id="rId12"/>
    <p:sldId id="756" r:id="rId13"/>
    <p:sldId id="684" r:id="rId14"/>
    <p:sldId id="679" r:id="rId15"/>
    <p:sldId id="738" r:id="rId16"/>
    <p:sldId id="651" r:id="rId17"/>
    <p:sldId id="680" r:id="rId18"/>
    <p:sldId id="737" r:id="rId19"/>
    <p:sldId id="730" r:id="rId20"/>
    <p:sldId id="760" r:id="rId21"/>
    <p:sldId id="761" r:id="rId22"/>
    <p:sldId id="727" r:id="rId23"/>
    <p:sldId id="606" r:id="rId24"/>
    <p:sldId id="596" r:id="rId25"/>
    <p:sldId id="741" r:id="rId26"/>
    <p:sldId id="743" r:id="rId27"/>
    <p:sldId id="739" r:id="rId28"/>
    <p:sldId id="758" r:id="rId29"/>
    <p:sldId id="757" r:id="rId30"/>
    <p:sldId id="518" r:id="rId31"/>
    <p:sldId id="532" r:id="rId3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F40CF-711D-4EBD-96CB-1CB47FA4E38C}">
          <p14:sldIdLst>
            <p14:sldId id="435"/>
            <p14:sldId id="716"/>
            <p14:sldId id="752"/>
            <p14:sldId id="732"/>
            <p14:sldId id="711"/>
            <p14:sldId id="736"/>
            <p14:sldId id="733"/>
            <p14:sldId id="644"/>
            <p14:sldId id="713"/>
            <p14:sldId id="754"/>
            <p14:sldId id="755"/>
            <p14:sldId id="756"/>
            <p14:sldId id="684"/>
            <p14:sldId id="679"/>
            <p14:sldId id="738"/>
            <p14:sldId id="651"/>
            <p14:sldId id="680"/>
            <p14:sldId id="737"/>
            <p14:sldId id="730"/>
            <p14:sldId id="760"/>
            <p14:sldId id="761"/>
            <p14:sldId id="727"/>
            <p14:sldId id="606"/>
            <p14:sldId id="596"/>
            <p14:sldId id="741"/>
            <p14:sldId id="743"/>
            <p14:sldId id="739"/>
            <p14:sldId id="758"/>
            <p14:sldId id="757"/>
            <p14:sldId id="518"/>
            <p14:sldId id="53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s Bilas" initials="A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23E"/>
    <a:srgbClr val="FF5050"/>
    <a:srgbClr val="A41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85" autoAdjust="0"/>
    <p:restoredTop sz="80077" autoAdjust="0"/>
  </p:normalViewPr>
  <p:slideViewPr>
    <p:cSldViewPr>
      <p:cViewPr varScale="1">
        <p:scale>
          <a:sx n="64" d="100"/>
          <a:sy n="64" d="100"/>
        </p:scale>
        <p:origin x="-966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3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8"/>
    </p:cViewPr>
  </p:sorterViewPr>
  <p:notesViewPr>
    <p:cSldViewPr>
      <p:cViewPr varScale="1">
        <p:scale>
          <a:sx n="50" d="100"/>
          <a:sy n="50" d="100"/>
        </p:scale>
        <p:origin x="-2636" y="-5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iorgos%20Saloustros\Desktop\systor18\presentation\graph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os%20Saloustros\Desktop\systor18\presentation\graph1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Giorgos%20Saloustros\Desktop\systor18\presentation\graph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os%20Saloustros\Desktop\systor18\presentation\graph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os%20Saloustros\Desktop\systor18\presentation\graph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os%20Saloustros\Desktop\systor18\presentation\graph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os%20Saloustros\Desktop\systor18\presentation\graph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I/O amplification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Sheet1!$F$9</c:f>
              <c:strCache>
                <c:ptCount val="1"/>
                <c:pt idx="0">
                  <c:v>RocksDB</c:v>
                </c:pt>
              </c:strCache>
            </c:strRef>
          </c:tx>
          <c:invertIfNegative val="0"/>
          <c:cat>
            <c:strRef>
              <c:f>Sheet1!$G$8:$H$8</c:f>
              <c:strCache>
                <c:ptCount val="2"/>
                <c:pt idx="0">
                  <c:v>Write</c:v>
                </c:pt>
                <c:pt idx="1">
                  <c:v>Read</c:v>
                </c:pt>
              </c:strCache>
            </c:strRef>
          </c:cat>
          <c:val>
            <c:numRef>
              <c:f>Sheet1!$G$9:$H$9</c:f>
              <c:numCache>
                <c:formatCode>General</c:formatCode>
                <c:ptCount val="2"/>
                <c:pt idx="0">
                  <c:v>869</c:v>
                </c:pt>
                <c:pt idx="1">
                  <c:v>669</c:v>
                </c:pt>
              </c:numCache>
            </c:numRef>
          </c:val>
        </c:ser>
        <c:ser>
          <c:idx val="1"/>
          <c:order val="1"/>
          <c:tx>
            <c:strRef>
              <c:f>Sheet1!$F$10</c:f>
              <c:strCache>
                <c:ptCount val="1"/>
                <c:pt idx="0">
                  <c:v>Kreon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Sheet1!$G$8:$H$8</c:f>
              <c:strCache>
                <c:ptCount val="2"/>
                <c:pt idx="0">
                  <c:v>Write</c:v>
                </c:pt>
                <c:pt idx="1">
                  <c:v>Read</c:v>
                </c:pt>
              </c:strCache>
            </c:strRef>
          </c:cat>
          <c:val>
            <c:numRef>
              <c:f>Sheet1!$G$10:$H$10</c:f>
              <c:numCache>
                <c:formatCode>General</c:formatCode>
                <c:ptCount val="2"/>
                <c:pt idx="0">
                  <c:v>221</c:v>
                </c:pt>
                <c:pt idx="1">
                  <c:v>112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528256"/>
        <c:axId val="169267712"/>
      </c:barChart>
      <c:catAx>
        <c:axId val="138528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69267712"/>
        <c:crosses val="autoZero"/>
        <c:auto val="1"/>
        <c:lblAlgn val="ctr"/>
        <c:lblOffset val="100"/>
        <c:noMultiLvlLbl val="0"/>
      </c:catAx>
      <c:valAx>
        <c:axId val="1692677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="0"/>
                  <a:t>GB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52825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6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Request size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Sheet1!$F$14</c:f>
              <c:strCache>
                <c:ptCount val="1"/>
                <c:pt idx="0">
                  <c:v>RocksDB</c:v>
                </c:pt>
              </c:strCache>
            </c:strRef>
          </c:tx>
          <c:invertIfNegative val="0"/>
          <c:cat>
            <c:strRef>
              <c:f>Sheet1!$G$13:$H$13</c:f>
              <c:strCache>
                <c:ptCount val="2"/>
                <c:pt idx="0">
                  <c:v>Write</c:v>
                </c:pt>
                <c:pt idx="1">
                  <c:v>Read</c:v>
                </c:pt>
              </c:strCache>
            </c:strRef>
          </c:cat>
          <c:val>
            <c:numRef>
              <c:f>Sheet1!$G$14:$H$14</c:f>
              <c:numCache>
                <c:formatCode>General</c:formatCode>
                <c:ptCount val="2"/>
                <c:pt idx="0">
                  <c:v>333</c:v>
                </c:pt>
                <c:pt idx="1">
                  <c:v>126</c:v>
                </c:pt>
              </c:numCache>
            </c:numRef>
          </c:val>
        </c:ser>
        <c:ser>
          <c:idx val="1"/>
          <c:order val="1"/>
          <c:tx>
            <c:strRef>
              <c:f>Sheet1!$F$15</c:f>
              <c:strCache>
                <c:ptCount val="1"/>
                <c:pt idx="0">
                  <c:v>Kreon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Sheet1!$G$13:$H$13</c:f>
              <c:strCache>
                <c:ptCount val="2"/>
                <c:pt idx="0">
                  <c:v>Write</c:v>
                </c:pt>
                <c:pt idx="1">
                  <c:v>Read</c:v>
                </c:pt>
              </c:strCache>
            </c:strRef>
          </c:cat>
          <c:val>
            <c:numRef>
              <c:f>Sheet1!$G$15:$H$15</c:f>
              <c:numCache>
                <c:formatCode>General</c:formatCode>
                <c:ptCount val="2"/>
                <c:pt idx="0">
                  <c:v>94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628608"/>
        <c:axId val="181688512"/>
      </c:barChart>
      <c:catAx>
        <c:axId val="138628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81688512"/>
        <c:crosses val="autoZero"/>
        <c:auto val="1"/>
        <c:lblAlgn val="ctr"/>
        <c:lblOffset val="100"/>
        <c:noMultiLvlLbl val="0"/>
      </c:catAx>
      <c:valAx>
        <c:axId val="1816885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b="0"/>
                  <a:t>KB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6286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/>
              <a:t>Load </a:t>
            </a:r>
            <a:r>
              <a:rPr lang="en-US" b="0" dirty="0" smtClean="0"/>
              <a:t>A </a:t>
            </a:r>
            <a:r>
              <a:rPr lang="en-US" b="0" dirty="0"/>
              <a:t>breakdown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1940507436570429"/>
          <c:y val="2.8252405949256341E-2"/>
          <c:w val="0.72236001749781276"/>
          <c:h val="0.8326195683872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Sheet2!$F$8</c:f>
              <c:strCache>
                <c:ptCount val="1"/>
                <c:pt idx="0">
                  <c:v>RocksDB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Sheet2!$G$7:$H$7</c:f>
              <c:strCache>
                <c:ptCount val="2"/>
                <c:pt idx="0">
                  <c:v>Index/spill</c:v>
                </c:pt>
                <c:pt idx="1">
                  <c:v>Caching-I/O</c:v>
                </c:pt>
              </c:strCache>
            </c:strRef>
          </c:cat>
          <c:val>
            <c:numRef>
              <c:f>Sheet2!$G$8:$H$8</c:f>
              <c:numCache>
                <c:formatCode>General</c:formatCode>
                <c:ptCount val="2"/>
                <c:pt idx="0">
                  <c:v>87.63</c:v>
                </c:pt>
                <c:pt idx="1">
                  <c:v>14.39</c:v>
                </c:pt>
              </c:numCache>
            </c:numRef>
          </c:val>
        </c:ser>
        <c:ser>
          <c:idx val="1"/>
          <c:order val="1"/>
          <c:tx>
            <c:strRef>
              <c:f>Sheet2!$F$9</c:f>
              <c:strCache>
                <c:ptCount val="1"/>
                <c:pt idx="0">
                  <c:v>Kreon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Sheet2!$G$7:$H$7</c:f>
              <c:strCache>
                <c:ptCount val="2"/>
                <c:pt idx="0">
                  <c:v>Index/spill</c:v>
                </c:pt>
                <c:pt idx="1">
                  <c:v>Caching-I/O</c:v>
                </c:pt>
              </c:strCache>
            </c:strRef>
          </c:cat>
          <c:val>
            <c:numRef>
              <c:f>Sheet2!$G$9:$H$9</c:f>
              <c:numCache>
                <c:formatCode>General</c:formatCode>
                <c:ptCount val="2"/>
                <c:pt idx="0">
                  <c:v>13.74</c:v>
                </c:pt>
                <c:pt idx="1">
                  <c:v>3.06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527744"/>
        <c:axId val="134856000"/>
      </c:barChart>
      <c:catAx>
        <c:axId val="1385277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4856000"/>
        <c:crosses val="autoZero"/>
        <c:auto val="1"/>
        <c:lblAlgn val="ctr"/>
        <c:lblOffset val="100"/>
        <c:noMultiLvlLbl val="0"/>
      </c:catAx>
      <c:valAx>
        <c:axId val="1348560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="0"/>
                  <a:t>Kcycles/operation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5277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/>
              <a:t>Run</a:t>
            </a:r>
            <a:r>
              <a:rPr lang="en-US" b="0" baseline="0" dirty="0"/>
              <a:t> C breakdown</a:t>
            </a:r>
            <a:endParaRPr lang="en-US" b="0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Sheet2!$F$13</c:f>
              <c:strCache>
                <c:ptCount val="1"/>
                <c:pt idx="0">
                  <c:v>RocksDB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Sheet2!$G$12:$H$12</c:f>
              <c:strCache>
                <c:ptCount val="2"/>
                <c:pt idx="0">
                  <c:v>Index</c:v>
                </c:pt>
                <c:pt idx="1">
                  <c:v>Caching-I/O</c:v>
                </c:pt>
              </c:strCache>
            </c:strRef>
          </c:cat>
          <c:val>
            <c:numRef>
              <c:f>Sheet2!$G$13:$H$13</c:f>
              <c:numCache>
                <c:formatCode>General</c:formatCode>
                <c:ptCount val="2"/>
                <c:pt idx="0">
                  <c:v>25.59</c:v>
                </c:pt>
                <c:pt idx="1">
                  <c:v>17.54</c:v>
                </c:pt>
              </c:numCache>
            </c:numRef>
          </c:val>
        </c:ser>
        <c:ser>
          <c:idx val="1"/>
          <c:order val="1"/>
          <c:tx>
            <c:strRef>
              <c:f>Sheet2!$F$14</c:f>
              <c:strCache>
                <c:ptCount val="1"/>
                <c:pt idx="0">
                  <c:v>Kreon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Sheet2!$G$12:$H$12</c:f>
              <c:strCache>
                <c:ptCount val="2"/>
                <c:pt idx="0">
                  <c:v>Index</c:v>
                </c:pt>
                <c:pt idx="1">
                  <c:v>Caching-I/O</c:v>
                </c:pt>
              </c:strCache>
            </c:strRef>
          </c:cat>
          <c:val>
            <c:numRef>
              <c:f>Sheet2!$G$14:$H$14</c:f>
              <c:numCache>
                <c:formatCode>General</c:formatCode>
                <c:ptCount val="2"/>
                <c:pt idx="0">
                  <c:v>10.29</c:v>
                </c:pt>
                <c:pt idx="1">
                  <c:v>6.64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835456"/>
        <c:axId val="138694592"/>
      </c:barChart>
      <c:catAx>
        <c:axId val="138835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38694592"/>
        <c:crosses val="autoZero"/>
        <c:auto val="1"/>
        <c:lblAlgn val="ctr"/>
        <c:lblOffset val="100"/>
        <c:noMultiLvlLbl val="0"/>
      </c:catAx>
      <c:valAx>
        <c:axId val="1386945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="0"/>
                  <a:t>Kcycles/operation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8354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Tail latency</a:t>
            </a:r>
            <a:r>
              <a:rPr lang="en-US" b="0" baseline="0"/>
              <a:t> load A</a:t>
            </a:r>
            <a:endParaRPr lang="en-US" b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3729396325459318"/>
          <c:y val="6.5289442986293383E-2"/>
          <c:w val="0.49251093613298336"/>
          <c:h val="0.71183253135024793"/>
        </c:manualLayout>
      </c:layout>
      <c:lineChart>
        <c:grouping val="standard"/>
        <c:varyColors val="0"/>
        <c:ser>
          <c:idx val="0"/>
          <c:order val="0"/>
          <c:tx>
            <c:strRef>
              <c:f>Sheet3!$E$6</c:f>
              <c:strCache>
                <c:ptCount val="1"/>
                <c:pt idx="0">
                  <c:v>RocksDB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Sheet3!$D$7:$D$12</c:f>
              <c:numCache>
                <c:formatCode>General</c:formatCode>
                <c:ptCount val="6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99</c:v>
                </c:pt>
                <c:pt idx="4">
                  <c:v>99.9</c:v>
                </c:pt>
                <c:pt idx="5">
                  <c:v>99.99</c:v>
                </c:pt>
              </c:numCache>
            </c:numRef>
          </c:cat>
          <c:val>
            <c:numRef>
              <c:f>Sheet3!$E$7:$E$12</c:f>
              <c:numCache>
                <c:formatCode>General</c:formatCode>
                <c:ptCount val="6"/>
                <c:pt idx="0">
                  <c:v>19</c:v>
                </c:pt>
                <c:pt idx="1">
                  <c:v>31</c:v>
                </c:pt>
                <c:pt idx="2">
                  <c:v>962</c:v>
                </c:pt>
                <c:pt idx="3">
                  <c:v>4029</c:v>
                </c:pt>
                <c:pt idx="4">
                  <c:v>268234</c:v>
                </c:pt>
                <c:pt idx="5">
                  <c:v>1616934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940928"/>
        <c:axId val="181686784"/>
      </c:lineChart>
      <c:catAx>
        <c:axId val="138940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0"/>
                  <a:t>(%)percentile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1686784"/>
        <c:crosses val="autoZero"/>
        <c:auto val="1"/>
        <c:lblAlgn val="ctr"/>
        <c:lblOffset val="100"/>
        <c:noMultiLvlLbl val="0"/>
      </c:catAx>
      <c:valAx>
        <c:axId val="181686784"/>
        <c:scaling>
          <c:logBase val="10"/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="0"/>
                  <a:t>Latency(us)/op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940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/>
              <a:t>Tail latency</a:t>
            </a:r>
            <a:r>
              <a:rPr lang="en-US" b="0" baseline="0" dirty="0"/>
              <a:t> </a:t>
            </a:r>
            <a:r>
              <a:rPr lang="en-US" b="0" baseline="0" dirty="0" smtClean="0"/>
              <a:t>load A</a:t>
            </a:r>
            <a:endParaRPr lang="en-US" b="0" dirty="0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Sheet3!$E$6</c:f>
              <c:strCache>
                <c:ptCount val="1"/>
                <c:pt idx="0">
                  <c:v>RocksDB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Sheet3!$D$7:$D$12</c:f>
              <c:numCache>
                <c:formatCode>General</c:formatCode>
                <c:ptCount val="6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99</c:v>
                </c:pt>
                <c:pt idx="4">
                  <c:v>99.9</c:v>
                </c:pt>
                <c:pt idx="5">
                  <c:v>99.99</c:v>
                </c:pt>
              </c:numCache>
            </c:numRef>
          </c:cat>
          <c:val>
            <c:numRef>
              <c:f>Sheet3!$E$7:$E$12</c:f>
              <c:numCache>
                <c:formatCode>General</c:formatCode>
                <c:ptCount val="6"/>
                <c:pt idx="0">
                  <c:v>19</c:v>
                </c:pt>
                <c:pt idx="1">
                  <c:v>31</c:v>
                </c:pt>
                <c:pt idx="2">
                  <c:v>962</c:v>
                </c:pt>
                <c:pt idx="3">
                  <c:v>4029</c:v>
                </c:pt>
                <c:pt idx="4">
                  <c:v>268234</c:v>
                </c:pt>
                <c:pt idx="5">
                  <c:v>1616934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Sheet3!$G$6</c:f>
              <c:strCache>
                <c:ptCount val="1"/>
                <c:pt idx="0">
                  <c:v>Kreon-mmap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Sheet3!$G$7:$G$12</c:f>
              <c:numCache>
                <c:formatCode>General</c:formatCode>
                <c:ptCount val="6"/>
                <c:pt idx="0">
                  <c:v>130</c:v>
                </c:pt>
                <c:pt idx="1">
                  <c:v>235</c:v>
                </c:pt>
                <c:pt idx="2">
                  <c:v>510</c:v>
                </c:pt>
                <c:pt idx="3">
                  <c:v>1242</c:v>
                </c:pt>
                <c:pt idx="4">
                  <c:v>4074</c:v>
                </c:pt>
                <c:pt idx="5">
                  <c:v>409159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861568"/>
        <c:axId val="228355456"/>
      </c:lineChart>
      <c:catAx>
        <c:axId val="138861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0"/>
                  <a:t>(%)percentile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8355456"/>
        <c:crosses val="autoZero"/>
        <c:auto val="1"/>
        <c:lblAlgn val="ctr"/>
        <c:lblOffset val="100"/>
        <c:noMultiLvlLbl val="0"/>
      </c:catAx>
      <c:valAx>
        <c:axId val="228355456"/>
        <c:scaling>
          <c:logBase val="10"/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="0"/>
                  <a:t>Latency(us)/op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861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/>
              <a:t>Tail latency</a:t>
            </a:r>
            <a:r>
              <a:rPr lang="en-US" b="0" baseline="0" dirty="0"/>
              <a:t> </a:t>
            </a:r>
            <a:r>
              <a:rPr lang="en-US" b="0" baseline="0" dirty="0" smtClean="0"/>
              <a:t>load A</a:t>
            </a:r>
            <a:endParaRPr lang="en-US" b="0" dirty="0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Sheet3!$E$6</c:f>
              <c:strCache>
                <c:ptCount val="1"/>
                <c:pt idx="0">
                  <c:v>RocksDB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Sheet3!$D$7:$D$12</c:f>
              <c:numCache>
                <c:formatCode>General</c:formatCode>
                <c:ptCount val="6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99</c:v>
                </c:pt>
                <c:pt idx="4">
                  <c:v>99.9</c:v>
                </c:pt>
                <c:pt idx="5">
                  <c:v>99.99</c:v>
                </c:pt>
              </c:numCache>
            </c:numRef>
          </c:cat>
          <c:val>
            <c:numRef>
              <c:f>Sheet3!$E$7:$E$12</c:f>
              <c:numCache>
                <c:formatCode>General</c:formatCode>
                <c:ptCount val="6"/>
                <c:pt idx="0">
                  <c:v>19</c:v>
                </c:pt>
                <c:pt idx="1">
                  <c:v>31</c:v>
                </c:pt>
                <c:pt idx="2">
                  <c:v>962</c:v>
                </c:pt>
                <c:pt idx="3">
                  <c:v>4029</c:v>
                </c:pt>
                <c:pt idx="4">
                  <c:v>268234</c:v>
                </c:pt>
                <c:pt idx="5">
                  <c:v>1616934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Sheet3!$G$6</c:f>
              <c:strCache>
                <c:ptCount val="1"/>
                <c:pt idx="0">
                  <c:v>Kreon-mmap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val>
            <c:numRef>
              <c:f>Sheet3!$G$7:$G$12</c:f>
              <c:numCache>
                <c:formatCode>General</c:formatCode>
                <c:ptCount val="6"/>
                <c:pt idx="0">
                  <c:v>130</c:v>
                </c:pt>
                <c:pt idx="1">
                  <c:v>235</c:v>
                </c:pt>
                <c:pt idx="2">
                  <c:v>510</c:v>
                </c:pt>
                <c:pt idx="3">
                  <c:v>1242</c:v>
                </c:pt>
                <c:pt idx="4">
                  <c:v>4074</c:v>
                </c:pt>
                <c:pt idx="5">
                  <c:v>409159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Sheet3!$I$6</c:f>
              <c:strCache>
                <c:ptCount val="1"/>
                <c:pt idx="0">
                  <c:v>Kreon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val>
            <c:numRef>
              <c:f>Sheet3!$I$7:$I$12</c:f>
              <c:numCache>
                <c:formatCode>General</c:formatCode>
                <c:ptCount val="6"/>
                <c:pt idx="0">
                  <c:v>9</c:v>
                </c:pt>
                <c:pt idx="1">
                  <c:v>15</c:v>
                </c:pt>
                <c:pt idx="2">
                  <c:v>195</c:v>
                </c:pt>
                <c:pt idx="3">
                  <c:v>1012</c:v>
                </c:pt>
                <c:pt idx="4">
                  <c:v>2444</c:v>
                </c:pt>
                <c:pt idx="5">
                  <c:v>4109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942976"/>
        <c:axId val="133170304"/>
      </c:lineChart>
      <c:catAx>
        <c:axId val="138942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0"/>
                  <a:t>(%)percentile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3170304"/>
        <c:crosses val="autoZero"/>
        <c:auto val="1"/>
        <c:lblAlgn val="ctr"/>
        <c:lblOffset val="100"/>
        <c:noMultiLvlLbl val="0"/>
      </c:catAx>
      <c:valAx>
        <c:axId val="133170304"/>
        <c:scaling>
          <c:logBase val="10"/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="0"/>
                  <a:t>Latency(us)/op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942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0.30543</cdr:x>
      <cdr:y>0.62821</cdr:y>
    </cdr:from>
    <cdr:to>
      <cdr:x>0.43014</cdr:x>
      <cdr:y>0.76224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34480" y="2362572"/>
          <a:ext cx="504056" cy="50405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vert="horz" wrap="square" lIns="91440" tIns="45720" rtlCol="0">
          <a:normAutofit/>
        </a:bodyPr>
        <a:lstStyle xmlns:a="http://schemas.openxmlformats.org/drawingml/2006/main"/>
        <a:p xmlns:a="http://schemas.openxmlformats.org/drawingml/2006/main">
          <a:pPr marR="0" algn="l" defTabSz="914400" rtl="0" eaLnBrk="1" fontAlgn="auto" latinLnBrk="0" hangingPunct="1">
            <a:lnSpc>
              <a:spcPct val="100000"/>
            </a:lnSpc>
            <a:spcBef>
              <a:spcPts val="580"/>
            </a:spcBef>
            <a:spcAft>
              <a:spcPts val="0"/>
            </a:spcAft>
            <a:buClr>
              <a:schemeClr val="accent1"/>
            </a:buClr>
            <a:buSzPct val="76000"/>
            <a:tabLst/>
          </a:pPr>
          <a:r>
            <a:rPr lang="en-US" sz="2400" dirty="0" smtClean="0">
              <a:latin typeface="Calibri" pitchFamily="34" charset="0"/>
              <a:sym typeface="Wingdings" pitchFamily="2" charset="2"/>
            </a:rPr>
            <a:t>4x</a:t>
          </a:r>
          <a:endParaRPr lang="en-US" sz="2400" dirty="0" smtClean="0">
            <a:latin typeface="Calibri" pitchFamily="34" charset="0"/>
            <a:sym typeface="Wingdings" pitchFamily="2" charset="2"/>
          </a:endParaRPr>
        </a:p>
      </cdr:txBody>
    </cdr:sp>
  </cdr:relSizeAnchor>
  <cdr:relSizeAnchor xmlns:cdr="http://schemas.openxmlformats.org/drawingml/2006/chartDrawing">
    <cdr:from>
      <cdr:x>0.53704</cdr:x>
      <cdr:y>0.72395</cdr:y>
    </cdr:from>
    <cdr:to>
      <cdr:x>0.66175</cdr:x>
      <cdr:y>0.85798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170584" y="2722612"/>
          <a:ext cx="504056" cy="50405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="horz" wrap="square" lIns="91440" tIns="45720" rtlCol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1" fontAlgn="auto" latinLnBrk="0" hangingPunct="1">
            <a:lnSpc>
              <a:spcPct val="100000"/>
            </a:lnSpc>
            <a:spcBef>
              <a:spcPts val="580"/>
            </a:spcBef>
            <a:spcAft>
              <a:spcPts val="0"/>
            </a:spcAft>
            <a:buClr>
              <a:schemeClr val="accent1"/>
            </a:buClr>
            <a:buSzPct val="76000"/>
            <a:tabLst/>
          </a:pPr>
          <a:r>
            <a:rPr lang="en-US" sz="2400" dirty="0">
              <a:latin typeface="Calibri" pitchFamily="34" charset="0"/>
              <a:sym typeface="Wingdings" pitchFamily="2" charset="2"/>
            </a:rPr>
            <a:t>6</a:t>
          </a:r>
          <a:r>
            <a:rPr lang="en-US" sz="2400" dirty="0" smtClean="0">
              <a:latin typeface="Calibri" pitchFamily="34" charset="0"/>
              <a:sym typeface="Wingdings" pitchFamily="2" charset="2"/>
            </a:rPr>
            <a:t>x</a:t>
          </a:r>
          <a:endParaRPr lang="en-US" sz="2400" dirty="0" smtClean="0">
            <a:latin typeface="Calibri" pitchFamily="34" charset="0"/>
            <a:sym typeface="Wingdings" pitchFamily="2" charset="2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0.66175</cdr:x>
      <cdr:y>0.71437</cdr:y>
    </cdr:from>
    <cdr:to>
      <cdr:x>0.87554</cdr:x>
      <cdr:y>0.8484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74640" y="2686608"/>
          <a:ext cx="864096" cy="50405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="horz" wrap="square" lIns="91440" tIns="45720" rtlCol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R="0" algn="l" defTabSz="914400" rtl="0" eaLnBrk="1" fontAlgn="auto" latinLnBrk="0" hangingPunct="1">
            <a:lnSpc>
              <a:spcPct val="100000"/>
            </a:lnSpc>
            <a:spcBef>
              <a:spcPts val="580"/>
            </a:spcBef>
            <a:spcAft>
              <a:spcPts val="0"/>
            </a:spcAft>
            <a:buClr>
              <a:schemeClr val="accent1"/>
            </a:buClr>
            <a:buSzPct val="76000"/>
            <a:tabLst/>
          </a:pPr>
          <a:r>
            <a:rPr lang="en-US" sz="2400" dirty="0" smtClean="0">
              <a:latin typeface="Calibri" pitchFamily="34" charset="0"/>
              <a:sym typeface="Wingdings" pitchFamily="2" charset="2"/>
            </a:rPr>
            <a:t>4.6</a:t>
          </a:r>
          <a:r>
            <a:rPr lang="en-US" sz="2400" dirty="0" smtClean="0">
              <a:latin typeface="Calibri" pitchFamily="34" charset="0"/>
              <a:sym typeface="Wingdings" pitchFamily="2" charset="2"/>
            </a:rPr>
            <a:t>x</a:t>
          </a:r>
          <a:endParaRPr lang="en-US" sz="2400" dirty="0" smtClean="0">
            <a:latin typeface="Calibri" pitchFamily="34" charset="0"/>
            <a:sym typeface="Wingdings" pitchFamily="2" charset="2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490" cy="480367"/>
          </a:xfrm>
          <a:prstGeom prst="rect">
            <a:avLst/>
          </a:prstGeom>
        </p:spPr>
        <p:txBody>
          <a:bodyPr vert="horz" lIns="90732" tIns="45366" rIns="90732" bIns="4536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002" y="1"/>
            <a:ext cx="3170490" cy="480367"/>
          </a:xfrm>
          <a:prstGeom prst="rect">
            <a:avLst/>
          </a:prstGeom>
        </p:spPr>
        <p:txBody>
          <a:bodyPr vert="horz" lIns="90732" tIns="45366" rIns="90732" bIns="45366" rtlCol="0"/>
          <a:lstStyle>
            <a:lvl1pPr algn="r">
              <a:defRPr sz="1100"/>
            </a:lvl1pPr>
          </a:lstStyle>
          <a:p>
            <a:fld id="{8823499F-7F25-45BB-859D-E11F6771E779}" type="datetimeFigureOut">
              <a:rPr lang="en-US" smtClean="0"/>
              <a:pPr/>
              <a:t>04-Oct-18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299"/>
            <a:ext cx="3170490" cy="480367"/>
          </a:xfrm>
          <a:prstGeom prst="rect">
            <a:avLst/>
          </a:prstGeom>
        </p:spPr>
        <p:txBody>
          <a:bodyPr vert="horz" lIns="90732" tIns="45366" rIns="90732" bIns="4536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002" y="9119299"/>
            <a:ext cx="3170490" cy="480367"/>
          </a:xfrm>
          <a:prstGeom prst="rect">
            <a:avLst/>
          </a:prstGeom>
        </p:spPr>
        <p:txBody>
          <a:bodyPr vert="horz" lIns="90732" tIns="45366" rIns="90732" bIns="45366" rtlCol="0" anchor="b"/>
          <a:lstStyle>
            <a:lvl1pPr algn="r">
              <a:defRPr sz="1100"/>
            </a:lvl1pPr>
          </a:lstStyle>
          <a:p>
            <a:fld id="{0B673BCB-916F-4409-BB1C-4082C9BB7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7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1"/>
          </a:xfrm>
          <a:prstGeom prst="rect">
            <a:avLst/>
          </a:prstGeom>
        </p:spPr>
        <p:txBody>
          <a:bodyPr vert="horz" lIns="90732" tIns="45366" rIns="90732" bIns="45366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1"/>
          </a:xfrm>
          <a:prstGeom prst="rect">
            <a:avLst/>
          </a:prstGeom>
        </p:spPr>
        <p:txBody>
          <a:bodyPr vert="horz" lIns="90732" tIns="45366" rIns="90732" bIns="45366" rtlCol="0"/>
          <a:lstStyle>
            <a:lvl1pPr algn="r">
              <a:defRPr sz="1100"/>
            </a:lvl1pPr>
          </a:lstStyle>
          <a:p>
            <a:fld id="{4CEF4870-0C32-4D11-B3D3-C30E8C4B85C8}" type="datetimeFigureOut">
              <a:rPr lang="el-GR" smtClean="0"/>
              <a:pPr/>
              <a:t>4/10/2018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2" tIns="45366" rIns="90732" bIns="45366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0732" tIns="45366" rIns="90732" bIns="453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1"/>
          </a:xfrm>
          <a:prstGeom prst="rect">
            <a:avLst/>
          </a:prstGeom>
        </p:spPr>
        <p:txBody>
          <a:bodyPr vert="horz" lIns="90732" tIns="45366" rIns="90732" bIns="45366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1"/>
          </a:xfrm>
          <a:prstGeom prst="rect">
            <a:avLst/>
          </a:prstGeom>
        </p:spPr>
        <p:txBody>
          <a:bodyPr vert="horz" lIns="90732" tIns="45366" rIns="90732" bIns="45366" rtlCol="0" anchor="b"/>
          <a:lstStyle>
            <a:lvl1pPr algn="r">
              <a:defRPr sz="1100"/>
            </a:lvl1pPr>
          </a:lstStyle>
          <a:p>
            <a:fld id="{0AF156AC-F056-46A2-ACD0-A9A47F3DF6C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6328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C01295-ED6D-4499-A587-9DADACCF43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1770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177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9618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1167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170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Efficiency: Average</a:t>
            </a:r>
            <a:r>
              <a:rPr lang="en-US" baseline="0" dirty="0" smtClean="0"/>
              <a:t> small 2.7x,    Average Large 3.4x</a:t>
            </a:r>
          </a:p>
          <a:p>
            <a:r>
              <a:rPr lang="en-US" baseline="0" dirty="0" smtClean="0"/>
              <a:t>Throughput: Average small 2.8x,   Average Large: 4.7x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2428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concludes my talk. Thank</a:t>
            </a:r>
            <a:r>
              <a:rPr lang="en-US" baseline="0" dirty="0" smtClean="0"/>
              <a:t> you for your attention I will be happy to answer any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4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655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241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858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116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556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1702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505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156AC-F056-46A2-ACD0-A9A47F3DF6C3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177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804989"/>
            <a:ext cx="6858000" cy="10525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219200" y="3970340"/>
            <a:ext cx="6858000" cy="6016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Affiliation</a:t>
            </a:r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9" y="1862139"/>
            <a:ext cx="238125" cy="99105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4000500"/>
            <a:ext cx="228600" cy="5715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3143249"/>
            <a:ext cx="228600" cy="62865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3086102"/>
            <a:ext cx="6858000" cy="685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r">
              <a:buClr>
                <a:schemeClr val="accent2">
                  <a:lumMod val="75000"/>
                </a:schemeClr>
              </a:buClr>
              <a:buSzPct val="80000"/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Authors</a:t>
            </a:r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857250"/>
            <a:ext cx="8458200" cy="3829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7C28-4CDF-6D4B-BD06-232323D97F4B}" type="datetime1">
              <a:rPr lang="en-US" smtClean="0"/>
              <a:t>04-Oct-18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Tucana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2AD41F1-C0E9-014C-B6E4-BF6043AB2F99}" type="datetime1">
              <a:rPr lang="en-US" smtClean="0"/>
              <a:t>04-Oct-18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Tucana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4D32-0CC1-F444-A9D9-368214132B3A}" type="datetime1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Tucana 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857250"/>
            <a:ext cx="4041648" cy="376047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857250"/>
            <a:ext cx="4207002" cy="375818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971550"/>
            <a:ext cx="4191000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9860-CB12-0246-BEE4-3E4C9D7E9E07}" type="datetime1">
              <a:rPr lang="en-US" smtClean="0"/>
              <a:t>04-Oct-18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Tucana 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1910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286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857250"/>
            <a:ext cx="8458200" cy="37398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1295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fld id="{C9850B20-82DC-FB40-89A0-2FEF170CA255}" type="datetime1">
              <a:rPr lang="en-US" smtClean="0"/>
              <a:t>04-Oct-18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7368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Tucana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Calibri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001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Calibri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 pitchFamily="34" charset="0"/>
            </a:endParaRPr>
          </a:p>
        </p:txBody>
      </p:sp>
      <p:pic>
        <p:nvPicPr>
          <p:cNvPr id="11" name="Picture 10" descr="logoFort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72400" y="4800600"/>
            <a:ext cx="933058" cy="228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5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6.png"/><Relationship Id="rId2" Type="http://schemas.openxmlformats.org/officeDocument/2006/relationships/image" Target="../media/image2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24.png"/><Relationship Id="rId17" Type="http://schemas.openxmlformats.org/officeDocument/2006/relationships/image" Target="../media/image40.pn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3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gesalous@ics.forth.g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s.forth.gr/car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147814"/>
            <a:ext cx="7704856" cy="1512168"/>
          </a:xfrm>
        </p:spPr>
        <p:txBody>
          <a:bodyPr>
            <a:noAutofit/>
          </a:bodyPr>
          <a:lstStyle/>
          <a:p>
            <a:r>
              <a:rPr lang="en-US" sz="1800" dirty="0" smtClean="0"/>
              <a:t>Institute of Computer Science (ICS)</a:t>
            </a:r>
          </a:p>
          <a:p>
            <a:r>
              <a:rPr lang="en-US" sz="1800" dirty="0" smtClean="0"/>
              <a:t>Foundation for Research and Technology – Hellas (FORTH)</a:t>
            </a:r>
          </a:p>
          <a:p>
            <a:r>
              <a:rPr lang="en-US" sz="1800" dirty="0" smtClean="0"/>
              <a:t>Greece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99592" y="1785646"/>
            <a:ext cx="7704856" cy="1146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Anastasios</a:t>
            </a:r>
            <a:r>
              <a:rPr lang="en-US" dirty="0" smtClean="0"/>
              <a:t> </a:t>
            </a:r>
            <a:r>
              <a:rPr lang="en-US" dirty="0" err="1" smtClean="0"/>
              <a:t>Papagiannis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Giorgos Saloustros</a:t>
            </a:r>
            <a:r>
              <a:rPr lang="en-US" dirty="0"/>
              <a:t>,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Pilar González</a:t>
            </a:r>
            <a:r>
              <a:rPr lang="en-US" dirty="0"/>
              <a:t>-</a:t>
            </a:r>
            <a:r>
              <a:rPr lang="en-US" dirty="0" smtClean="0"/>
              <a:t>Férez, and Angelos Bilas</a:t>
            </a:r>
          </a:p>
          <a:p>
            <a:endParaRPr lang="el-GR" dirty="0"/>
          </a:p>
        </p:txBody>
      </p:sp>
      <p:pic>
        <p:nvPicPr>
          <p:cNvPr id="7" name="Picture 6" descr="logoFort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1" y="4083918"/>
            <a:ext cx="2160240" cy="529261"/>
          </a:xfrm>
          <a:prstGeom prst="rect">
            <a:avLst/>
          </a:prstGeom>
        </p:spPr>
      </p:pic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339502"/>
            <a:ext cx="7704856" cy="122413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An Efficient Memory-Mapped Key-Value Store for Flash Storage</a:t>
            </a:r>
            <a:r>
              <a:rPr lang="en-US" dirty="0"/>
              <a:t/>
            </a:r>
            <a:br>
              <a:rPr lang="en-US" dirty="0"/>
            </a:b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056171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Compactio</a:t>
            </a:r>
            <a:r>
              <a:rPr lang="en-US" dirty="0"/>
              <a:t>n</a:t>
            </a:r>
            <a:r>
              <a:rPr lang="en-US" dirty="0" smtClean="0"/>
              <a:t>                            Kreon spill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10</a:t>
            </a:fld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9512" y="3291830"/>
            <a:ext cx="8640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180528" y="2643758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Level(</a:t>
            </a:r>
            <a:r>
              <a:rPr lang="en-US" dirty="0" err="1" smtClean="0">
                <a:latin typeface="Calibri" pitchFamily="34" charset="0"/>
                <a:sym typeface="Wingdings" pitchFamily="2" charset="2"/>
              </a:rPr>
              <a:t>i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)</a:t>
            </a:r>
            <a:endParaRPr lang="en-US" dirty="0" smtClean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80528" y="3579862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Level (i+1)</a:t>
            </a:r>
            <a:endParaRPr lang="en-US" dirty="0" smtClean="0">
              <a:latin typeface="Calibri" pitchFamily="34" charset="0"/>
              <a:sym typeface="Wingdings" pitchFamily="2" charset="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004048" y="4140096"/>
            <a:ext cx="55885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80112" y="4125450"/>
            <a:ext cx="0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4140096"/>
            <a:ext cx="64807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343" y="3703085"/>
            <a:ext cx="864096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1680" y="3695992"/>
            <a:ext cx="864096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71800" y="3695992"/>
            <a:ext cx="864096" cy="3492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283968" y="771550"/>
            <a:ext cx="0" cy="38884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64088" y="4547488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88024" y="4547488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12160" y="4540395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436096" y="3852245"/>
            <a:ext cx="288032" cy="2732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876256" y="4142887"/>
            <a:ext cx="55885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52320" y="4128241"/>
            <a:ext cx="0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52320" y="4142887"/>
            <a:ext cx="64807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236296" y="4550279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60232" y="4550279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84368" y="4543186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308304" y="3855036"/>
            <a:ext cx="288032" cy="2732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300192" y="3363838"/>
            <a:ext cx="288032" cy="2732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 flipH="1">
            <a:off x="5702923" y="3637043"/>
            <a:ext cx="741285" cy="258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6453953" y="3642355"/>
            <a:ext cx="896532" cy="252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65263" y="2715766"/>
            <a:ext cx="864096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67744" y="2715766"/>
            <a:ext cx="864096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580112" y="2560402"/>
            <a:ext cx="558852" cy="38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156176" y="2545756"/>
            <a:ext cx="0" cy="38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156176" y="2560402"/>
            <a:ext cx="648072" cy="38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940152" y="2967794"/>
            <a:ext cx="432048" cy="180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64088" y="2967794"/>
            <a:ext cx="432048" cy="180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88224" y="2960701"/>
            <a:ext cx="432048" cy="180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012160" y="2272551"/>
            <a:ext cx="288032" cy="273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31912" y="2211710"/>
            <a:ext cx="8640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-180527" y="1347614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Memory</a:t>
            </a:r>
            <a:endParaRPr lang="en-US" dirty="0" smtClean="0">
              <a:latin typeface="Calibri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35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Compactio</a:t>
            </a:r>
            <a:r>
              <a:rPr lang="en-US" dirty="0"/>
              <a:t>n</a:t>
            </a:r>
            <a:r>
              <a:rPr lang="en-US" dirty="0" smtClean="0"/>
              <a:t>                            Kreon spill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11</a:t>
            </a:fld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9512" y="3291830"/>
            <a:ext cx="8640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180528" y="2643758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Level(</a:t>
            </a:r>
            <a:r>
              <a:rPr lang="en-US" dirty="0" err="1" smtClean="0">
                <a:latin typeface="Calibri" pitchFamily="34" charset="0"/>
                <a:sym typeface="Wingdings" pitchFamily="2" charset="2"/>
              </a:rPr>
              <a:t>i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)</a:t>
            </a:r>
            <a:endParaRPr lang="en-US" dirty="0" smtClean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80528" y="3579862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Level (i+1)</a:t>
            </a:r>
            <a:endParaRPr lang="en-US" dirty="0" smtClean="0">
              <a:latin typeface="Calibri" pitchFamily="34" charset="0"/>
              <a:sym typeface="Wingdings" pitchFamily="2" charset="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004048" y="4140096"/>
            <a:ext cx="55885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80112" y="4125450"/>
            <a:ext cx="0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4140096"/>
            <a:ext cx="64807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343" y="3795886"/>
            <a:ext cx="864096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1680" y="3788793"/>
            <a:ext cx="864096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71800" y="3788793"/>
            <a:ext cx="864096" cy="3492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283968" y="771550"/>
            <a:ext cx="0" cy="38884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64088" y="4547488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88024" y="4547488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12160" y="4540395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436096" y="3852245"/>
            <a:ext cx="288032" cy="2732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876256" y="4142887"/>
            <a:ext cx="55885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52320" y="4128241"/>
            <a:ext cx="0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52320" y="4142887"/>
            <a:ext cx="64807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236296" y="4550279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60232" y="4550279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84368" y="4543186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308304" y="3855036"/>
            <a:ext cx="288032" cy="2732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300192" y="3363838"/>
            <a:ext cx="288032" cy="2732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 flipH="1">
            <a:off x="5702923" y="3637043"/>
            <a:ext cx="741285" cy="258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6453953" y="3642355"/>
            <a:ext cx="896532" cy="252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65263" y="2715766"/>
            <a:ext cx="864096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67744" y="2715766"/>
            <a:ext cx="864096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580112" y="2560402"/>
            <a:ext cx="558852" cy="38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156176" y="2545756"/>
            <a:ext cx="0" cy="38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156176" y="2560402"/>
            <a:ext cx="648072" cy="386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940152" y="2967794"/>
            <a:ext cx="432048" cy="180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64088" y="2967794"/>
            <a:ext cx="432048" cy="180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88224" y="2960701"/>
            <a:ext cx="432048" cy="180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012160" y="2272551"/>
            <a:ext cx="288032" cy="2732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31912" y="2211710"/>
            <a:ext cx="8640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-180527" y="1347614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Memory</a:t>
            </a:r>
            <a:endParaRPr lang="en-US" dirty="0" smtClean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17663" y="843558"/>
            <a:ext cx="864096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20144" y="843558"/>
            <a:ext cx="864096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9743" y="1570731"/>
            <a:ext cx="864096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44080" y="1563638"/>
            <a:ext cx="864096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24200" y="1563638"/>
            <a:ext cx="864096" cy="3492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901239" y="1142715"/>
            <a:ext cx="432048" cy="180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85215" y="1648273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54320" y="1149592"/>
            <a:ext cx="432048" cy="180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28184" y="1149592"/>
            <a:ext cx="432048" cy="1800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92080" y="1648273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22940" y="1648273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60232" y="1648273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Compactio</a:t>
            </a:r>
            <a:r>
              <a:rPr lang="en-US" dirty="0"/>
              <a:t>n</a:t>
            </a:r>
            <a:r>
              <a:rPr lang="en-US" dirty="0" smtClean="0"/>
              <a:t>                            Kreon spill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12</a:t>
            </a:fld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9512" y="3291830"/>
            <a:ext cx="8640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180528" y="2643758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Level(</a:t>
            </a:r>
            <a:r>
              <a:rPr lang="en-US" dirty="0" err="1" smtClean="0">
                <a:latin typeface="Calibri" pitchFamily="34" charset="0"/>
                <a:sym typeface="Wingdings" pitchFamily="2" charset="2"/>
              </a:rPr>
              <a:t>i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)</a:t>
            </a:r>
            <a:endParaRPr lang="en-US" dirty="0" smtClean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80528" y="3579862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Level (i+1)</a:t>
            </a:r>
            <a:endParaRPr lang="en-US" dirty="0" smtClean="0">
              <a:latin typeface="Calibri" pitchFamily="34" charset="0"/>
              <a:sym typeface="Wingdings" pitchFamily="2" charset="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004048" y="4140096"/>
            <a:ext cx="55885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80112" y="4125450"/>
            <a:ext cx="0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580112" y="4140096"/>
            <a:ext cx="64807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343" y="3795886"/>
            <a:ext cx="864096" cy="3600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1680" y="3788793"/>
            <a:ext cx="864096" cy="3600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71800" y="3788793"/>
            <a:ext cx="864096" cy="3492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283968" y="771550"/>
            <a:ext cx="0" cy="38884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64088" y="4547488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88024" y="4547488"/>
            <a:ext cx="432048" cy="180020"/>
          </a:xfrm>
          <a:prstGeom prst="rect">
            <a:avLst/>
          </a:prstGeom>
          <a:pattFill prst="dkVert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12160" y="4540395"/>
            <a:ext cx="432048" cy="180020"/>
          </a:xfrm>
          <a:prstGeom prst="rect">
            <a:avLst/>
          </a:prstGeom>
          <a:pattFill prst="dkVert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436096" y="3852245"/>
            <a:ext cx="288032" cy="2732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876256" y="4142887"/>
            <a:ext cx="55885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52320" y="4128241"/>
            <a:ext cx="0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52320" y="4142887"/>
            <a:ext cx="648072" cy="38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236296" y="4550279"/>
            <a:ext cx="432048" cy="1800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60232" y="4550279"/>
            <a:ext cx="432048" cy="180020"/>
          </a:xfrm>
          <a:prstGeom prst="rect">
            <a:avLst/>
          </a:prstGeom>
          <a:pattFill prst="dkVert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84368" y="4543186"/>
            <a:ext cx="432048" cy="180020"/>
          </a:xfrm>
          <a:prstGeom prst="rect">
            <a:avLst/>
          </a:prstGeom>
          <a:pattFill prst="dkVert">
            <a:fgClr>
              <a:srgbClr val="7030A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308304" y="3855036"/>
            <a:ext cx="288032" cy="2732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300192" y="3363838"/>
            <a:ext cx="288032" cy="2732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 flipH="1">
            <a:off x="5702923" y="3637043"/>
            <a:ext cx="741285" cy="258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0" idx="1"/>
          </p:cNvCxnSpPr>
          <p:nvPr/>
        </p:nvCxnSpPr>
        <p:spPr>
          <a:xfrm>
            <a:off x="6453953" y="3642355"/>
            <a:ext cx="896532" cy="252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1912" y="2211710"/>
            <a:ext cx="86409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-180527" y="1347614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Memory</a:t>
            </a:r>
            <a:endParaRPr lang="en-US" dirty="0" smtClean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99592" y="4269851"/>
            <a:ext cx="864096" cy="3600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27784" y="4269851"/>
            <a:ext cx="864096" cy="3600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Kreon Performs Adaptive Reorganization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partial reorganization repeated scans are expensive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repeated scans, it is worth to fully organize data</a:t>
            </a:r>
            <a:endParaRPr lang="en-US" dirty="0" smtClean="0"/>
          </a:p>
          <a:p>
            <a:r>
              <a:rPr lang="en-US" dirty="0" smtClean="0"/>
              <a:t>Kreon reorganizes data during scans</a:t>
            </a:r>
          </a:p>
          <a:p>
            <a:pPr lvl="1"/>
            <a:r>
              <a:rPr lang="en-US" dirty="0" smtClean="0"/>
              <a:t>Based on policy (current threshold based)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0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Reduce caching overheads with memory mapped I/O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overhead of user-kernel data copies</a:t>
            </a:r>
          </a:p>
          <a:p>
            <a:r>
              <a:rPr lang="en-US" dirty="0"/>
              <a:t>L</a:t>
            </a:r>
            <a:r>
              <a:rPr lang="en-US" dirty="0" smtClean="0"/>
              <a:t>ower </a:t>
            </a:r>
            <a:r>
              <a:rPr lang="en-US" dirty="0" smtClean="0"/>
              <a:t>overhead for hits by using virtual memory mappings</a:t>
            </a:r>
          </a:p>
          <a:p>
            <a:pPr lvl="1"/>
            <a:r>
              <a:rPr lang="en-US" dirty="0" smtClean="0"/>
              <a:t>Either served from </a:t>
            </a:r>
            <a:r>
              <a:rPr lang="en-US" dirty="0" smtClean="0"/>
              <a:t>TLB or page table traversal</a:t>
            </a:r>
            <a:endParaRPr lang="en-US" dirty="0" smtClean="0"/>
          </a:p>
          <a:p>
            <a:r>
              <a:rPr lang="en-US" dirty="0" smtClean="0"/>
              <a:t>Eliminates serialization with common layout in memory and storage </a:t>
            </a:r>
          </a:p>
          <a:p>
            <a:r>
              <a:rPr lang="en-US" dirty="0" smtClean="0"/>
              <a:t>Using memory mapped I/O has two implications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common allocator for memory and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Linux kernel mmap introduces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Challenges of Common Data Layout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Small random read less overhead with mmap</a:t>
            </a:r>
            <a:endParaRPr lang="en-US" dirty="0"/>
          </a:p>
          <a:p>
            <a:r>
              <a:rPr lang="en-US" dirty="0" smtClean="0"/>
              <a:t>Log writes large – irrelevant</a:t>
            </a:r>
          </a:p>
          <a:p>
            <a:r>
              <a:rPr lang="en-US" dirty="0"/>
              <a:t>Index updates could cause 4K random writes to device</a:t>
            </a:r>
          </a:p>
          <a:p>
            <a:pPr lvl="1"/>
            <a:r>
              <a:rPr lang="en-US" dirty="0"/>
              <a:t>Kreon generates large writes by using Copy-on-Write and extent allocation on </a:t>
            </a:r>
            <a:r>
              <a:rPr lang="en-US" dirty="0" smtClean="0"/>
              <a:t>device</a:t>
            </a:r>
            <a:endParaRPr lang="en-US" dirty="0" smtClean="0"/>
          </a:p>
          <a:p>
            <a:r>
              <a:rPr lang="en-US" dirty="0" smtClean="0"/>
              <a:t>Recovery with common data layout</a:t>
            </a:r>
            <a:endParaRPr lang="en-US" dirty="0" smtClean="0"/>
          </a:p>
          <a:p>
            <a:pPr lvl="1"/>
            <a:r>
              <a:rPr lang="en-US" dirty="0" smtClean="0"/>
              <a:t>Requires ordering operations in memory and on device</a:t>
            </a:r>
          </a:p>
          <a:p>
            <a:pPr lvl="1"/>
            <a:r>
              <a:rPr lang="en-US" dirty="0" smtClean="0"/>
              <a:t>Kreon does this with </a:t>
            </a:r>
            <a:r>
              <a:rPr lang="en-US" dirty="0" err="1" smtClean="0"/>
              <a:t>CoW</a:t>
            </a:r>
            <a:r>
              <a:rPr lang="en-US" dirty="0" smtClean="0"/>
              <a:t> and sync</a:t>
            </a:r>
          </a:p>
          <a:p>
            <a:r>
              <a:rPr lang="en-US" dirty="0" smtClean="0"/>
              <a:t>Extent allocation works well with common data layout in key value stores</a:t>
            </a:r>
            <a:endParaRPr lang="en-US" dirty="0" smtClean="0"/>
          </a:p>
          <a:p>
            <a:pPr lvl="1"/>
            <a:r>
              <a:rPr lang="en-US" dirty="0" smtClean="0"/>
              <a:t>Spills generate large frees for index</a:t>
            </a:r>
            <a:endParaRPr lang="en-US" dirty="0" smtClean="0"/>
          </a:p>
          <a:p>
            <a:pPr lvl="1"/>
            <a:r>
              <a:rPr lang="en-US" dirty="0" smtClean="0"/>
              <a:t>Key value stores usually experience group deletes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map Challenges for Key Value Stores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Cannot 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in memory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I/O amortization relies 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being in memory</a:t>
                </a:r>
              </a:p>
              <a:p>
                <a:pPr lvl="1"/>
                <a:r>
                  <a:rPr lang="en-US" dirty="0" smtClean="0"/>
                  <a:t>Prioritize index nodes across levels and with respect to log</a:t>
                </a:r>
              </a:p>
              <a:p>
                <a:r>
                  <a:rPr lang="en-US" dirty="0"/>
                  <a:t>Unnecessary read-modify write operation from device</a:t>
                </a:r>
              </a:p>
              <a:p>
                <a:pPr lvl="1"/>
                <a:r>
                  <a:rPr lang="en-US" dirty="0"/>
                  <a:t>Writes to newly allocated pages no need to read </a:t>
                </a:r>
                <a:r>
                  <a:rPr lang="en-US" dirty="0" smtClean="0"/>
                  <a:t>them</a:t>
                </a:r>
                <a:endParaRPr lang="en-US" dirty="0" smtClean="0"/>
              </a:p>
              <a:p>
                <a:r>
                  <a:rPr lang="en-US" dirty="0" smtClean="0"/>
                  <a:t>Long pauses during user requests and </a:t>
                </a:r>
                <a:r>
                  <a:rPr lang="en-US" dirty="0" smtClean="0"/>
                  <a:t>high tail </a:t>
                </a:r>
                <a:r>
                  <a:rPr lang="en-US" dirty="0" smtClean="0"/>
                  <a:t>latency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dirty="0" smtClean="0"/>
                  <a:t>map performs lazy memory cleaning and results in </a:t>
                </a:r>
                <a:r>
                  <a:rPr lang="en-US" dirty="0" err="1" smtClean="0"/>
                  <a:t>bursty</a:t>
                </a:r>
                <a:r>
                  <a:rPr lang="en-US" dirty="0" smtClean="0"/>
                  <a:t> I/O </a:t>
                </a:r>
              </a:p>
              <a:p>
                <a:pPr lvl="1"/>
                <a:r>
                  <a:rPr lang="en-US" dirty="0" smtClean="0"/>
                  <a:t>Persistence requires </a:t>
                </a:r>
                <a:r>
                  <a:rPr lang="en-US" dirty="0" err="1" smtClean="0"/>
                  <a:t>m</a:t>
                </a:r>
                <a:r>
                  <a:rPr lang="en-US" dirty="0" err="1" smtClean="0"/>
                  <a:t>sync</a:t>
                </a:r>
                <a:r>
                  <a:rPr lang="en-US" dirty="0" smtClean="0"/>
                  <a:t> which uses coarse grain locking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76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Kreon </a:t>
            </a:r>
            <a:r>
              <a:rPr lang="en-US" dirty="0" smtClean="0">
                <a:solidFill>
                  <a:schemeClr val="tx1"/>
                </a:solidFill>
              </a:rPr>
              <a:t>Implements a custom </a:t>
            </a:r>
            <a:r>
              <a:rPr lang="en-US" dirty="0" smtClean="0">
                <a:solidFill>
                  <a:schemeClr val="tx1"/>
                </a:solidFill>
              </a:rPr>
              <a:t>mmap path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Introduces per page priorities</a:t>
                </a:r>
              </a:p>
              <a:p>
                <a:pPr lvl="1"/>
                <a:r>
                  <a:rPr lang="en-US" dirty="0" smtClean="0"/>
                  <a:t>Separate LRUs per priority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most significant priority, index, log</a:t>
                </a:r>
              </a:p>
              <a:p>
                <a:r>
                  <a:rPr lang="en-US" dirty="0"/>
                  <a:t>Detects accesses to new pages and eliminates device fetch</a:t>
                </a:r>
              </a:p>
              <a:p>
                <a:pPr lvl="1"/>
                <a:r>
                  <a:rPr lang="en-US" dirty="0"/>
                  <a:t>Keeps a non persistent bitmap with page status (free/allocated)</a:t>
                </a:r>
              </a:p>
              <a:p>
                <a:pPr lvl="1"/>
                <a:r>
                  <a:rPr lang="en-US" dirty="0"/>
                  <a:t>Bitmap updated by Kreon’s </a:t>
                </a:r>
                <a:r>
                  <a:rPr lang="en-US" dirty="0" smtClean="0"/>
                  <a:t>allocator</a:t>
                </a:r>
                <a:endParaRPr lang="en-US" dirty="0" smtClean="0"/>
              </a:p>
              <a:p>
                <a:r>
                  <a:rPr lang="en-US" dirty="0"/>
                  <a:t>Improved tail latency</a:t>
                </a:r>
              </a:p>
              <a:p>
                <a:pPr lvl="1"/>
                <a:r>
                  <a:rPr lang="en-US" dirty="0" err="1"/>
                  <a:t>kmmap</a:t>
                </a:r>
                <a:r>
                  <a:rPr lang="en-US" dirty="0"/>
                  <a:t> adds bounds in memory used</a:t>
                </a:r>
              </a:p>
              <a:p>
                <a:pPr lvl="1"/>
                <a:r>
                  <a:rPr lang="en-US" dirty="0"/>
                  <a:t>Eager eviction policy</a:t>
                </a:r>
              </a:p>
              <a:p>
                <a:pPr lvl="1"/>
                <a:r>
                  <a:rPr lang="en-US" dirty="0"/>
                  <a:t>Higher concurrency in </a:t>
                </a:r>
                <a:r>
                  <a:rPr lang="en-US" dirty="0" err="1"/>
                  <a:t>msync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32" t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00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Kreon increases concurrency during </a:t>
            </a:r>
            <a:r>
              <a:rPr lang="en-US" dirty="0" err="1" smtClean="0">
                <a:solidFill>
                  <a:schemeClr val="tx1"/>
                </a:solidFill>
              </a:rPr>
              <a:t>msync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msync</a:t>
            </a:r>
            <a:r>
              <a:rPr lang="en-US" dirty="0" smtClean="0"/>
              <a:t> </a:t>
            </a:r>
            <a:r>
              <a:rPr lang="en-US" dirty="0"/>
              <a:t>orders </a:t>
            </a:r>
            <a:r>
              <a:rPr lang="en-US" dirty="0" smtClean="0"/>
              <a:t>writing and persisting pages by blocking</a:t>
            </a:r>
          </a:p>
          <a:p>
            <a:r>
              <a:rPr lang="en-US" dirty="0" smtClean="0"/>
              <a:t>Opportunity </a:t>
            </a:r>
            <a:r>
              <a:rPr lang="en-US" dirty="0"/>
              <a:t>i</a:t>
            </a:r>
            <a:r>
              <a:rPr lang="en-US" dirty="0" smtClean="0"/>
              <a:t>n Kreon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</a:t>
            </a:r>
            <a:r>
              <a:rPr lang="en-US" dirty="0" err="1" smtClean="0"/>
              <a:t>CoW</a:t>
            </a:r>
            <a:r>
              <a:rPr lang="en-US" dirty="0" smtClean="0"/>
              <a:t> </a:t>
            </a:r>
            <a:r>
              <a:rPr lang="en-US" dirty="0"/>
              <a:t>the same page is never </a:t>
            </a:r>
            <a:r>
              <a:rPr lang="en-US" dirty="0" smtClean="0"/>
              <a:t>written/persisted concurrently</a:t>
            </a:r>
            <a:endParaRPr lang="en-US" dirty="0"/>
          </a:p>
          <a:p>
            <a:r>
              <a:rPr lang="en-US" dirty="0" smtClean="0"/>
              <a:t>Kreon orders by using epochs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sync</a:t>
            </a:r>
            <a:r>
              <a:rPr lang="en-US" dirty="0" smtClean="0"/>
              <a:t> evicts all pages of previous epoch </a:t>
            </a:r>
          </a:p>
          <a:p>
            <a:r>
              <a:rPr lang="en-US" dirty="0" smtClean="0"/>
              <a:t>Newly modified pages belong to new epoch</a:t>
            </a:r>
          </a:p>
          <a:p>
            <a:r>
              <a:rPr lang="en-US" dirty="0" smtClean="0"/>
              <a:t>Epochs are possible in Kreon due to </a:t>
            </a:r>
            <a:r>
              <a:rPr lang="en-US" dirty="0" err="1" smtClean="0"/>
              <a:t>CoW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kmmap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19</a:t>
            </a:fld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75656" y="987574"/>
            <a:ext cx="5400600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63688" y="1354877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54877"/>
                <a:ext cx="648072" cy="280769"/>
              </a:xfrm>
              <a:prstGeom prst="rect">
                <a:avLst/>
              </a:prstGeom>
              <a:blipFill rotWithShape="1">
                <a:blip r:embed="rId2"/>
                <a:stretch>
                  <a:fillRect l="-13636" r="-18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131840" y="1341264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1264"/>
                <a:ext cx="648072" cy="280769"/>
              </a:xfrm>
              <a:prstGeom prst="rect">
                <a:avLst/>
              </a:prstGeom>
              <a:blipFill rotWithShape="1">
                <a:blip r:embed="rId3"/>
                <a:stretch>
                  <a:fillRect l="-14679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463988" y="1352140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1352140"/>
                <a:ext cx="648072" cy="280769"/>
              </a:xfrm>
              <a:prstGeom prst="rect">
                <a:avLst/>
              </a:prstGeom>
              <a:blipFill rotWithShape="1">
                <a:blip r:embed="rId4"/>
                <a:stretch>
                  <a:fillRect l="-13636" r="-18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724128" y="1354876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354876"/>
                <a:ext cx="648072" cy="280769"/>
              </a:xfrm>
              <a:prstGeom prst="rect">
                <a:avLst/>
              </a:prstGeom>
              <a:blipFill rotWithShape="1">
                <a:blip r:embed="rId5"/>
                <a:stretch>
                  <a:fillRect l="-14679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547664" y="1803259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03259"/>
                <a:ext cx="648072" cy="280769"/>
              </a:xfrm>
              <a:prstGeom prst="rect">
                <a:avLst/>
              </a:prstGeom>
              <a:blipFill rotWithShape="1">
                <a:blip r:embed="rId6"/>
                <a:stretch>
                  <a:fillRect l="-13761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483768" y="1790556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790556"/>
                <a:ext cx="648072" cy="280769"/>
              </a:xfrm>
              <a:prstGeom prst="rect">
                <a:avLst/>
              </a:prstGeom>
              <a:blipFill rotWithShape="1">
                <a:blip r:embed="rId7"/>
                <a:stretch>
                  <a:fillRect l="-13636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491880" y="1786925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86925"/>
                <a:ext cx="648072" cy="280769"/>
              </a:xfrm>
              <a:prstGeom prst="rect">
                <a:avLst/>
              </a:prstGeom>
              <a:blipFill rotWithShape="1">
                <a:blip r:embed="rId8"/>
                <a:stretch>
                  <a:fillRect l="-13761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283968" y="1782361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782361"/>
                <a:ext cx="648072" cy="280769"/>
              </a:xfrm>
              <a:prstGeom prst="rect">
                <a:avLst/>
              </a:prstGeom>
              <a:blipFill rotWithShape="1">
                <a:blip r:embed="rId9"/>
                <a:stretch>
                  <a:fillRect l="-14679" r="-91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220072" y="1786925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786925"/>
                <a:ext cx="648072" cy="280769"/>
              </a:xfrm>
              <a:prstGeom prst="rect">
                <a:avLst/>
              </a:prstGeom>
              <a:blipFill rotWithShape="1">
                <a:blip r:embed="rId10"/>
                <a:stretch>
                  <a:fillRect l="-13636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068090" y="1802572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090" y="1802572"/>
                <a:ext cx="648072" cy="280769"/>
              </a:xfrm>
              <a:prstGeom prst="rect">
                <a:avLst/>
              </a:prstGeom>
              <a:blipFill rotWithShape="1">
                <a:blip r:embed="rId11"/>
                <a:stretch>
                  <a:fillRect l="-13636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619672" y="2503373"/>
                <a:ext cx="1080120" cy="3003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03373"/>
                <a:ext cx="1080120" cy="300357"/>
              </a:xfrm>
              <a:prstGeom prst="rect">
                <a:avLst/>
              </a:prstGeom>
              <a:blipFill rotWithShape="1">
                <a:blip r:embed="rId12"/>
                <a:stretch>
                  <a:fillRect t="-961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023828" y="2502603"/>
                <a:ext cx="936104" cy="2807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2502603"/>
                <a:ext cx="936104" cy="280769"/>
              </a:xfrm>
              <a:prstGeom prst="rect">
                <a:avLst/>
              </a:prstGeom>
              <a:blipFill rotWithShape="1">
                <a:blip r:embed="rId13"/>
                <a:stretch>
                  <a:fillRect l="-1911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4319972" y="2502604"/>
                <a:ext cx="936104" cy="2807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2502604"/>
                <a:ext cx="936104" cy="280769"/>
              </a:xfrm>
              <a:prstGeom prst="rect">
                <a:avLst/>
              </a:prstGeom>
              <a:blipFill rotWithShape="1">
                <a:blip r:embed="rId14"/>
                <a:stretch>
                  <a:fillRect l="-2564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600038" y="2522961"/>
                <a:ext cx="936104" cy="2807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38" y="2522961"/>
                <a:ext cx="936104" cy="280769"/>
              </a:xfrm>
              <a:prstGeom prst="rect">
                <a:avLst/>
              </a:prstGeom>
              <a:blipFill rotWithShape="1">
                <a:blip r:embed="rId15"/>
                <a:stretch>
                  <a:fillRect l="-2564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547664" y="1052320"/>
            <a:ext cx="792088" cy="295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DRAM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9592" y="3507854"/>
            <a:ext cx="66247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07604" y="3572600"/>
            <a:ext cx="900100" cy="295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Device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Saving CPU Cycles In Data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grows </a:t>
            </a:r>
            <a:r>
              <a:rPr lang="en-US" dirty="0" smtClean="0"/>
              <a:t>exponentially</a:t>
            </a:r>
          </a:p>
          <a:p>
            <a:pPr lvl="1"/>
            <a:r>
              <a:rPr lang="en-US" dirty="0" smtClean="0"/>
              <a:t>Seagate report claims that data grow 2x every 2 years</a:t>
            </a:r>
            <a:endParaRPr lang="en-US" dirty="0" smtClean="0"/>
          </a:p>
          <a:p>
            <a:r>
              <a:rPr lang="en-US" dirty="0" smtClean="0"/>
              <a:t>Need to process more data with same number of servers</a:t>
            </a:r>
            <a:endParaRPr lang="en-US" dirty="0" smtClean="0"/>
          </a:p>
          <a:p>
            <a:pPr lvl="1"/>
            <a:r>
              <a:rPr lang="en-US" dirty="0" smtClean="0"/>
              <a:t>Cannot increase number of servers - power, energy limitations</a:t>
            </a:r>
            <a:endParaRPr lang="en-US" dirty="0" smtClean="0"/>
          </a:p>
          <a:p>
            <a:r>
              <a:rPr lang="en-US" dirty="0" smtClean="0"/>
              <a:t>Data access for data serving/analytics </a:t>
            </a:r>
            <a:r>
              <a:rPr lang="en-US" dirty="0" smtClean="0"/>
              <a:t>incurs high cost</a:t>
            </a:r>
            <a:r>
              <a:rPr lang="en-US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Today key-value </a:t>
            </a:r>
            <a:r>
              <a:rPr lang="en-US" dirty="0" smtClean="0"/>
              <a:t>stores </a:t>
            </a:r>
            <a:r>
              <a:rPr lang="en-US" dirty="0" smtClean="0"/>
              <a:t>used broadly for data access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networks, data </a:t>
            </a:r>
            <a:r>
              <a:rPr lang="en-US" dirty="0" smtClean="0"/>
              <a:t>analytics,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Consume a lot of CPU cycles/operation - Optimized </a:t>
            </a:r>
            <a:r>
              <a:rPr lang="en-US" dirty="0"/>
              <a:t>for </a:t>
            </a:r>
            <a:r>
              <a:rPr lang="en-US" dirty="0" smtClean="0"/>
              <a:t>HDDs</a:t>
            </a:r>
            <a:endParaRPr lang="en-US" dirty="0" smtClean="0"/>
          </a:p>
          <a:p>
            <a:r>
              <a:rPr lang="en-US" dirty="0" smtClean="0"/>
              <a:t>Important to reduce CPU cycles in key value stores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27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kmmap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20</a:t>
            </a:fld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75656" y="987574"/>
            <a:ext cx="5400600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63688" y="1354877"/>
                <a:ext cx="648072" cy="28076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54877"/>
                <a:ext cx="648072" cy="280769"/>
              </a:xfrm>
              <a:prstGeom prst="rect">
                <a:avLst/>
              </a:prstGeom>
              <a:blipFill rotWithShape="1">
                <a:blip r:embed="rId2"/>
                <a:stretch>
                  <a:fillRect l="-14545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771800" y="1341264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341264"/>
                <a:ext cx="648072" cy="280769"/>
              </a:xfrm>
              <a:prstGeom prst="rect">
                <a:avLst/>
              </a:prstGeom>
              <a:blipFill rotWithShape="1">
                <a:blip r:embed="rId3"/>
                <a:stretch>
                  <a:fillRect l="-14679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463988" y="1352140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1352140"/>
                <a:ext cx="648072" cy="280769"/>
              </a:xfrm>
              <a:prstGeom prst="rect">
                <a:avLst/>
              </a:prstGeom>
              <a:blipFill rotWithShape="1">
                <a:blip r:embed="rId4"/>
                <a:stretch>
                  <a:fillRect l="-13636" r="-18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724128" y="1354876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354876"/>
                <a:ext cx="648072" cy="280769"/>
              </a:xfrm>
              <a:prstGeom prst="rect">
                <a:avLst/>
              </a:prstGeom>
              <a:blipFill rotWithShape="1">
                <a:blip r:embed="rId5"/>
                <a:stretch>
                  <a:fillRect l="-14679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547664" y="1803259"/>
                <a:ext cx="648072" cy="28076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03259"/>
                <a:ext cx="648072" cy="280769"/>
              </a:xfrm>
              <a:prstGeom prst="rect">
                <a:avLst/>
              </a:prstGeom>
              <a:blipFill rotWithShape="1">
                <a:blip r:embed="rId6"/>
                <a:stretch>
                  <a:fillRect l="-14679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483768" y="1790556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790556"/>
                <a:ext cx="648072" cy="280769"/>
              </a:xfrm>
              <a:prstGeom prst="rect">
                <a:avLst/>
              </a:prstGeom>
              <a:blipFill rotWithShape="1">
                <a:blip r:embed="rId7"/>
                <a:stretch>
                  <a:fillRect l="-13636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491880" y="1786925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86925"/>
                <a:ext cx="648072" cy="280769"/>
              </a:xfrm>
              <a:prstGeom prst="rect">
                <a:avLst/>
              </a:prstGeom>
              <a:blipFill rotWithShape="1">
                <a:blip r:embed="rId8"/>
                <a:stretch>
                  <a:fillRect l="-13761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283968" y="1782361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782361"/>
                <a:ext cx="648072" cy="280769"/>
              </a:xfrm>
              <a:prstGeom prst="rect">
                <a:avLst/>
              </a:prstGeom>
              <a:blipFill rotWithShape="1">
                <a:blip r:embed="rId9"/>
                <a:stretch>
                  <a:fillRect l="-14679" r="-91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220072" y="1786925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786925"/>
                <a:ext cx="648072" cy="280769"/>
              </a:xfrm>
              <a:prstGeom prst="rect">
                <a:avLst/>
              </a:prstGeom>
              <a:blipFill rotWithShape="1">
                <a:blip r:embed="rId10"/>
                <a:stretch>
                  <a:fillRect l="-13636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068090" y="1802572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090" y="1802572"/>
                <a:ext cx="648072" cy="280769"/>
              </a:xfrm>
              <a:prstGeom prst="rect">
                <a:avLst/>
              </a:prstGeom>
              <a:blipFill rotWithShape="1">
                <a:blip r:embed="rId11"/>
                <a:stretch>
                  <a:fillRect l="-13636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619672" y="2503373"/>
                <a:ext cx="1080120" cy="3003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03373"/>
                <a:ext cx="1080120" cy="300357"/>
              </a:xfrm>
              <a:prstGeom prst="rect">
                <a:avLst/>
              </a:prstGeom>
              <a:blipFill rotWithShape="1">
                <a:blip r:embed="rId12"/>
                <a:stretch>
                  <a:fillRect t="-961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023828" y="2502603"/>
                <a:ext cx="936104" cy="28076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2502603"/>
                <a:ext cx="936104" cy="280769"/>
              </a:xfrm>
              <a:prstGeom prst="rect">
                <a:avLst/>
              </a:prstGeom>
              <a:blipFill rotWithShape="1">
                <a:blip r:embed="rId13"/>
                <a:stretch>
                  <a:fillRect l="-1911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4319972" y="2502604"/>
                <a:ext cx="936104" cy="2807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2502604"/>
                <a:ext cx="936104" cy="280769"/>
              </a:xfrm>
              <a:prstGeom prst="rect">
                <a:avLst/>
              </a:prstGeom>
              <a:blipFill rotWithShape="1">
                <a:blip r:embed="rId14"/>
                <a:stretch>
                  <a:fillRect l="-2564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5600038" y="2522961"/>
                <a:ext cx="936104" cy="2807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38" y="2522961"/>
                <a:ext cx="936104" cy="280769"/>
              </a:xfrm>
              <a:prstGeom prst="rect">
                <a:avLst/>
              </a:prstGeom>
              <a:blipFill rotWithShape="1">
                <a:blip r:embed="rId15"/>
                <a:stretch>
                  <a:fillRect l="-2564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547664" y="1052320"/>
            <a:ext cx="792088" cy="295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DRAM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9592" y="3507854"/>
            <a:ext cx="66247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07604" y="3572600"/>
            <a:ext cx="900100" cy="295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Device</a:t>
            </a:r>
            <a:endParaRPr 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916088" y="3731141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88" y="3731141"/>
                <a:ext cx="648072" cy="280769"/>
              </a:xfrm>
              <a:prstGeom prst="rect">
                <a:avLst/>
              </a:prstGeom>
              <a:blipFill rotWithShape="1">
                <a:blip r:embed="rId16"/>
                <a:stretch>
                  <a:fillRect l="-13636" r="-18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987824" y="3731141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731141"/>
                <a:ext cx="648072" cy="280769"/>
              </a:xfrm>
              <a:prstGeom prst="rect">
                <a:avLst/>
              </a:prstGeom>
              <a:blipFill rotWithShape="1">
                <a:blip r:embed="rId17"/>
                <a:stretch>
                  <a:fillRect l="-13761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427984" y="3731141"/>
                <a:ext cx="936104" cy="2807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731141"/>
                <a:ext cx="936104" cy="280769"/>
              </a:xfrm>
              <a:prstGeom prst="rect">
                <a:avLst/>
              </a:prstGeom>
              <a:blipFill rotWithShape="1">
                <a:blip r:embed="rId18"/>
                <a:stretch>
                  <a:fillRect l="-1911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99592" y="3507854"/>
            <a:ext cx="66247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kmmap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21</a:t>
            </a:fld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75656" y="987574"/>
            <a:ext cx="5400600" cy="19442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63688" y="1354877"/>
                <a:ext cx="648072" cy="28076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54877"/>
                <a:ext cx="648072" cy="280769"/>
              </a:xfrm>
              <a:prstGeom prst="rect">
                <a:avLst/>
              </a:prstGeom>
              <a:blipFill rotWithShape="1">
                <a:blip r:embed="rId2"/>
                <a:stretch>
                  <a:fillRect l="-14545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017114" y="3875157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114" y="3875157"/>
                <a:ext cx="648072" cy="280769"/>
              </a:xfrm>
              <a:prstGeom prst="rect">
                <a:avLst/>
              </a:prstGeom>
              <a:blipFill rotWithShape="1">
                <a:blip r:embed="rId3"/>
                <a:stretch>
                  <a:fillRect l="-14679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339752" y="3875157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875157"/>
                <a:ext cx="648072" cy="280769"/>
              </a:xfrm>
              <a:prstGeom prst="rect">
                <a:avLst/>
              </a:prstGeom>
              <a:blipFill rotWithShape="1">
                <a:blip r:embed="rId4"/>
                <a:stretch>
                  <a:fillRect l="-14679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547664" y="1803259"/>
                <a:ext cx="648072" cy="28076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03259"/>
                <a:ext cx="648072" cy="280769"/>
              </a:xfrm>
              <a:prstGeom prst="rect">
                <a:avLst/>
              </a:prstGeom>
              <a:blipFill rotWithShape="1">
                <a:blip r:embed="rId5"/>
                <a:stretch>
                  <a:fillRect l="-14679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3887924" y="3875157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24" y="3875157"/>
                <a:ext cx="648072" cy="280769"/>
              </a:xfrm>
              <a:prstGeom prst="rect">
                <a:avLst/>
              </a:prstGeom>
              <a:blipFill rotWithShape="1">
                <a:blip r:embed="rId6"/>
                <a:stretch>
                  <a:fillRect l="-14679" r="-91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220072" y="3885125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885125"/>
                <a:ext cx="648072" cy="280769"/>
              </a:xfrm>
              <a:prstGeom prst="rect">
                <a:avLst/>
              </a:prstGeom>
              <a:blipFill rotWithShape="1">
                <a:blip r:embed="rId7"/>
                <a:stretch>
                  <a:fillRect l="-13636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865356" y="3885125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356" y="3885125"/>
                <a:ext cx="648072" cy="280769"/>
              </a:xfrm>
              <a:prstGeom prst="rect">
                <a:avLst/>
              </a:prstGeom>
              <a:blipFill rotWithShape="1">
                <a:blip r:embed="rId8"/>
                <a:stretch>
                  <a:fillRect l="-13761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513428" y="3918201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28" y="3918201"/>
                <a:ext cx="648072" cy="280769"/>
              </a:xfrm>
              <a:prstGeom prst="rect">
                <a:avLst/>
              </a:prstGeom>
              <a:blipFill rotWithShape="1">
                <a:blip r:embed="rId9"/>
                <a:stretch>
                  <a:fillRect l="-13636" r="-9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552220" y="3608108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20" y="3608108"/>
                <a:ext cx="648072" cy="280769"/>
              </a:xfrm>
              <a:prstGeom prst="rect">
                <a:avLst/>
              </a:prstGeom>
              <a:blipFill rotWithShape="1">
                <a:blip r:embed="rId10"/>
                <a:stretch>
                  <a:fillRect l="-13761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223628" y="4215609"/>
                <a:ext cx="1080120" cy="3003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4215609"/>
                <a:ext cx="1080120" cy="300357"/>
              </a:xfrm>
              <a:prstGeom prst="rect">
                <a:avLst/>
              </a:prstGeom>
              <a:blipFill rotWithShape="1">
                <a:blip r:embed="rId11"/>
                <a:stretch>
                  <a:fillRect t="-961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023828" y="2502603"/>
                <a:ext cx="936104" cy="28076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2502603"/>
                <a:ext cx="936104" cy="280769"/>
              </a:xfrm>
              <a:prstGeom prst="rect">
                <a:avLst/>
              </a:prstGeom>
              <a:blipFill rotWithShape="1">
                <a:blip r:embed="rId12"/>
                <a:stretch>
                  <a:fillRect l="-1911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267744" y="4235197"/>
                <a:ext cx="936104" cy="2807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35197"/>
                <a:ext cx="936104" cy="280769"/>
              </a:xfrm>
              <a:prstGeom prst="rect">
                <a:avLst/>
              </a:prstGeom>
              <a:blipFill rotWithShape="1">
                <a:blip r:embed="rId13"/>
                <a:stretch>
                  <a:fillRect l="-1911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4067944" y="4229433"/>
                <a:ext cx="936104" cy="2807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29433"/>
                <a:ext cx="936104" cy="280769"/>
              </a:xfrm>
              <a:prstGeom prst="rect">
                <a:avLst/>
              </a:prstGeom>
              <a:blipFill rotWithShape="1">
                <a:blip r:embed="rId14"/>
                <a:stretch>
                  <a:fillRect l="-1911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547664" y="1052320"/>
            <a:ext cx="792088" cy="295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DRAM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07604" y="3572600"/>
            <a:ext cx="900100" cy="295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Device</a:t>
            </a:r>
            <a:endParaRPr 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971600" y="3875157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75157"/>
                <a:ext cx="648072" cy="280769"/>
              </a:xfrm>
              <a:prstGeom prst="rect">
                <a:avLst/>
              </a:prstGeom>
              <a:blipFill rotWithShape="1">
                <a:blip r:embed="rId15"/>
                <a:stretch>
                  <a:fillRect l="-13636" r="-18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535996" y="3884693"/>
                <a:ext cx="648072" cy="28076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3884693"/>
                <a:ext cx="648072" cy="280769"/>
              </a:xfrm>
              <a:prstGeom prst="rect">
                <a:avLst/>
              </a:prstGeom>
              <a:blipFill rotWithShape="1">
                <a:blip r:embed="rId16"/>
                <a:stretch>
                  <a:fillRect l="-13761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203848" y="4227934"/>
                <a:ext cx="936104" cy="2807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/>
                  <a:t>Log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227934"/>
                <a:ext cx="936104" cy="280769"/>
              </a:xfrm>
              <a:prstGeom prst="rect">
                <a:avLst/>
              </a:prstGeom>
              <a:blipFill rotWithShape="1">
                <a:blip r:embed="rId17"/>
                <a:stretch>
                  <a:fillRect l="-2564" t="-12245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674619" y="3875157"/>
                <a:ext cx="648072" cy="28076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19" y="3875157"/>
                <a:ext cx="648072" cy="280769"/>
              </a:xfrm>
              <a:prstGeom prst="rect">
                <a:avLst/>
              </a:prstGeom>
              <a:blipFill rotWithShape="1">
                <a:blip r:embed="rId18"/>
                <a:stretch>
                  <a:fillRect l="-14679" r="-18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Discuss Kreon design and motivate decisions</a:t>
            </a:r>
          </a:p>
          <a:p>
            <a:pPr lvl="1"/>
            <a:r>
              <a:rPr lang="en-US" dirty="0"/>
              <a:t>Indexing data structure</a:t>
            </a:r>
          </a:p>
          <a:p>
            <a:pPr lvl="1"/>
            <a:r>
              <a:rPr lang="en-US" dirty="0"/>
              <a:t>DRAM caching and I/O to devices</a:t>
            </a:r>
          </a:p>
          <a:p>
            <a:pPr lvl="1"/>
            <a:r>
              <a:rPr lang="en-US" dirty="0"/>
              <a:t>Persistence and failure </a:t>
            </a:r>
            <a:r>
              <a:rPr lang="en-US" dirty="0" smtClean="0"/>
              <a:t>atomicity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Evaluation</a:t>
            </a:r>
          </a:p>
          <a:p>
            <a:pPr lvl="1"/>
            <a:r>
              <a:rPr lang="en-US" dirty="0" smtClean="0"/>
              <a:t>Overall efficiency </a:t>
            </a:r>
            <a:r>
              <a:rPr lang="en-US" dirty="0"/>
              <a:t>– t</a:t>
            </a:r>
            <a:r>
              <a:rPr lang="en-US" dirty="0" smtClean="0"/>
              <a:t>hroughput</a:t>
            </a:r>
          </a:p>
          <a:p>
            <a:pPr lvl="1"/>
            <a:r>
              <a:rPr lang="en-US" dirty="0"/>
              <a:t>I/O </a:t>
            </a:r>
            <a:r>
              <a:rPr lang="en-US" dirty="0" smtClean="0"/>
              <a:t>amplification</a:t>
            </a:r>
          </a:p>
          <a:p>
            <a:pPr lvl="1"/>
            <a:r>
              <a:rPr lang="en-US" dirty="0"/>
              <a:t>Tail </a:t>
            </a:r>
            <a:r>
              <a:rPr lang="en-US" dirty="0" smtClean="0"/>
              <a:t>latency</a:t>
            </a:r>
            <a:endParaRPr lang="en-US" dirty="0" smtClean="0"/>
          </a:p>
          <a:p>
            <a:pPr lvl="1"/>
            <a:r>
              <a:rPr lang="en-US" dirty="0"/>
              <a:t>Efficiency </a:t>
            </a:r>
            <a:r>
              <a:rPr lang="en-US" dirty="0" smtClean="0"/>
              <a:t>breakdown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6170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 </a:t>
            </a:r>
            <a:r>
              <a:rPr lang="el-GR" dirty="0" err="1"/>
              <a:t>Κ</a:t>
            </a:r>
            <a:r>
              <a:rPr lang="en-US" dirty="0" err="1" smtClean="0"/>
              <a:t>reon</a:t>
            </a:r>
            <a:r>
              <a:rPr lang="en-US" dirty="0" smtClean="0"/>
              <a:t> with </a:t>
            </a:r>
            <a:r>
              <a:rPr lang="en-US" dirty="0" err="1" smtClean="0"/>
              <a:t>RocksDB</a:t>
            </a:r>
            <a:r>
              <a:rPr lang="en-US" dirty="0" smtClean="0"/>
              <a:t> version 5.6.1</a:t>
            </a:r>
            <a:endParaRPr lang="en-US" dirty="0"/>
          </a:p>
          <a:p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Two Intel </a:t>
            </a:r>
            <a:r>
              <a:rPr lang="en-US" dirty="0" smtClean="0"/>
              <a:t>Xeon E5</a:t>
            </a:r>
            <a:r>
              <a:rPr lang="el-GR" dirty="0" smtClean="0"/>
              <a:t>-2630</a:t>
            </a:r>
            <a:r>
              <a:rPr lang="en-US" dirty="0" smtClean="0"/>
              <a:t> with</a:t>
            </a:r>
            <a:r>
              <a:rPr lang="el-GR" dirty="0" smtClean="0"/>
              <a:t> 256</a:t>
            </a:r>
            <a:r>
              <a:rPr lang="en-US" dirty="0" smtClean="0"/>
              <a:t>GB DRAM in total</a:t>
            </a:r>
          </a:p>
          <a:p>
            <a:pPr lvl="1"/>
            <a:r>
              <a:rPr lang="en-US" dirty="0" smtClean="0"/>
              <a:t>Six</a:t>
            </a:r>
            <a:r>
              <a:rPr lang="en-US" dirty="0" smtClean="0"/>
              <a:t> </a:t>
            </a:r>
            <a:r>
              <a:rPr lang="en-US" dirty="0" smtClean="0"/>
              <a:t>Samsung 850 PRO (256GB) in RAID-0 configuration</a:t>
            </a:r>
          </a:p>
          <a:p>
            <a:r>
              <a:rPr lang="en-US" dirty="0" smtClean="0"/>
              <a:t>YCSB</a:t>
            </a:r>
          </a:p>
          <a:p>
            <a:pPr lvl="1"/>
            <a:r>
              <a:rPr lang="en-US" dirty="0" smtClean="0"/>
              <a:t>Insert only, read only, and various mixes</a:t>
            </a:r>
          </a:p>
          <a:p>
            <a:r>
              <a:rPr lang="en-US" dirty="0" smtClean="0"/>
              <a:t>We examine two cases</a:t>
            </a:r>
          </a:p>
          <a:p>
            <a:pPr lvl="1"/>
            <a:r>
              <a:rPr lang="en-US" dirty="0" smtClean="0"/>
              <a:t>Dataset contains 100M</a:t>
            </a:r>
            <a:r>
              <a:rPr lang="en-US" dirty="0"/>
              <a:t> </a:t>
            </a:r>
            <a:r>
              <a:rPr lang="en-US" dirty="0" smtClean="0"/>
              <a:t>records resulting in a 120 GB dataset</a:t>
            </a:r>
          </a:p>
          <a:p>
            <a:pPr lvl="1"/>
            <a:r>
              <a:rPr lang="en-US" dirty="0" smtClean="0"/>
              <a:t>Two configurations: small uses 192 GB of DRAM large uses 16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Improvement </a:t>
            </a:r>
            <a:r>
              <a:rPr lang="en-US" dirty="0" smtClean="0"/>
              <a:t>over </a:t>
            </a:r>
            <a:r>
              <a:rPr lang="en-US" dirty="0" err="1" smtClean="0"/>
              <a:t>RocksDB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23878"/>
            <a:ext cx="4040188" cy="9361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(a) Efficiency (cycles/op) </a:t>
            </a:r>
            <a:r>
              <a:rPr lang="en-US" b="0" dirty="0" smtClean="0">
                <a:solidFill>
                  <a:srgbClr val="FF0000"/>
                </a:solidFill>
              </a:rPr>
              <a:t/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Small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up to 6x - average 2.7x, </a:t>
            </a:r>
            <a:r>
              <a:rPr lang="en-US" b="0" dirty="0" smtClean="0">
                <a:solidFill>
                  <a:srgbClr val="FF0000"/>
                </a:solidFill>
              </a:rPr>
              <a:t>Large up to 8.3x - average 3.4x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4008" y="3579862"/>
            <a:ext cx="4191000" cy="1224136"/>
          </a:xfrm>
        </p:spPr>
        <p:txBody>
          <a:bodyPr>
            <a:noAutofit/>
          </a:bodyPr>
          <a:lstStyle/>
          <a:p>
            <a:pPr algn="ctr"/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(b) Throughput (ops/s)</a:t>
            </a:r>
          </a:p>
          <a:p>
            <a:pPr algn="ctr"/>
            <a:r>
              <a:rPr lang="en-US" b="0" dirty="0" smtClean="0">
                <a:solidFill>
                  <a:srgbClr val="FF0000"/>
                </a:solidFill>
              </a:rPr>
              <a:t>Small up to  5x - average 2.8x,</a:t>
            </a:r>
          </a:p>
          <a:p>
            <a:pPr algn="ctr"/>
            <a:r>
              <a:rPr lang="en-US" b="0" dirty="0" smtClean="0">
                <a:solidFill>
                  <a:srgbClr val="FF0000"/>
                </a:solidFill>
              </a:rPr>
              <a:t>Large up </a:t>
            </a:r>
            <a:r>
              <a:rPr lang="en-US" b="0" smtClean="0">
                <a:solidFill>
                  <a:srgbClr val="FF0000"/>
                </a:solidFill>
              </a:rPr>
              <a:t>to 14x - average </a:t>
            </a:r>
            <a:r>
              <a:rPr lang="en-US" b="0" dirty="0" smtClean="0">
                <a:solidFill>
                  <a:srgbClr val="FF0000"/>
                </a:solidFill>
              </a:rPr>
              <a:t>4.7x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26140" y="90517"/>
            <a:ext cx="2541290" cy="4191389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5069" y="80011"/>
            <a:ext cx="2520280" cy="4191389"/>
          </a:xfrm>
        </p:spPr>
      </p:pic>
    </p:spTree>
    <p:extLst>
      <p:ext uri="{BB962C8B-B14F-4D97-AF65-F5344CB8AC3E}">
        <p14:creationId xmlns:p14="http://schemas.microsoft.com/office/powerpoint/2010/main" val="14424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I/O amplification </a:t>
            </a:r>
            <a:r>
              <a:rPr lang="en-US" dirty="0"/>
              <a:t>to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5576" y="4731990"/>
            <a:ext cx="1981200" cy="27432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1131323"/>
              </p:ext>
            </p:extLst>
          </p:nvPr>
        </p:nvGraphicFramePr>
        <p:xfrm>
          <a:off x="457200" y="857250"/>
          <a:ext cx="4041775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73273935"/>
              </p:ext>
            </p:extLst>
          </p:nvPr>
        </p:nvGraphicFramePr>
        <p:xfrm>
          <a:off x="4632325" y="857250"/>
          <a:ext cx="4206875" cy="375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64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Contribution of individual techniques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42882"/>
              </p:ext>
            </p:extLst>
          </p:nvPr>
        </p:nvGraphicFramePr>
        <p:xfrm>
          <a:off x="457200" y="857250"/>
          <a:ext cx="4041775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ontent Placeholder 2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36630663"/>
              </p:ext>
            </p:extLst>
          </p:nvPr>
        </p:nvGraphicFramePr>
        <p:xfrm>
          <a:off x="4632325" y="857250"/>
          <a:ext cx="4206875" cy="375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1"/>
          <p:cNvSpPr txBox="1"/>
          <p:nvPr/>
        </p:nvSpPr>
        <p:spPr>
          <a:xfrm>
            <a:off x="1619672" y="3291830"/>
            <a:ext cx="792088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6.3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x</a:t>
            </a:r>
            <a:endParaRPr lang="en-US" sz="2400" dirty="0" smtClean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796136" y="2859782"/>
            <a:ext cx="648072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tlCol="0">
            <a:normAutofit fontScale="85000" lnSpcReduction="10000"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2.4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x</a:t>
            </a:r>
            <a:endParaRPr lang="en-US" sz="2400" dirty="0" smtClean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6876256" y="3219822"/>
            <a:ext cx="720080" cy="5040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tlCol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2.6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x</a:t>
            </a:r>
            <a:endParaRPr lang="en-US" sz="2400" dirty="0" smtClean="0">
              <a:latin typeface="Calibri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75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mmap</a:t>
            </a:r>
            <a:r>
              <a:rPr lang="en-US" dirty="0" smtClean="0"/>
              <a:t>  impact on tail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27</a:t>
            </a:fld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2"/>
          </p:nvPr>
        </p:nvGraphicFramePr>
        <p:xfrm>
          <a:off x="4632325" y="857250"/>
          <a:ext cx="4206875" cy="375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01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mmap</a:t>
            </a:r>
            <a:r>
              <a:rPr lang="en-US" dirty="0" smtClean="0"/>
              <a:t>  impact on tail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28</a:t>
            </a:fld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92804397"/>
              </p:ext>
            </p:extLst>
          </p:nvPr>
        </p:nvGraphicFramePr>
        <p:xfrm>
          <a:off x="4632325" y="857250"/>
          <a:ext cx="4206875" cy="375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3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mmap</a:t>
            </a:r>
            <a:r>
              <a:rPr lang="en-US" dirty="0" smtClean="0"/>
              <a:t>  impact on tail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29</a:t>
            </a:fld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393</a:t>
            </a:r>
            <a:r>
              <a:rPr lang="en-US" dirty="0" smtClean="0"/>
              <a:t>x </a:t>
            </a:r>
            <a:r>
              <a:rPr lang="en-US" dirty="0" smtClean="0"/>
              <a:t>lower 99.99% tail latency than </a:t>
            </a:r>
            <a:r>
              <a:rPr lang="en-US" dirty="0" err="1" smtClean="0"/>
              <a:t>RocksDB</a:t>
            </a:r>
            <a:endParaRPr lang="en-US" dirty="0"/>
          </a:p>
          <a:p>
            <a:r>
              <a:rPr lang="en-US" dirty="0" smtClean="0"/>
              <a:t>99x lower 99.99% tail latency than </a:t>
            </a:r>
            <a:r>
              <a:rPr lang="en-US" dirty="0"/>
              <a:t>K</a:t>
            </a:r>
            <a:r>
              <a:rPr lang="en-US" dirty="0" smtClean="0"/>
              <a:t>reon-</a:t>
            </a:r>
            <a:r>
              <a:rPr lang="en-US" dirty="0" err="1" smtClean="0"/>
              <a:t>mmap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07540741"/>
              </p:ext>
            </p:extLst>
          </p:nvPr>
        </p:nvGraphicFramePr>
        <p:xfrm>
          <a:off x="4632325" y="857250"/>
          <a:ext cx="4206875" cy="375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2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indexing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Inserts are important for key-value stores</a:t>
            </a:r>
          </a:p>
          <a:p>
            <a:pPr lvl="1"/>
            <a:r>
              <a:rPr lang="en-US" dirty="0" smtClean="0"/>
              <a:t>Reads </a:t>
            </a:r>
            <a:r>
              <a:rPr lang="en-US" dirty="0" smtClean="0"/>
              <a:t>consist the majority of operations</a:t>
            </a:r>
            <a:endParaRPr lang="en-US" dirty="0" smtClean="0"/>
          </a:p>
          <a:p>
            <a:pPr lvl="1"/>
            <a:r>
              <a:rPr lang="en-US" dirty="0" smtClean="0"/>
              <a:t>However, need to handle </a:t>
            </a:r>
            <a:r>
              <a:rPr lang="en-US" dirty="0" err="1" smtClean="0"/>
              <a:t>bursty</a:t>
            </a:r>
            <a:r>
              <a:rPr lang="en-US" dirty="0" smtClean="0"/>
              <a:t> inserts of variable size items   </a:t>
            </a:r>
          </a:p>
          <a:p>
            <a:r>
              <a:rPr lang="en-US" dirty="0" smtClean="0"/>
              <a:t>B-tree optimal for reads</a:t>
            </a:r>
          </a:p>
          <a:p>
            <a:pPr lvl="1"/>
            <a:r>
              <a:rPr lang="en-US" dirty="0" smtClean="0"/>
              <a:t>Needs a single I/O per insert as the dataset grows</a:t>
            </a:r>
          </a:p>
          <a:p>
            <a:r>
              <a:rPr lang="en-US" dirty="0" smtClean="0"/>
              <a:t>Main approach: Buffer writes in some manner</a:t>
            </a:r>
          </a:p>
          <a:p>
            <a:pPr lvl="1"/>
            <a:r>
              <a:rPr lang="en-US" dirty="0" smtClean="0"/>
              <a:t>… and use single I/O to the device for multiple inserts</a:t>
            </a:r>
          </a:p>
          <a:p>
            <a:pPr lvl="1"/>
            <a:r>
              <a:rPr lang="en-US" dirty="0" smtClean="0"/>
              <a:t>Examples: LSM-Tree, B</a:t>
            </a:r>
            <a:r>
              <a:rPr lang="el-GR" baseline="30000" dirty="0" smtClean="0"/>
              <a:t>ε</a:t>
            </a:r>
            <a:r>
              <a:rPr lang="en-US" dirty="0" smtClean="0"/>
              <a:t>-Tree, </a:t>
            </a:r>
            <a:r>
              <a:rPr lang="is-IS" dirty="0"/>
              <a:t>Fractal </a:t>
            </a:r>
            <a:r>
              <a:rPr lang="is-IS" dirty="0" smtClean="0"/>
              <a:t>Tree</a:t>
            </a:r>
            <a:endParaRPr lang="en-US" dirty="0" smtClean="0"/>
          </a:p>
          <a:p>
            <a:r>
              <a:rPr lang="en-US" dirty="0" smtClean="0"/>
              <a:t>Most popular: LSM-Tree</a:t>
            </a:r>
          </a:p>
          <a:p>
            <a:pPr lvl="1"/>
            <a:r>
              <a:rPr lang="en-US" dirty="0" smtClean="0"/>
              <a:t>Used by most </a:t>
            </a:r>
            <a:r>
              <a:rPr lang="en-US" dirty="0" smtClean="0"/>
              <a:t>key value </a:t>
            </a:r>
            <a:r>
              <a:rPr lang="en-US" dirty="0" smtClean="0"/>
              <a:t>stores today</a:t>
            </a:r>
          </a:p>
          <a:p>
            <a:pPr lvl="1"/>
            <a:r>
              <a:rPr lang="en-US" dirty="0" smtClean="0"/>
              <a:t>Great for HDDs - always perform large sequential I/</a:t>
            </a:r>
            <a:r>
              <a:rPr lang="en-US" dirty="0" err="1" smtClean="0"/>
              <a:t>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2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50"/>
            <a:ext cx="9011344" cy="3829050"/>
          </a:xfrm>
        </p:spPr>
        <p:txBody>
          <a:bodyPr>
            <a:normAutofit/>
          </a:bodyPr>
          <a:lstStyle/>
          <a:p>
            <a:r>
              <a:rPr lang="en-US" dirty="0" smtClean="0"/>
              <a:t>Kreon: An efficient key-value store in terms of cycles/op</a:t>
            </a:r>
          </a:p>
          <a:p>
            <a:pPr lvl="1"/>
            <a:r>
              <a:rPr lang="en-US" dirty="0" smtClean="0"/>
              <a:t>Trades </a:t>
            </a:r>
            <a:r>
              <a:rPr lang="en-US" dirty="0" smtClean="0"/>
              <a:t>device randomness for CPU efficiency</a:t>
            </a:r>
          </a:p>
          <a:p>
            <a:pPr lvl="1"/>
            <a:r>
              <a:rPr lang="en-US" dirty="0" smtClean="0"/>
              <a:t>CPU most important resource today</a:t>
            </a:r>
            <a:endParaRPr lang="en-US" dirty="0" smtClean="0"/>
          </a:p>
          <a:p>
            <a:r>
              <a:rPr lang="en-US" dirty="0" smtClean="0"/>
              <a:t>Main techniques</a:t>
            </a:r>
          </a:p>
          <a:p>
            <a:pPr lvl="1"/>
            <a:r>
              <a:rPr lang="en-US" dirty="0" smtClean="0"/>
              <a:t>LSM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Partially organized </a:t>
            </a:r>
            <a:r>
              <a:rPr lang="en-US" dirty="0" smtClean="0">
                <a:sym typeface="Wingdings"/>
              </a:rPr>
              <a:t>levels with full i</a:t>
            </a:r>
            <a:r>
              <a:rPr lang="en-US" dirty="0" smtClean="0">
                <a:sym typeface="Wingdings"/>
              </a:rPr>
              <a:t>ndex </a:t>
            </a:r>
            <a:r>
              <a:rPr lang="en-US" dirty="0" smtClean="0">
                <a:sym typeface="Wingdings"/>
              </a:rPr>
              <a:t>per </a:t>
            </a:r>
            <a:r>
              <a:rPr lang="en-US" dirty="0" smtClean="0">
                <a:sym typeface="Wingdings"/>
              </a:rPr>
              <a:t>level</a:t>
            </a:r>
            <a:endParaRPr lang="en-US" dirty="0" smtClean="0"/>
          </a:p>
          <a:p>
            <a:pPr lvl="1"/>
            <a:r>
              <a:rPr lang="en-US" dirty="0" smtClean="0"/>
              <a:t>DRAM caching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via custom memory mapped I/O</a:t>
            </a:r>
            <a:endParaRPr lang="en-US" dirty="0" smtClean="0"/>
          </a:p>
          <a:p>
            <a:r>
              <a:rPr lang="en-US" dirty="0" smtClean="0"/>
              <a:t>Up </a:t>
            </a:r>
            <a:r>
              <a:rPr lang="en-US" dirty="0" smtClean="0"/>
              <a:t>to </a:t>
            </a:r>
            <a:r>
              <a:rPr lang="en-US" dirty="0" smtClean="0"/>
              <a:t>8.3x better efficiency compared to </a:t>
            </a:r>
            <a:r>
              <a:rPr lang="en-US" dirty="0" err="1" smtClean="0"/>
              <a:t>RocksDB</a:t>
            </a:r>
            <a:endParaRPr lang="en-US" dirty="0" smtClean="0"/>
          </a:p>
          <a:p>
            <a:pPr lvl="1"/>
            <a:r>
              <a:rPr lang="en-US" dirty="0" smtClean="0"/>
              <a:t>Both index and DRAM caching important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51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rgbClr val="B2B2BE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Giorgos</a:t>
            </a:r>
            <a:r>
              <a:rPr lang="en-US" u="sng" dirty="0" smtClean="0"/>
              <a:t> </a:t>
            </a:r>
            <a:r>
              <a:rPr lang="en-US" u="sng" dirty="0" err="1" smtClean="0"/>
              <a:t>Saloustros</a:t>
            </a:r>
            <a:endParaRPr lang="en-US" u="sng" dirty="0" smtClean="0"/>
          </a:p>
          <a:p>
            <a:pPr marL="274320" lvl="1" indent="0">
              <a:buNone/>
            </a:pPr>
            <a:r>
              <a:rPr lang="en-US" dirty="0" smtClean="0"/>
              <a:t>Institute of Computer Science, FORTH – Heraklion, Greece</a:t>
            </a:r>
          </a:p>
          <a:p>
            <a:pPr marL="274320" lvl="1" indent="0">
              <a:buNone/>
            </a:pPr>
            <a:r>
              <a:rPr lang="en-US" dirty="0" smtClean="0"/>
              <a:t>E-mail: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gesalous@ics.forth.gr</a:t>
            </a:r>
            <a:endParaRPr lang="en-US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dirty="0" smtClean="0"/>
              <a:t>Web: </a:t>
            </a:r>
            <a:r>
              <a:rPr lang="en-US" dirty="0" smtClean="0">
                <a:solidFill>
                  <a:srgbClr val="000000"/>
                </a:solidFill>
                <a:hlinkClick r:id="rId4"/>
              </a:rPr>
              <a:t>http://www.ics.forth.gr/carv</a:t>
            </a:r>
            <a:endParaRPr lang="en-US" dirty="0" smtClean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31</a:t>
            </a:fld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67544" y="415592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alibri"/>
                <a:cs typeface="Calibri"/>
              </a:rPr>
              <a:t>Supported by </a:t>
            </a:r>
            <a:r>
              <a:rPr lang="en-US" dirty="0" smtClean="0">
                <a:latin typeface="Calibri"/>
                <a:cs typeface="Calibri"/>
              </a:rPr>
              <a:t>EC </a:t>
            </a:r>
            <a:r>
              <a:rPr lang="en-US" dirty="0" smtClean="0">
                <a:latin typeface="Calibri"/>
                <a:cs typeface="Calibri"/>
              </a:rPr>
              <a:t>under Horizon 2020 Vineyard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(GA 687628</a:t>
            </a:r>
            <a:r>
              <a:rPr lang="en-US" dirty="0" smtClean="0">
                <a:latin typeface="Calibri"/>
                <a:cs typeface="Calibri"/>
              </a:rPr>
              <a:t>), </a:t>
            </a:r>
            <a:r>
              <a:rPr lang="en-US" dirty="0" err="1" smtClean="0">
                <a:latin typeface="Calibri"/>
                <a:cs typeface="Calibri"/>
              </a:rPr>
              <a:t>ExaNest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(GA </a:t>
            </a:r>
            <a:r>
              <a:rPr lang="en-US" dirty="0" smtClean="0">
                <a:latin typeface="Calibri"/>
                <a:cs typeface="Calibri"/>
              </a:rPr>
              <a:t>671553)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864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Opportunities: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HDDs To Flash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many applications fast devices (SSDs) dominate</a:t>
            </a:r>
            <a:endParaRPr lang="en-US" dirty="0" smtClean="0"/>
          </a:p>
          <a:p>
            <a:r>
              <a:rPr lang="en-US" dirty="0" smtClean="0"/>
              <a:t>Take advantage of device characteristics to increase serving density in key value stores</a:t>
            </a:r>
          </a:p>
          <a:p>
            <a:pPr lvl="1"/>
            <a:r>
              <a:rPr lang="en-US" dirty="0" smtClean="0"/>
              <a:t>Serve s</a:t>
            </a:r>
            <a:r>
              <a:rPr lang="en-US" dirty="0" smtClean="0"/>
              <a:t>ame amount data with less cycles</a:t>
            </a:r>
          </a:p>
          <a:p>
            <a:r>
              <a:rPr lang="en-US" dirty="0" smtClean="0"/>
              <a:t>High throughput even for random I/</a:t>
            </a:r>
            <a:r>
              <a:rPr lang="en-US" dirty="0" err="1" smtClean="0"/>
              <a:t>Os</a:t>
            </a:r>
            <a:r>
              <a:rPr lang="en-US" dirty="0" smtClean="0"/>
              <a:t> at high concurrency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1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SSDs </a:t>
            </a:r>
            <a:r>
              <a:rPr lang="en-US" dirty="0" smtClean="0">
                <a:solidFill>
                  <a:schemeClr val="tx1"/>
                </a:solidFill>
              </a:rPr>
              <a:t>Performance For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arious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equest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izes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5</a:t>
            </a:fld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72" y="627534"/>
            <a:ext cx="8424936" cy="4155926"/>
          </a:xfrm>
        </p:spPr>
      </p:pic>
    </p:spTree>
    <p:extLst>
      <p:ext uri="{BB962C8B-B14F-4D97-AF65-F5344CB8AC3E}">
        <p14:creationId xmlns:p14="http://schemas.microsoft.com/office/powerpoint/2010/main" val="18876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Space Caching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space cache: no system calls for hits - explicit I/O for misses</a:t>
            </a:r>
          </a:p>
          <a:p>
            <a:r>
              <a:rPr lang="en-US" dirty="0" smtClean="0"/>
              <a:t>Copies from user to kernel space during I/O</a:t>
            </a:r>
          </a:p>
          <a:p>
            <a:r>
              <a:rPr lang="en-US" dirty="0" smtClean="0"/>
              <a:t>Hits </a:t>
            </a:r>
            <a:r>
              <a:rPr lang="en-US" dirty="0" smtClean="0"/>
              <a:t>incur overhead in user-space </a:t>
            </a:r>
            <a:r>
              <a:rPr lang="en-US" dirty="0" err="1" smtClean="0"/>
              <a:t>index+data</a:t>
            </a:r>
            <a:r>
              <a:rPr lang="en-US" dirty="0" smtClean="0"/>
              <a:t> in every traversal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Key Value Store: Kreon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paper we deal with two main sources of overhead</a:t>
            </a:r>
          </a:p>
          <a:p>
            <a:pPr lvl="1"/>
            <a:r>
              <a:rPr lang="en-US" dirty="0" smtClean="0"/>
              <a:t>Aggressive data reorganization (compaction)</a:t>
            </a:r>
          </a:p>
          <a:p>
            <a:pPr lvl="1"/>
            <a:r>
              <a:rPr lang="en-US" dirty="0" smtClean="0"/>
              <a:t>User-space caching</a:t>
            </a:r>
          </a:p>
          <a:p>
            <a:r>
              <a:rPr lang="en-US" dirty="0" smtClean="0"/>
              <a:t>We increase I/O randomness for reducing CPU cycles</a:t>
            </a:r>
            <a:r>
              <a:rPr lang="el-GR" dirty="0" smtClean="0"/>
              <a:t> </a:t>
            </a:r>
            <a:endParaRPr lang="en-US" dirty="0" smtClean="0"/>
          </a:p>
          <a:p>
            <a:r>
              <a:rPr lang="en-US" dirty="0" smtClean="0"/>
              <a:t>We use memory-mapped I/O instead of a user-space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Discuss Kreon design and motivate decisions</a:t>
            </a:r>
          </a:p>
          <a:p>
            <a:pPr lvl="1"/>
            <a:r>
              <a:rPr lang="en-US" dirty="0"/>
              <a:t>Indexing data structure</a:t>
            </a:r>
          </a:p>
          <a:p>
            <a:pPr lvl="1"/>
            <a:r>
              <a:rPr lang="en-US" dirty="0"/>
              <a:t>DRAM caching and I/O to devices</a:t>
            </a:r>
          </a:p>
          <a:p>
            <a:r>
              <a:rPr lang="en-US" dirty="0" smtClean="0"/>
              <a:t>Evaluation</a:t>
            </a:r>
            <a:endParaRPr lang="en-US" dirty="0" smtClean="0"/>
          </a:p>
          <a:p>
            <a:pPr lvl="1"/>
            <a:r>
              <a:rPr lang="en-US" dirty="0" smtClean="0"/>
              <a:t>Overall Efficiency </a:t>
            </a:r>
            <a:r>
              <a:rPr lang="en-US" dirty="0"/>
              <a:t>– </a:t>
            </a:r>
            <a:r>
              <a:rPr lang="en-US" dirty="0" smtClean="0"/>
              <a:t>Throughput</a:t>
            </a:r>
          </a:p>
          <a:p>
            <a:pPr lvl="1"/>
            <a:r>
              <a:rPr lang="en-US" dirty="0"/>
              <a:t>I/O </a:t>
            </a:r>
            <a:r>
              <a:rPr lang="en-US" dirty="0" smtClean="0"/>
              <a:t>amplification</a:t>
            </a:r>
            <a:endParaRPr lang="en-US" dirty="0"/>
          </a:p>
          <a:p>
            <a:pPr lvl="1"/>
            <a:r>
              <a:rPr lang="en-US" dirty="0" smtClean="0"/>
              <a:t>Efficiency breakdown</a:t>
            </a:r>
          </a:p>
          <a:p>
            <a:pPr lvl="1"/>
            <a:r>
              <a:rPr lang="en-US" dirty="0"/>
              <a:t>Tail </a:t>
            </a:r>
            <a:r>
              <a:rPr lang="en-US" dirty="0" smtClean="0"/>
              <a:t>latency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0194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Kreon </a:t>
            </a:r>
            <a:r>
              <a:rPr lang="en-US" dirty="0" smtClean="0"/>
              <a:t>Persistent </a:t>
            </a:r>
            <a:r>
              <a:rPr lang="en-US" dirty="0"/>
              <a:t>I</a:t>
            </a:r>
            <a:r>
              <a:rPr lang="en-US" dirty="0" smtClean="0"/>
              <a:t>ndex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Kreon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introduces partial </a:t>
                </a:r>
                <a:r>
                  <a:rPr lang="en-US" sz="2800" dirty="0"/>
                  <a:t>reorganization </a:t>
                </a:r>
                <a:endParaRPr lang="en-US" sz="2800" dirty="0" smtClean="0"/>
              </a:p>
              <a:p>
                <a:r>
                  <a:rPr lang="en-US" sz="2800" dirty="0" smtClean="0"/>
                  <a:t>Allows to eliminate sorting [bLSM</a:t>
                </a:r>
                <a:r>
                  <a:rPr lang="en-US" sz="2800" dirty="0" smtClean="0"/>
                  <a:t>’12]</a:t>
                </a:r>
                <a:endParaRPr lang="en-US" sz="2800" dirty="0" smtClean="0"/>
              </a:p>
              <a:p>
                <a:pPr lvl="1"/>
                <a:r>
                  <a:rPr lang="en-US" sz="2500" dirty="0" smtClean="0"/>
                  <a:t>Key </a:t>
                </a:r>
                <a:r>
                  <a:rPr lang="en-US" sz="2500" dirty="0" smtClean="0"/>
                  <a:t>value pairs stored in a </a:t>
                </a:r>
                <a:r>
                  <a:rPr lang="en-US" sz="2500" dirty="0" smtClean="0"/>
                  <a:t>log </a:t>
                </a:r>
                <a:r>
                  <a:rPr lang="en-US" sz="2500" dirty="0" smtClean="0"/>
                  <a:t>[</a:t>
                </a:r>
                <a:r>
                  <a:rPr lang="en-US" sz="2500" dirty="0" smtClean="0"/>
                  <a:t>Atlas’15, </a:t>
                </a:r>
                <a:r>
                  <a:rPr lang="en-US" sz="2500" dirty="0" err="1" smtClean="0"/>
                  <a:t>WiscKey</a:t>
                </a:r>
                <a:r>
                  <a:rPr lang="en-US" sz="2500" dirty="0" smtClean="0"/>
                  <a:t> </a:t>
                </a:r>
                <a:r>
                  <a:rPr lang="en-US" sz="2500" dirty="0" smtClean="0"/>
                  <a:t>‘16, Tucana’16]</a:t>
                </a:r>
              </a:p>
              <a:p>
                <a:pPr lvl="1"/>
                <a:r>
                  <a:rPr lang="en-US" sz="2500" dirty="0"/>
                  <a:t>Index organized in unsorted levels /B-tree index per </a:t>
                </a:r>
                <a:r>
                  <a:rPr lang="en-US" sz="2500" dirty="0" smtClean="0"/>
                  <a:t>level</a:t>
                </a:r>
                <a:endParaRPr lang="en-US" sz="2500" dirty="0" smtClean="0"/>
              </a:p>
              <a:p>
                <a:r>
                  <a:rPr lang="en-US" dirty="0" smtClean="0"/>
                  <a:t>Efficient merging – Spill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Reads less data from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compared to LSM</a:t>
                </a:r>
              </a:p>
              <a:p>
                <a:pPr lvl="1"/>
                <a:r>
                  <a:rPr lang="en-US" dirty="0" smtClean="0"/>
                  <a:t>Inserts take place in buffered mode as in LSM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20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13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EST-io_tutorial_eurosys10_05apr10_partII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vert="horz" lIns="91440" tIns="45720">
        <a:normAutofit/>
      </a:bodyPr>
      <a:lstStyle>
        <a:defPPr marL="514350" marR="0" indent="-514350" algn="l" defTabSz="914400" rtl="0" eaLnBrk="1" fontAlgn="auto" latinLnBrk="0" hangingPunct="1">
          <a:lnSpc>
            <a:spcPct val="100000"/>
          </a:lnSpc>
          <a:spcBef>
            <a:spcPts val="580"/>
          </a:spcBef>
          <a:spcAft>
            <a:spcPts val="0"/>
          </a:spcAft>
          <a:buClr>
            <a:schemeClr val="accent1"/>
          </a:buClr>
          <a:buSzPct val="76000"/>
          <a:buFont typeface="Wingdings 3" pitchFamily="18" charset="2"/>
          <a:buChar char=""/>
          <a:tabLst/>
          <a:defRPr dirty="0" smtClean="0">
            <a:latin typeface="Calibri" pitchFamily="34" charset="0"/>
            <a:sym typeface="Wingdings" pitchFamily="2" charset="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LATEST-io_tutorial_eurosys10_05apr10_partII</Template>
  <TotalTime>32644</TotalTime>
  <Words>1646</Words>
  <Application>Microsoft Office PowerPoint</Application>
  <PresentationFormat>On-screen Show (16:9)</PresentationFormat>
  <Paragraphs>303</Paragraphs>
  <Slides>31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LATEST-io_tutorial_eurosys10_05apr10_partII</vt:lpstr>
      <vt:lpstr>An Efficient Memory-Mapped Key-Value Store for Flash Storage </vt:lpstr>
      <vt:lpstr>Saving CPU Cycles In Data Access</vt:lpstr>
      <vt:lpstr>Dominant indexing methods</vt:lpstr>
      <vt:lpstr>New Opportunities: From HDDs To Flash</vt:lpstr>
      <vt:lpstr>SSDs Performance For Various Request Sizes</vt:lpstr>
      <vt:lpstr>User Space Caching Overhead</vt:lpstr>
      <vt:lpstr>Our Key Value Store: Kreon</vt:lpstr>
      <vt:lpstr>Outline of this talk</vt:lpstr>
      <vt:lpstr>Kreon Persistent Index</vt:lpstr>
      <vt:lpstr>     Compaction                            Kreon spill</vt:lpstr>
      <vt:lpstr>     Compaction                            Kreon spill</vt:lpstr>
      <vt:lpstr>     Compaction                            Kreon spill</vt:lpstr>
      <vt:lpstr>Kreon Performs Adaptive Reorganization   </vt:lpstr>
      <vt:lpstr>Reduce caching overheads with memory mapped I/O</vt:lpstr>
      <vt:lpstr>Challenges of Common Data Layout</vt:lpstr>
      <vt:lpstr>mmap Challenges for Key Value Stores</vt:lpstr>
      <vt:lpstr>Kreon Implements a custom mmap path</vt:lpstr>
      <vt:lpstr>Kreon increases concurrency during msync  </vt:lpstr>
      <vt:lpstr>kmmap Operation</vt:lpstr>
      <vt:lpstr>kmmap Operation</vt:lpstr>
      <vt:lpstr>kmmap Operation</vt:lpstr>
      <vt:lpstr>Outline of this talk</vt:lpstr>
      <vt:lpstr>Experimental Setup</vt:lpstr>
      <vt:lpstr>Overall Improvement over RocksDB </vt:lpstr>
      <vt:lpstr>I/O amplification to devices</vt:lpstr>
      <vt:lpstr>Contribution of individual techniques</vt:lpstr>
      <vt:lpstr>kmmap  impact on tail latency</vt:lpstr>
      <vt:lpstr>kmmap  impact on tail latency</vt:lpstr>
      <vt:lpstr>kmmap  impact on tail latency</vt:lpstr>
      <vt:lpstr>Conclusions</vt:lpstr>
      <vt:lpstr>Questions ?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In Linux Hypervisors (SCALUS Tutorial)</dc:title>
  <dc:creator>maraz@ics.forth.gr</dc:creator>
  <cp:lastModifiedBy>gesalous</cp:lastModifiedBy>
  <cp:revision>2549</cp:revision>
  <cp:lastPrinted>2016-06-15T13:47:06Z</cp:lastPrinted>
  <dcterms:created xsi:type="dcterms:W3CDTF">2010-04-05T20:25:53Z</dcterms:created>
  <dcterms:modified xsi:type="dcterms:W3CDTF">2018-10-13T10:00:03Z</dcterms:modified>
</cp:coreProperties>
</file>