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259" r:id="rId3"/>
    <p:sldId id="267" r:id="rId4"/>
    <p:sldId id="397" r:id="rId5"/>
    <p:sldId id="268" r:id="rId6"/>
    <p:sldId id="387" r:id="rId7"/>
    <p:sldId id="347" r:id="rId8"/>
    <p:sldId id="345" r:id="rId9"/>
    <p:sldId id="391" r:id="rId10"/>
    <p:sldId id="399" r:id="rId11"/>
    <p:sldId id="398" r:id="rId12"/>
    <p:sldId id="274" r:id="rId13"/>
    <p:sldId id="409" r:id="rId14"/>
    <p:sldId id="417" r:id="rId15"/>
    <p:sldId id="334" r:id="rId16"/>
    <p:sldId id="405" r:id="rId17"/>
    <p:sldId id="418" r:id="rId18"/>
    <p:sldId id="419" r:id="rId19"/>
    <p:sldId id="382" r:id="rId20"/>
    <p:sldId id="257" r:id="rId21"/>
    <p:sldId id="270" r:id="rId22"/>
    <p:sldId id="262" r:id="rId23"/>
    <p:sldId id="384" r:id="rId24"/>
    <p:sldId id="263" r:id="rId25"/>
    <p:sldId id="272" r:id="rId26"/>
    <p:sldId id="273" r:id="rId27"/>
    <p:sldId id="294" r:id="rId28"/>
    <p:sldId id="275" r:id="rId29"/>
    <p:sldId id="278" r:id="rId30"/>
    <p:sldId id="280" r:id="rId31"/>
    <p:sldId id="295" r:id="rId32"/>
    <p:sldId id="386" r:id="rId33"/>
    <p:sldId id="282" r:id="rId34"/>
    <p:sldId id="358" r:id="rId35"/>
    <p:sldId id="359" r:id="rId36"/>
    <p:sldId id="293" r:id="rId37"/>
    <p:sldId id="286" r:id="rId38"/>
    <p:sldId id="287" r:id="rId39"/>
    <p:sldId id="383" r:id="rId40"/>
    <p:sldId id="363" r:id="rId41"/>
    <p:sldId id="411" r:id="rId42"/>
    <p:sldId id="412" r:id="rId43"/>
    <p:sldId id="302" r:id="rId44"/>
    <p:sldId id="393" r:id="rId45"/>
    <p:sldId id="366" r:id="rId46"/>
    <p:sldId id="394" r:id="rId47"/>
    <p:sldId id="395" r:id="rId48"/>
    <p:sldId id="402" r:id="rId49"/>
    <p:sldId id="309" r:id="rId50"/>
    <p:sldId id="310" r:id="rId51"/>
    <p:sldId id="403" r:id="rId52"/>
    <p:sldId id="369" r:id="rId53"/>
    <p:sldId id="322" r:id="rId54"/>
    <p:sldId id="323" r:id="rId55"/>
    <p:sldId id="371" r:id="rId56"/>
    <p:sldId id="360" r:id="rId57"/>
    <p:sldId id="413" r:id="rId58"/>
    <p:sldId id="396" r:id="rId59"/>
    <p:sldId id="305" r:id="rId60"/>
    <p:sldId id="372" r:id="rId61"/>
    <p:sldId id="343" r:id="rId62"/>
    <p:sldId id="355" r:id="rId63"/>
    <p:sldId id="410" r:id="rId64"/>
    <p:sldId id="297" r:id="rId65"/>
    <p:sldId id="353" r:id="rId66"/>
    <p:sldId id="40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0D122DD-5233-B54A-9D8E-AAE44FDE8974}">
          <p14:sldIdLst>
            <p14:sldId id="256"/>
            <p14:sldId id="259"/>
            <p14:sldId id="267"/>
            <p14:sldId id="397"/>
            <p14:sldId id="268"/>
            <p14:sldId id="387"/>
            <p14:sldId id="347"/>
            <p14:sldId id="345"/>
            <p14:sldId id="391"/>
          </p14:sldIdLst>
        </p14:section>
        <p14:section name="Tucana &amp; Kreon" id="{073E45FC-5C55-1841-B406-EFEEC810094B}">
          <p14:sldIdLst>
            <p14:sldId id="399"/>
            <p14:sldId id="398"/>
            <p14:sldId id="274"/>
            <p14:sldId id="409"/>
            <p14:sldId id="417"/>
            <p14:sldId id="334"/>
            <p14:sldId id="405"/>
            <p14:sldId id="418"/>
            <p14:sldId id="419"/>
          </p14:sldIdLst>
        </p14:section>
        <p14:section name="FastMap" id="{3B74DAB8-D203-6042-9050-ACF2AD375C38}">
          <p14:sldIdLst>
            <p14:sldId id="382"/>
            <p14:sldId id="257"/>
            <p14:sldId id="270"/>
            <p14:sldId id="262"/>
            <p14:sldId id="384"/>
            <p14:sldId id="263"/>
            <p14:sldId id="272"/>
            <p14:sldId id="273"/>
            <p14:sldId id="294"/>
            <p14:sldId id="275"/>
            <p14:sldId id="278"/>
            <p14:sldId id="280"/>
            <p14:sldId id="295"/>
            <p14:sldId id="386"/>
            <p14:sldId id="282"/>
            <p14:sldId id="358"/>
            <p14:sldId id="359"/>
            <p14:sldId id="293"/>
            <p14:sldId id="286"/>
            <p14:sldId id="287"/>
            <p14:sldId id="383"/>
          </p14:sldIdLst>
        </p14:section>
        <p14:section name="Aquila" id="{03793707-C263-024E-8B5B-D52AFA427045}">
          <p14:sldIdLst>
            <p14:sldId id="363"/>
            <p14:sldId id="411"/>
            <p14:sldId id="412"/>
            <p14:sldId id="302"/>
            <p14:sldId id="393"/>
            <p14:sldId id="366"/>
            <p14:sldId id="394"/>
            <p14:sldId id="395"/>
            <p14:sldId id="402"/>
            <p14:sldId id="309"/>
            <p14:sldId id="310"/>
            <p14:sldId id="403"/>
            <p14:sldId id="369"/>
            <p14:sldId id="322"/>
            <p14:sldId id="323"/>
            <p14:sldId id="371"/>
            <p14:sldId id="360"/>
            <p14:sldId id="413"/>
            <p14:sldId id="396"/>
            <p14:sldId id="305"/>
          </p14:sldIdLst>
        </p14:section>
        <p14:section name="Conclusions" id="{B9C0CFA2-387E-434F-8E0D-5D2B9136092A}">
          <p14:sldIdLst>
            <p14:sldId id="372"/>
            <p14:sldId id="343"/>
            <p14:sldId id="355"/>
            <p14:sldId id="410"/>
            <p14:sldId id="297"/>
            <p14:sldId id="353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/>
    <p:restoredTop sz="83658"/>
  </p:normalViewPr>
  <p:slideViewPr>
    <p:cSldViewPr snapToGrid="0" snapToObjects="1">
      <p:cViewPr varScale="1">
        <p:scale>
          <a:sx n="95" d="100"/>
          <a:sy n="95" d="100"/>
        </p:scale>
        <p:origin x="108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Linux-Read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0.34485700000000002</c:v>
                </c:pt>
                <c:pt idx="1">
                  <c:v>0.59330099999999997</c:v>
                </c:pt>
                <c:pt idx="2" formatCode="#,##0">
                  <c:v>1.0710789999999999</c:v>
                </c:pt>
                <c:pt idx="3">
                  <c:v>1.867194</c:v>
                </c:pt>
                <c:pt idx="4">
                  <c:v>1.2520530000000001</c:v>
                </c:pt>
                <c:pt idx="5">
                  <c:v>1.2179720000000001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3A-2844-8494-FB68E5006E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Linux-Write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0.262936</c:v>
                </c:pt>
                <c:pt idx="1">
                  <c:v>0.47062500000000002</c:v>
                </c:pt>
                <c:pt idx="2">
                  <c:v>0.83521500000000004</c:v>
                </c:pt>
                <c:pt idx="3">
                  <c:v>1.1194949999999999</c:v>
                </c:pt>
                <c:pt idx="4">
                  <c:v>0.63831300000000002</c:v>
                </c:pt>
                <c:pt idx="5">
                  <c:v>0.62380400000000003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B3A-2844-8494-FB68E5006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6320383"/>
        <c:axId val="2146322063"/>
      </c:lineChart>
      <c:catAx>
        <c:axId val="214632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322063"/>
        <c:crosses val="autoZero"/>
        <c:auto val="1"/>
        <c:lblAlgn val="ctr"/>
        <c:lblOffset val="100"/>
        <c:noMultiLvlLbl val="0"/>
      </c:catAx>
      <c:valAx>
        <c:axId val="2146322063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320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Linux-Read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0.34485700000000002</c:v>
                </c:pt>
                <c:pt idx="1">
                  <c:v>0.59330099999999997</c:v>
                </c:pt>
                <c:pt idx="2">
                  <c:v>1.0710789999999999</c:v>
                </c:pt>
                <c:pt idx="3">
                  <c:v>1.867194</c:v>
                </c:pt>
                <c:pt idx="4">
                  <c:v>1.2520530000000001</c:v>
                </c:pt>
                <c:pt idx="5">
                  <c:v>1.2179720000000001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3A-2844-8494-FB68E5006E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Linux-Write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0.262936</c:v>
                </c:pt>
                <c:pt idx="1">
                  <c:v>0.47062500000000002</c:v>
                </c:pt>
                <c:pt idx="2">
                  <c:v>0.83521500000000004</c:v>
                </c:pt>
                <c:pt idx="3">
                  <c:v>1.1194949999999999</c:v>
                </c:pt>
                <c:pt idx="4">
                  <c:v>0.63831300000000002</c:v>
                </c:pt>
                <c:pt idx="5">
                  <c:v>0.62380400000000003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B3A-2844-8494-FB68E5006E9C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50-A246-8D97-57852E84BD34}"/>
            </c:ext>
          </c:extLst>
        </c:ser>
        <c:ser>
          <c:idx val="3"/>
          <c:order val="3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50-A246-8D97-57852E84BD34}"/>
            </c:ext>
          </c:extLst>
        </c:ser>
        <c:ser>
          <c:idx val="4"/>
          <c:order val="4"/>
          <c:tx>
            <c:strRef>
              <c:f>Sheet1!$D$1</c:f>
              <c:strCache>
                <c:ptCount val="1"/>
                <c:pt idx="0">
                  <c:v>FastMap-Read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0.40095799999999998</c:v>
                </c:pt>
                <c:pt idx="1">
                  <c:v>0.70665500000000003</c:v>
                </c:pt>
                <c:pt idx="2">
                  <c:v>1.3090079999999999</c:v>
                </c:pt>
                <c:pt idx="3">
                  <c:v>2.311512</c:v>
                </c:pt>
                <c:pt idx="4">
                  <c:v>2.9464630000000001</c:v>
                </c:pt>
                <c:pt idx="5">
                  <c:v>4.1439769999999996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46-424B-9023-938B89E459F4}"/>
            </c:ext>
          </c:extLst>
        </c:ser>
        <c:ser>
          <c:idx val="5"/>
          <c:order val="5"/>
          <c:tx>
            <c:strRef>
              <c:f>Sheet1!$E$1</c:f>
              <c:strCache>
                <c:ptCount val="1"/>
                <c:pt idx="0">
                  <c:v>FastMap-Write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0.36438999999999999</c:v>
                </c:pt>
                <c:pt idx="1">
                  <c:v>0.66795199999999999</c:v>
                </c:pt>
                <c:pt idx="2">
                  <c:v>1.2296670000000001</c:v>
                </c:pt>
                <c:pt idx="3">
                  <c:v>2.153178</c:v>
                </c:pt>
                <c:pt idx="4">
                  <c:v>2.9270480000000001</c:v>
                </c:pt>
                <c:pt idx="5">
                  <c:v>3.8552170000000001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46-424B-9023-938B89E45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46320383"/>
        <c:axId val="2146322063"/>
      </c:lineChart>
      <c:catAx>
        <c:axId val="214632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322063"/>
        <c:crosses val="autoZero"/>
        <c:auto val="1"/>
        <c:lblAlgn val="ctr"/>
        <c:lblOffset val="100"/>
        <c:noMultiLvlLbl val="0"/>
      </c:catAx>
      <c:valAx>
        <c:axId val="2146322063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320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Linux-Read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0.178616</c:v>
                </c:pt>
                <c:pt idx="1">
                  <c:v>0.51574600000000004</c:v>
                </c:pt>
                <c:pt idx="2">
                  <c:v>0.54544499999999996</c:v>
                </c:pt>
                <c:pt idx="3">
                  <c:v>0.54378499999999996</c:v>
                </c:pt>
                <c:pt idx="4">
                  <c:v>0.52759199999999995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97-B346-80E7-AEFB85BE951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Linux-Write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8.7818999999999994E-2</c:v>
                </c:pt>
                <c:pt idx="1">
                  <c:v>0.28110499999999999</c:v>
                </c:pt>
                <c:pt idx="2">
                  <c:v>0.296788</c:v>
                </c:pt>
                <c:pt idx="3">
                  <c:v>0.29489399999999999</c:v>
                </c:pt>
                <c:pt idx="4">
                  <c:v>0.28301700000000002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97-B346-80E7-AEFB85BE9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4183952"/>
        <c:axId val="1454185632"/>
      </c:lineChart>
      <c:catAx>
        <c:axId val="145418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4185632"/>
        <c:crosses val="autoZero"/>
        <c:auto val="1"/>
        <c:lblAlgn val="ctr"/>
        <c:lblOffset val="100"/>
        <c:noMultiLvlLbl val="0"/>
      </c:catAx>
      <c:valAx>
        <c:axId val="1454185632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418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Linux-Read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0.178616</c:v>
                </c:pt>
                <c:pt idx="1">
                  <c:v>0.51574600000000004</c:v>
                </c:pt>
                <c:pt idx="2">
                  <c:v>0.54544499999999996</c:v>
                </c:pt>
                <c:pt idx="3">
                  <c:v>0.54378499999999996</c:v>
                </c:pt>
                <c:pt idx="4">
                  <c:v>0.52759199999999995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97-B346-80E7-AEFB85BE951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Linux-Write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8.7818999999999994E-2</c:v>
                </c:pt>
                <c:pt idx="1">
                  <c:v>0.28110499999999999</c:v>
                </c:pt>
                <c:pt idx="2">
                  <c:v>0.296788</c:v>
                </c:pt>
                <c:pt idx="3">
                  <c:v>0.29489399999999999</c:v>
                </c:pt>
                <c:pt idx="4">
                  <c:v>0.28301700000000002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97-B346-80E7-AEFB85BE951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FastMap-Read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0.151</c:v>
                </c:pt>
                <c:pt idx="1">
                  <c:v>1.488764</c:v>
                </c:pt>
                <c:pt idx="2">
                  <c:v>2.630287</c:v>
                </c:pt>
                <c:pt idx="3">
                  <c:v>4.1819160000000002</c:v>
                </c:pt>
                <c:pt idx="4">
                  <c:v>6.2768059999999997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41-D942-ACCE-F695CCEC96B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FastMap-Write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0.11899999999999999</c:v>
                </c:pt>
                <c:pt idx="1">
                  <c:v>1.298772</c:v>
                </c:pt>
                <c:pt idx="2">
                  <c:v>2.3096540000000001</c:v>
                </c:pt>
                <c:pt idx="3">
                  <c:v>3.8762210000000001</c:v>
                </c:pt>
                <c:pt idx="4">
                  <c:v>5.8963239999999999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41-D942-ACCE-F695CCEC9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4183952"/>
        <c:axId val="1454185632"/>
      </c:lineChart>
      <c:catAx>
        <c:axId val="145418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4185632"/>
        <c:crosses val="autoZero"/>
        <c:auto val="1"/>
        <c:lblAlgn val="ctr"/>
        <c:lblOffset val="100"/>
        <c:noMultiLvlLbl val="0"/>
      </c:catAx>
      <c:valAx>
        <c:axId val="1454185632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418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mmap-Read</c:v>
                </c:pt>
                <c:pt idx="1">
                  <c:v>FastMap-Read</c:v>
                </c:pt>
                <c:pt idx="2">
                  <c:v> </c:v>
                </c:pt>
                <c:pt idx="3">
                  <c:v>mmap-Write</c:v>
                </c:pt>
                <c:pt idx="4">
                  <c:v>FastMap-Write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19.423999999999999</c:v>
                </c:pt>
                <c:pt idx="1">
                  <c:v>32.334000000000003</c:v>
                </c:pt>
                <c:pt idx="3">
                  <c:v>22.675999999999998</c:v>
                </c:pt>
                <c:pt idx="4">
                  <c:v>33.063000000000002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29-CA46-BCFA-F2C134CD99F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page-fault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mmap-Read</c:v>
                </c:pt>
                <c:pt idx="1">
                  <c:v>FastMap-Read</c:v>
                </c:pt>
                <c:pt idx="2">
                  <c:v> </c:v>
                </c:pt>
                <c:pt idx="3">
                  <c:v>mmap-Write</c:v>
                </c:pt>
                <c:pt idx="4">
                  <c:v>FastMap-Write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34.625999999999998</c:v>
                </c:pt>
                <c:pt idx="1">
                  <c:v>48.284999999999997</c:v>
                </c:pt>
                <c:pt idx="3">
                  <c:v>29.684000000000001</c:v>
                </c:pt>
                <c:pt idx="4">
                  <c:v>48.93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29-CA46-BCFA-F2C134CD99F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address-space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mmap-Read</c:v>
                </c:pt>
                <c:pt idx="1">
                  <c:v>FastMap-Read</c:v>
                </c:pt>
                <c:pt idx="2">
                  <c:v> </c:v>
                </c:pt>
                <c:pt idx="3">
                  <c:v>mmap-Write</c:v>
                </c:pt>
                <c:pt idx="4">
                  <c:v>FastMap-Write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220.85400000000001</c:v>
                </c:pt>
                <c:pt idx="1">
                  <c:v>13.708</c:v>
                </c:pt>
                <c:pt idx="3">
                  <c:v>230.35</c:v>
                </c:pt>
                <c:pt idx="4">
                  <c:v>14.778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29-CA46-BCFA-F2C134CD99F2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mark_dirty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mmap-Read</c:v>
                </c:pt>
                <c:pt idx="1">
                  <c:v>FastMap-Read</c:v>
                </c:pt>
                <c:pt idx="2">
                  <c:v> </c:v>
                </c:pt>
                <c:pt idx="3">
                  <c:v>mmap-Write</c:v>
                </c:pt>
                <c:pt idx="4">
                  <c:v>FastMap-Write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3">
                  <c:v>231.75800000000001</c:v>
                </c:pt>
                <c:pt idx="4">
                  <c:v>0.8580000000000001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229-CA46-BCFA-F2C134CD99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34344591"/>
        <c:axId val="734506175"/>
      </c:barChart>
      <c:catAx>
        <c:axId val="734344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506175"/>
        <c:crosses val="autoZero"/>
        <c:auto val="1"/>
        <c:lblAlgn val="ctr"/>
        <c:lblOffset val="100"/>
        <c:noMultiLvlLbl val="0"/>
      </c:catAx>
      <c:valAx>
        <c:axId val="734506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34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page fault handler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Linux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ED-A44A-A19D-B2FCCF40368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I/O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Linux</c:v>
                </c:pt>
              </c:strCache>
            </c:strRef>
          </c:cat>
          <c:val>
            <c:numRef>
              <c:f>Sheet1!$B$3</c:f>
              <c:numCache>
                <c:formatCode>#,##0</c:formatCode>
                <c:ptCount val="1"/>
                <c:pt idx="0">
                  <c:v>2656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ED-A44A-A19D-B2FCCF40368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exception + trap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Linux</c:v>
                </c:pt>
              </c:strCache>
            </c:strRef>
          </c:cat>
          <c:val>
            <c:numRef>
              <c:f>Sheet1!$B$4</c:f>
              <c:numCache>
                <c:formatCode>#,##0</c:formatCode>
                <c:ptCount val="1"/>
                <c:pt idx="0">
                  <c:v>1287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ED-A44A-A19D-B2FCCF40368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TLB miss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Linux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BED-A44A-A19D-B2FCCF40368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DRAM access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Linux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BED-A44A-A19D-B2FCCF4036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67188943"/>
        <c:axId val="1785039743"/>
      </c:barChart>
      <c:catAx>
        <c:axId val="1767188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039743"/>
        <c:crosses val="autoZero"/>
        <c:auto val="1"/>
        <c:lblAlgn val="ctr"/>
        <c:lblOffset val="100"/>
        <c:noMultiLvlLbl val="0"/>
      </c:catAx>
      <c:valAx>
        <c:axId val="1785039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#cycles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7188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78677-79A1-7441-8BC9-042BC7C396CE}" type="datetimeFigureOut">
              <a:rPr lang="en-US" smtClean="0"/>
              <a:t>7/17/21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9BB5A-FB6C-3F41-9F9C-19DF93A9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8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6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36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74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77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60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28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34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44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86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89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7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40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1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81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26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69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91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13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86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1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95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9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49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53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713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955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31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90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70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75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899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172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75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718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074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7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905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227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401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880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926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803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428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8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076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97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024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64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92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19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870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78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70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582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252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335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68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344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0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92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9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5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1269-F9D0-364A-97F8-2802D65B3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520A9-91CB-D743-9A4B-59830BA3B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EBE2-F858-C042-A1E3-23785998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2709B-33E5-6D43-BFE4-97A1613E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D035A-F921-F94E-8B86-F7A8569F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4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B061-64F2-944E-89E9-D49E884D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FDBF7-54EA-1042-BC69-9E9731352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40465-E86E-E44B-8A49-01A7D84D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C56E-E448-794B-9579-1EA7FFC6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57531-7241-544C-82F4-469F8FC7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1B826-9D5E-A446-A698-9284109D5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A4E81-B1E0-5E4A-9FC5-F861B341D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6A32D-5567-E34B-8935-8802BB1E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75732-DC4D-0F42-B597-70244BC4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CA491-8797-9043-8A5A-BA648F79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884B-EE84-4847-9817-0A974E87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508B-9558-9746-AB69-808C36AD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531E9-EC67-1840-B93B-74E8AC0A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19ACD-2E32-A54C-AB25-F2E272A3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CC8C2-EFF2-5F40-99AB-B38DFDA5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61D6-8ABD-B546-9BD7-A0BF18B1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F6841-0F39-B34B-A6B6-E7B54C4BB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CD172-5288-F545-A036-6C41F678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C5C5-E69E-9546-A10F-12BFBADD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49DEE-EC86-3549-BDA1-320AA0D0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3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C0CB-1130-6240-81BF-1770F909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C3EC-2F8E-ED46-BD7B-FCD696BC3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2504C-A7DA-284A-9CE8-BE66BC201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EAC3E-1E50-9B46-9D18-DE6B9776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7666-6ABC-E542-86D5-0E8F7D41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3E44B-9605-594D-B857-425C0304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2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D92E-F32C-3B4B-9E4D-4A5B7656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58258-F728-8E46-8BCC-C5D3D19F1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69F47-7A60-894A-A96D-2EE5C003B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573ED-1AA2-A744-82D9-86B1C01C0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F0773-04D8-2A47-8AA0-7ABB9B57D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964E4-E2D0-CA40-B403-CB49C72B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7B20B-1AA0-E646-881D-0D6710BD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CF3F0-2DE7-0642-AB08-065131ED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B276-AFE2-1F47-8E16-1749830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D055E-AA2F-FB46-98D3-974C65F7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EA0F9-FBA6-F443-9198-189E506E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1C88C-87A4-764D-B111-A8A8FD3A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1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C469A-0016-B14D-86E7-7534612E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BCA1B-5DBF-4241-B33F-ED4C4FBA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D48A1-D1B7-5B49-B996-C0EAADE2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2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3DC1-03A3-B549-8CC7-51695D32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3EB5-9873-BF4E-AC37-6DF72B285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A635F-B148-BB4A-8D48-4556A8927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F0D9A-2F7A-E14E-AB1D-F0695BDA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336B0-6F26-A24F-84C1-BCDA4CA4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E1893-4581-F146-BE41-81C37C2C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3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3C23-CD79-2C47-AD69-B578E9B21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E6B47-F95A-014C-8091-426781BFE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8BB26-938E-FC47-8945-55A83D319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D659A-E321-8A48-B69E-07EB2206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283F3-2322-0A41-9273-896C48FA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26374-192A-B345-BCFB-592167D5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7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69BE2-56EA-9F43-8494-BFE01397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2BD7E-5134-C047-893C-7AF6B0CA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7A65-2337-8A4C-9EAB-E4A12EE82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C9999-A3C9-4B47-9175-C8C5BCFD0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Anastasios Papagiannis - PhD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37E87-D752-2B43-8422-E95F2C194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5273-0C1C-6F43-9F05-96D2E80B0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641" y="2358887"/>
            <a:ext cx="10655160" cy="966140"/>
          </a:xfrm>
        </p:spPr>
        <p:txBody>
          <a:bodyPr>
            <a:normAutofit/>
          </a:bodyPr>
          <a:lstStyle/>
          <a:p>
            <a:r>
              <a:rPr lang="en-US" sz="5400" dirty="0"/>
              <a:t>Memory-mapped I/O for Fast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14299-A491-9C44-AAE0-19698BEFD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640" y="3786972"/>
            <a:ext cx="10664575" cy="2569378"/>
          </a:xfrm>
        </p:spPr>
        <p:txBody>
          <a:bodyPr>
            <a:normAutofit/>
          </a:bodyPr>
          <a:lstStyle/>
          <a:p>
            <a:r>
              <a:rPr lang="en-US" dirty="0"/>
              <a:t>Anastasios Papagiannis</a:t>
            </a:r>
          </a:p>
          <a:p>
            <a:r>
              <a:rPr lang="en-US" sz="2000" dirty="0"/>
              <a:t>Computer Science Department, University of Crete</a:t>
            </a:r>
          </a:p>
          <a:p>
            <a:endParaRPr lang="en-US" sz="2000" baseline="30000" dirty="0"/>
          </a:p>
          <a:p>
            <a:r>
              <a:rPr lang="en-US" sz="2000" dirty="0"/>
              <a:t>Advisor: Prof. Angelos Bilas</a:t>
            </a:r>
          </a:p>
          <a:p>
            <a:endParaRPr lang="en-US" sz="2000" dirty="0"/>
          </a:p>
          <a:p>
            <a:r>
              <a:rPr lang="en-US" sz="2000" dirty="0"/>
              <a:t>Public PhD Defense</a:t>
            </a:r>
          </a:p>
          <a:p>
            <a:endParaRPr lang="en-US" sz="20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7CD463D-E154-7C44-A706-B0A200AB2F0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486310" y="127800"/>
            <a:ext cx="2481480" cy="106164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852B3-0322-F94F-92E8-06B8BB656FA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049984" y="292680"/>
            <a:ext cx="2481480" cy="731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384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6A15-D249-6042-A0D4-48B236B0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B7C7-B5E0-3647-9662-721EAB56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Contributions</a:t>
            </a:r>
          </a:p>
          <a:p>
            <a:r>
              <a:rPr lang="en-US" dirty="0"/>
              <a:t>MMIO: Potential &amp; customization (~7 min)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MMIO: Scaling with #threads (~15 min)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MMIO: Reducing single thread overhead (~15 min)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9C3D5-2B0C-6144-84A2-7B1EFFCA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68E68-B99F-4A44-9274-1E3CD357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A4F9D-9741-EB4A-A43F-078C90CA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217171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Tucana: A memory-mapped key-value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Today, key-value stores are inefficient</a:t>
            </a:r>
          </a:p>
          <a:p>
            <a:pPr lvl="1"/>
            <a:r>
              <a:rPr lang="en-US" dirty="0"/>
              <a:t>Consume a lot of CPU cycles</a:t>
            </a:r>
          </a:p>
          <a:p>
            <a:pPr lvl="1"/>
            <a:r>
              <a:rPr lang="en-US" dirty="0"/>
              <a:t>Mostly optimized for HDDs – right decision until today</a:t>
            </a:r>
          </a:p>
          <a:p>
            <a:r>
              <a:rPr lang="en-US" dirty="0"/>
              <a:t>Tucana [USENIX ATC’16] uses a write-optimized data-structure</a:t>
            </a:r>
          </a:p>
          <a:p>
            <a:pPr lvl="1"/>
            <a:r>
              <a:rPr lang="en-US" dirty="0"/>
              <a:t>Absorbs </a:t>
            </a:r>
            <a:r>
              <a:rPr lang="en-US" dirty="0" err="1"/>
              <a:t>bursty</a:t>
            </a:r>
            <a:r>
              <a:rPr lang="en-US" dirty="0"/>
              <a:t> writes</a:t>
            </a:r>
          </a:p>
          <a:p>
            <a:r>
              <a:rPr lang="en-US" dirty="0"/>
              <a:t>Uses memory-mapped I/O for device access</a:t>
            </a:r>
          </a:p>
          <a:p>
            <a:pPr lvl="1"/>
            <a:r>
              <a:rPr lang="en-US" dirty="0"/>
              <a:t>Instead of read/write system calls and a user-space cache</a:t>
            </a:r>
          </a:p>
          <a:p>
            <a:r>
              <a:rPr lang="en-US" dirty="0"/>
              <a:t>Applies memory-mapped I/O specific optimizations</a:t>
            </a:r>
          </a:p>
          <a:p>
            <a:pPr lvl="1"/>
            <a:r>
              <a:rPr lang="en-US" dirty="0"/>
              <a:t>No need for serialization/deserialization</a:t>
            </a:r>
          </a:p>
          <a:p>
            <a:r>
              <a:rPr lang="en-US" dirty="0"/>
              <a:t>Improves both CPU efficiency and throughput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7542-D956-DE40-A7A9-8BC8F7204AB8}" type="slidenum">
              <a:rPr lang="en-US" smtClean="0"/>
              <a:t>11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515F4-D4BF-E74A-A312-35ED83D4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B59A6-AF26-214B-A06A-DD616647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9923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561" y="365125"/>
            <a:ext cx="11099259" cy="1325563"/>
          </a:xfrm>
        </p:spPr>
        <p:txBody>
          <a:bodyPr>
            <a:normAutofit/>
          </a:bodyPr>
          <a:lstStyle/>
          <a:p>
            <a:r>
              <a:rPr lang="en-US" dirty="0"/>
              <a:t>MMIO performance degrades with evictions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control over evictions as with an application-specific storage cache</a:t>
            </a:r>
          </a:p>
          <a:p>
            <a:r>
              <a:rPr lang="en-US" dirty="0"/>
              <a:t>Lazy memory cleanup for other processes to avoid starvation</a:t>
            </a:r>
          </a:p>
          <a:p>
            <a:pPr lvl="1"/>
            <a:r>
              <a:rPr lang="en-US" dirty="0" err="1"/>
              <a:t>Bursty</a:t>
            </a:r>
            <a:r>
              <a:rPr lang="en-US" dirty="0"/>
              <a:t> writes that lead to unpredictability for tail latency</a:t>
            </a:r>
          </a:p>
          <a:p>
            <a:r>
              <a:rPr lang="en-US" dirty="0"/>
              <a:t>Fixed eviction policy does not fit well for key-value indexes</a:t>
            </a:r>
          </a:p>
          <a:p>
            <a:pPr lvl="1"/>
            <a:r>
              <a:rPr lang="en-US" dirty="0"/>
              <a:t>Multi-level data structures</a:t>
            </a:r>
          </a:p>
          <a:p>
            <a:r>
              <a:rPr lang="en-US" dirty="0"/>
              <a:t>4KB page size leads to small I/</a:t>
            </a:r>
            <a:r>
              <a:rPr lang="en-US" dirty="0" err="1"/>
              <a:t>Os</a:t>
            </a:r>
            <a:endParaRPr lang="en-US" dirty="0"/>
          </a:p>
          <a:p>
            <a:pPr lvl="1"/>
            <a:r>
              <a:rPr lang="en-US" dirty="0"/>
              <a:t>OS fails to combine buffers and leads to</a:t>
            </a:r>
            <a:r>
              <a:rPr lang="en-US" dirty="0">
                <a:sym typeface="Wingdings" pitchFamily="2" charset="2"/>
              </a:rPr>
              <a:t> b</a:t>
            </a:r>
            <a:r>
              <a:rPr lang="en-US" dirty="0"/>
              <a:t>ad I/O pattern</a:t>
            </a:r>
          </a:p>
          <a:p>
            <a:r>
              <a:rPr lang="en-US" dirty="0"/>
              <a:t>Blocks to synchronize memory with storage</a:t>
            </a:r>
          </a:p>
          <a:p>
            <a:pPr lvl="1"/>
            <a:r>
              <a:rPr lang="en-US" dirty="0"/>
              <a:t>Increased tail latency</a:t>
            </a:r>
          </a:p>
          <a:p>
            <a:r>
              <a:rPr lang="en-US" dirty="0"/>
              <a:t>Co-design of key-value store and memory-mapped I/O path</a:t>
            </a:r>
          </a:p>
          <a:p>
            <a:pPr lvl="1"/>
            <a:r>
              <a:rPr lang="en-US" dirty="0"/>
              <a:t>Kreon write-optimized key-value store with </a:t>
            </a:r>
            <a:r>
              <a:rPr lang="en-US" dirty="0" err="1"/>
              <a:t>kmmap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7542-D956-DE40-A7A9-8BC8F7204AB8}" type="slidenum">
              <a:rPr lang="en-US" smtClean="0"/>
              <a:t>12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7725A-DE77-D143-8686-F7756A01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CB547-F89C-7548-AF4E-F6F03530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326535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94EB-820D-8045-87BA-614ED9C4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Write-optimized key-value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0A14-31FF-F94C-80CA-1615962F9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436" y="1799826"/>
            <a:ext cx="7665032" cy="42800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popular: LSM-Tree</a:t>
            </a:r>
          </a:p>
          <a:p>
            <a:pPr lvl="1"/>
            <a:r>
              <a:rPr lang="en-US" dirty="0"/>
              <a:t>Multi-level structure</a:t>
            </a:r>
          </a:p>
          <a:p>
            <a:pPr lvl="1"/>
            <a:r>
              <a:rPr lang="en-US" dirty="0"/>
              <a:t>Buffer writes and use single I/O to the device</a:t>
            </a:r>
          </a:p>
          <a:p>
            <a:r>
              <a:rPr lang="en-US" dirty="0"/>
              <a:t>Data in large containers for large/sequential I/O</a:t>
            </a:r>
          </a:p>
          <a:p>
            <a:r>
              <a:rPr lang="en-US" dirty="0"/>
              <a:t>I/O amortization due to multiple levels</a:t>
            </a:r>
          </a:p>
          <a:p>
            <a:pPr lvl="1"/>
            <a:r>
              <a:rPr lang="en-US" dirty="0"/>
              <a:t>L0 being in memory</a:t>
            </a:r>
          </a:p>
          <a:p>
            <a:pPr lvl="1"/>
            <a:r>
              <a:rPr lang="en-US" dirty="0"/>
              <a:t>Data movement between levels in large batches</a:t>
            </a:r>
          </a:p>
          <a:p>
            <a:pPr lvl="1"/>
            <a:r>
              <a:rPr lang="en-US" dirty="0"/>
              <a:t>Each level is N times the previous in size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Great for HDDs!</a:t>
            </a:r>
            <a:r>
              <a:rPr lang="en-US" dirty="0"/>
              <a:t> However, it requires compactions</a:t>
            </a:r>
          </a:p>
          <a:p>
            <a:pPr lvl="1"/>
            <a:r>
              <a:rPr lang="en-US" dirty="0"/>
              <a:t>To move data to lower levels </a:t>
            </a:r>
            <a:r>
              <a:rPr lang="en-US" dirty="0">
                <a:sym typeface="Wingdings" pitchFamily="2" charset="2"/>
              </a:rPr>
              <a:t> sorting and merging</a:t>
            </a:r>
            <a:endParaRPr lang="en-US" dirty="0"/>
          </a:p>
          <a:p>
            <a:r>
              <a:rPr lang="en-US" dirty="0"/>
              <a:t>High </a:t>
            </a:r>
            <a:r>
              <a:rPr lang="en-US" dirty="0">
                <a:solidFill>
                  <a:srgbClr val="FF0000"/>
                </a:solidFill>
              </a:rPr>
              <a:t>CPU processing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I/O amplification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44769-15AE-E745-80AF-6F651C03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13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A9B780-8912-1745-820F-DDC51B08706C}"/>
              </a:ext>
            </a:extLst>
          </p:cNvPr>
          <p:cNvCxnSpPr>
            <a:cxnSpLocks/>
          </p:cNvCxnSpPr>
          <p:nvPr/>
        </p:nvCxnSpPr>
        <p:spPr>
          <a:xfrm>
            <a:off x="2977" y="3074094"/>
            <a:ext cx="33237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997A55-F7ED-0542-84CF-815586AA7A79}"/>
              </a:ext>
            </a:extLst>
          </p:cNvPr>
          <p:cNvCxnSpPr>
            <a:cxnSpLocks/>
          </p:cNvCxnSpPr>
          <p:nvPr/>
        </p:nvCxnSpPr>
        <p:spPr>
          <a:xfrm>
            <a:off x="1994983" y="4999913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E99979-A1E4-144B-B419-8084C4F79711}"/>
              </a:ext>
            </a:extLst>
          </p:cNvPr>
          <p:cNvSpPr txBox="1"/>
          <p:nvPr/>
        </p:nvSpPr>
        <p:spPr>
          <a:xfrm rot="16200000">
            <a:off x="-111585" y="2148478"/>
            <a:ext cx="1008112" cy="43204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5BF53E-CF8B-6B4E-9177-73D97535A7FD}"/>
              </a:ext>
            </a:extLst>
          </p:cNvPr>
          <p:cNvSpPr txBox="1"/>
          <p:nvPr/>
        </p:nvSpPr>
        <p:spPr>
          <a:xfrm>
            <a:off x="2031282" y="5154554"/>
            <a:ext cx="1296144" cy="3600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Compaction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7BF7F6-8F66-2C43-B93F-3B9D0B8EFDD1}"/>
              </a:ext>
            </a:extLst>
          </p:cNvPr>
          <p:cNvSpPr txBox="1"/>
          <p:nvPr/>
        </p:nvSpPr>
        <p:spPr>
          <a:xfrm>
            <a:off x="770925" y="2193921"/>
            <a:ext cx="432048" cy="36003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L0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B756CA-E2DB-D74B-83BB-09DDBAC72143}"/>
              </a:ext>
            </a:extLst>
          </p:cNvPr>
          <p:cNvSpPr/>
          <p:nvPr/>
        </p:nvSpPr>
        <p:spPr>
          <a:xfrm>
            <a:off x="1365404" y="3419070"/>
            <a:ext cx="50405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Calibr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039AB2-DE36-474A-8F0D-8C8E98211FE1}"/>
              </a:ext>
            </a:extLst>
          </p:cNvPr>
          <p:cNvSpPr/>
          <p:nvPr/>
        </p:nvSpPr>
        <p:spPr>
          <a:xfrm>
            <a:off x="1365404" y="2275022"/>
            <a:ext cx="50405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Calibr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025812-8BBF-9A45-9B61-B6A936A38F8B}"/>
              </a:ext>
            </a:extLst>
          </p:cNvPr>
          <p:cNvSpPr txBox="1"/>
          <p:nvPr/>
        </p:nvSpPr>
        <p:spPr>
          <a:xfrm>
            <a:off x="1077029" y="5089638"/>
            <a:ext cx="936104" cy="43204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. . .</a:t>
            </a:r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559F1D16-3F76-5642-BDD8-9B72BDA3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1E18465F-66AE-4C49-B743-993343AF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5A388-8AB4-1D45-B4BA-9538F5B24BB2}"/>
              </a:ext>
            </a:extLst>
          </p:cNvPr>
          <p:cNvSpPr/>
          <p:nvPr/>
        </p:nvSpPr>
        <p:spPr>
          <a:xfrm>
            <a:off x="2031360" y="3419070"/>
            <a:ext cx="50405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Calibr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62CBCE-0E4C-F04F-91D1-70665EA6DB3E}"/>
              </a:ext>
            </a:extLst>
          </p:cNvPr>
          <p:cNvSpPr/>
          <p:nvPr/>
        </p:nvSpPr>
        <p:spPr>
          <a:xfrm>
            <a:off x="1365404" y="4671434"/>
            <a:ext cx="50405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Calibri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E09677-140D-3F48-9495-6C0A8F4E5297}"/>
              </a:ext>
            </a:extLst>
          </p:cNvPr>
          <p:cNvSpPr/>
          <p:nvPr/>
        </p:nvSpPr>
        <p:spPr>
          <a:xfrm>
            <a:off x="2031360" y="4671434"/>
            <a:ext cx="50405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Calibri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D106B5-03CC-DE46-945E-A86A1A091E2E}"/>
              </a:ext>
            </a:extLst>
          </p:cNvPr>
          <p:cNvSpPr/>
          <p:nvPr/>
        </p:nvSpPr>
        <p:spPr>
          <a:xfrm>
            <a:off x="2697316" y="4676132"/>
            <a:ext cx="50405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Calibri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E55562-E18B-D942-A1B5-11653A1FAA71}"/>
              </a:ext>
            </a:extLst>
          </p:cNvPr>
          <p:cNvSpPr txBox="1"/>
          <p:nvPr/>
        </p:nvSpPr>
        <p:spPr>
          <a:xfrm rot="16200000">
            <a:off x="-111586" y="4721333"/>
            <a:ext cx="1008112" cy="43204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Disk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5EE5F2-FCE9-6F44-A2A7-87D78C2A66E0}"/>
              </a:ext>
            </a:extLst>
          </p:cNvPr>
          <p:cNvSpPr/>
          <p:nvPr/>
        </p:nvSpPr>
        <p:spPr>
          <a:xfrm>
            <a:off x="1365404" y="5837852"/>
            <a:ext cx="50405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Calibri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6F1D0E-F0F8-EE4A-A35B-FA639C577FBB}"/>
              </a:ext>
            </a:extLst>
          </p:cNvPr>
          <p:cNvSpPr/>
          <p:nvPr/>
        </p:nvSpPr>
        <p:spPr>
          <a:xfrm>
            <a:off x="2031360" y="5837852"/>
            <a:ext cx="50405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Calibri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4E00B1-E18E-B843-9156-1A0AFEFC94B6}"/>
              </a:ext>
            </a:extLst>
          </p:cNvPr>
          <p:cNvSpPr/>
          <p:nvPr/>
        </p:nvSpPr>
        <p:spPr>
          <a:xfrm>
            <a:off x="2697316" y="5837852"/>
            <a:ext cx="50405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Calibri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43E6E3-0E5F-F24E-AAD3-CE7FE411D9BA}"/>
              </a:ext>
            </a:extLst>
          </p:cNvPr>
          <p:cNvSpPr txBox="1"/>
          <p:nvPr/>
        </p:nvSpPr>
        <p:spPr>
          <a:xfrm>
            <a:off x="3057120" y="5659479"/>
            <a:ext cx="936104" cy="43204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. . 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BE0B5F-467C-4845-A7E9-2782EB2E7157}"/>
              </a:ext>
            </a:extLst>
          </p:cNvPr>
          <p:cNvSpPr/>
          <p:nvPr/>
        </p:nvSpPr>
        <p:spPr>
          <a:xfrm>
            <a:off x="3830746" y="5837852"/>
            <a:ext cx="50405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Calibri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6FF96C-F254-574F-8452-75A4CE0F5FC3}"/>
              </a:ext>
            </a:extLst>
          </p:cNvPr>
          <p:cNvSpPr txBox="1"/>
          <p:nvPr/>
        </p:nvSpPr>
        <p:spPr>
          <a:xfrm>
            <a:off x="770925" y="3346782"/>
            <a:ext cx="432048" cy="36003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L1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8681F6-C62B-C94B-85F3-4B5D6C7B6C99}"/>
              </a:ext>
            </a:extLst>
          </p:cNvPr>
          <p:cNvSpPr txBox="1"/>
          <p:nvPr/>
        </p:nvSpPr>
        <p:spPr>
          <a:xfrm>
            <a:off x="770925" y="4605976"/>
            <a:ext cx="432048" cy="36003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L2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C37591-5E30-6F4E-8448-BF762F01DEDD}"/>
              </a:ext>
            </a:extLst>
          </p:cNvPr>
          <p:cNvSpPr txBox="1"/>
          <p:nvPr/>
        </p:nvSpPr>
        <p:spPr>
          <a:xfrm>
            <a:off x="771069" y="5731489"/>
            <a:ext cx="432048" cy="36003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Ln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3AB6DC1-1323-5E48-A0ED-B3DBD6EE8E28}"/>
              </a:ext>
            </a:extLst>
          </p:cNvPr>
          <p:cNvCxnSpPr>
            <a:cxnSpLocks/>
          </p:cNvCxnSpPr>
          <p:nvPr/>
        </p:nvCxnSpPr>
        <p:spPr>
          <a:xfrm>
            <a:off x="1994333" y="3785229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19DDC47-C551-BF45-A8D9-1517E1C83876}"/>
              </a:ext>
            </a:extLst>
          </p:cNvPr>
          <p:cNvSpPr txBox="1"/>
          <p:nvPr/>
        </p:nvSpPr>
        <p:spPr>
          <a:xfrm>
            <a:off x="2030632" y="3939870"/>
            <a:ext cx="1296144" cy="3600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Compaction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2E77C9-6285-8F41-AED0-27CFC1E65A24}"/>
              </a:ext>
            </a:extLst>
          </p:cNvPr>
          <p:cNvCxnSpPr>
            <a:cxnSpLocks/>
          </p:cNvCxnSpPr>
          <p:nvPr/>
        </p:nvCxnSpPr>
        <p:spPr>
          <a:xfrm>
            <a:off x="2012945" y="2582135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4841E44-F24C-5547-AF40-9998F4372B95}"/>
              </a:ext>
            </a:extLst>
          </p:cNvPr>
          <p:cNvSpPr txBox="1"/>
          <p:nvPr/>
        </p:nvSpPr>
        <p:spPr>
          <a:xfrm>
            <a:off x="2049244" y="2736776"/>
            <a:ext cx="1296144" cy="3600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Compaction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C877CF-5FF8-6644-B5B7-5B9FB9806858}"/>
              </a:ext>
            </a:extLst>
          </p:cNvPr>
          <p:cNvCxnSpPr>
            <a:cxnSpLocks/>
          </p:cNvCxnSpPr>
          <p:nvPr/>
        </p:nvCxnSpPr>
        <p:spPr>
          <a:xfrm>
            <a:off x="1634778" y="147579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93CCDF-29D9-7F44-89A6-2C72D7DE6978}"/>
              </a:ext>
            </a:extLst>
          </p:cNvPr>
          <p:cNvSpPr txBox="1"/>
          <p:nvPr/>
        </p:nvSpPr>
        <p:spPr>
          <a:xfrm>
            <a:off x="1657709" y="1605706"/>
            <a:ext cx="1296144" cy="3600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Inserts</a:t>
            </a:r>
          </a:p>
        </p:txBody>
      </p:sp>
    </p:spTree>
    <p:extLst>
      <p:ext uri="{BB962C8B-B14F-4D97-AF65-F5344CB8AC3E}">
        <p14:creationId xmlns:p14="http://schemas.microsoft.com/office/powerpoint/2010/main" val="415014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0" grpId="0"/>
      <p:bldP spid="24" grpId="0" animBg="1"/>
      <p:bldP spid="25" grpId="0" animBg="1"/>
      <p:bldP spid="31" grpId="0"/>
      <p:bldP spid="35" grpId="0" animBg="1"/>
      <p:bldP spid="36" grpId="0" animBg="1"/>
      <p:bldP spid="37" grpId="0" animBg="1"/>
      <p:bldP spid="38" grpId="0" animBg="1"/>
      <p:bldP spid="40" grpId="0"/>
      <p:bldP spid="41" grpId="0" animBg="1"/>
      <p:bldP spid="42" grpId="0" animBg="1"/>
      <p:bldP spid="43" grpId="0" animBg="1"/>
      <p:bldP spid="44" grpId="0"/>
      <p:bldP spid="45" grpId="0" animBg="1"/>
      <p:bldP spid="47" grpId="0"/>
      <p:bldP spid="48" grpId="0"/>
      <p:bldP spid="49" grpId="0"/>
      <p:bldP spid="53" grpId="0"/>
      <p:bldP spid="56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94EB-820D-8045-87BA-614ED9C4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Kreon key-value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0A14-31FF-F94C-80CA-1615962F9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8915" y="1407273"/>
            <a:ext cx="7561923" cy="4830482"/>
          </a:xfrm>
        </p:spPr>
        <p:txBody>
          <a:bodyPr>
            <a:normAutofit/>
          </a:bodyPr>
          <a:lstStyle/>
          <a:p>
            <a:r>
              <a:rPr lang="en-US" dirty="0"/>
              <a:t>Multiple levels for I/O amortization</a:t>
            </a:r>
          </a:p>
          <a:p>
            <a:r>
              <a:rPr lang="en-US" dirty="0"/>
              <a:t>Increases I/O randomness &amp; reduce CPU cycles</a:t>
            </a:r>
          </a:p>
          <a:p>
            <a:pPr lvl="1"/>
            <a:r>
              <a:rPr lang="en-US" dirty="0"/>
              <a:t>Keeps a separate B-Tree index per-level</a:t>
            </a:r>
          </a:p>
          <a:p>
            <a:pPr lvl="1"/>
            <a:r>
              <a:rPr lang="en-US" dirty="0"/>
              <a:t>Removes sorting and merging with spills</a:t>
            </a:r>
          </a:p>
          <a:p>
            <a:pPr lvl="1"/>
            <a:r>
              <a:rPr lang="en-US" dirty="0"/>
              <a:t>Not an issue with fast storage devices</a:t>
            </a:r>
          </a:p>
          <a:p>
            <a:r>
              <a:rPr lang="en-US" dirty="0"/>
              <a:t>Reduces I/O amplification </a:t>
            </a:r>
          </a:p>
          <a:p>
            <a:pPr lvl="1"/>
            <a:r>
              <a:rPr lang="en-US" dirty="0"/>
              <a:t>Keeps key-value pairs in a single append-only log </a:t>
            </a:r>
          </a:p>
          <a:p>
            <a:pPr lvl="1"/>
            <a:r>
              <a:rPr lang="en-US" dirty="0"/>
              <a:t>Moves only metadata between levels with spills</a:t>
            </a:r>
          </a:p>
          <a:p>
            <a:r>
              <a:rPr lang="en-US" dirty="0"/>
              <a:t>Uses Copy-On-Write for persistence</a:t>
            </a:r>
          </a:p>
          <a:p>
            <a:r>
              <a:rPr lang="en-US" dirty="0"/>
              <a:t>Uses </a:t>
            </a:r>
            <a:r>
              <a:rPr lang="en-US" dirty="0" err="1"/>
              <a:t>kmmap</a:t>
            </a:r>
            <a:r>
              <a:rPr lang="en-US" dirty="0"/>
              <a:t> to overcome MMIO issues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44769-15AE-E745-80AF-6F651C03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14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A9B780-8912-1745-820F-DDC51B08706C}"/>
              </a:ext>
            </a:extLst>
          </p:cNvPr>
          <p:cNvCxnSpPr>
            <a:cxnSpLocks/>
          </p:cNvCxnSpPr>
          <p:nvPr/>
        </p:nvCxnSpPr>
        <p:spPr>
          <a:xfrm>
            <a:off x="77622" y="3072100"/>
            <a:ext cx="33237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E99979-A1E4-144B-B419-8084C4F79711}"/>
              </a:ext>
            </a:extLst>
          </p:cNvPr>
          <p:cNvSpPr txBox="1"/>
          <p:nvPr/>
        </p:nvSpPr>
        <p:spPr>
          <a:xfrm rot="16200000">
            <a:off x="-111585" y="2148478"/>
            <a:ext cx="1008112" cy="43204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Memory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7BF7F6-8F66-2C43-B93F-3B9D0B8EFDD1}"/>
              </a:ext>
            </a:extLst>
          </p:cNvPr>
          <p:cNvSpPr txBox="1"/>
          <p:nvPr/>
        </p:nvSpPr>
        <p:spPr>
          <a:xfrm>
            <a:off x="770925" y="2193921"/>
            <a:ext cx="432048" cy="36003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L0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B756CA-E2DB-D74B-83BB-09DDBAC72143}"/>
              </a:ext>
            </a:extLst>
          </p:cNvPr>
          <p:cNvSpPr/>
          <p:nvPr/>
        </p:nvSpPr>
        <p:spPr>
          <a:xfrm>
            <a:off x="1365404" y="3419070"/>
            <a:ext cx="1170012" cy="13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Calibr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039AB2-DE36-474A-8F0D-8C8E98211FE1}"/>
              </a:ext>
            </a:extLst>
          </p:cNvPr>
          <p:cNvSpPr/>
          <p:nvPr/>
        </p:nvSpPr>
        <p:spPr>
          <a:xfrm>
            <a:off x="1365404" y="2275022"/>
            <a:ext cx="50405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Calibr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025812-8BBF-9A45-9B61-B6A936A38F8B}"/>
              </a:ext>
            </a:extLst>
          </p:cNvPr>
          <p:cNvSpPr txBox="1"/>
          <p:nvPr/>
        </p:nvSpPr>
        <p:spPr>
          <a:xfrm>
            <a:off x="1077029" y="4679084"/>
            <a:ext cx="936104" cy="43204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. . .</a:t>
            </a:r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559F1D16-3F76-5642-BDD8-9B72BDA3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1E18465F-66AE-4C49-B743-993343AF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62CBCE-0E4C-F04F-91D1-70665EA6DB3E}"/>
              </a:ext>
            </a:extLst>
          </p:cNvPr>
          <p:cNvSpPr/>
          <p:nvPr/>
        </p:nvSpPr>
        <p:spPr>
          <a:xfrm>
            <a:off x="1365404" y="4260880"/>
            <a:ext cx="183596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Calibri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E55562-E18B-D942-A1B5-11653A1FAA71}"/>
              </a:ext>
            </a:extLst>
          </p:cNvPr>
          <p:cNvSpPr txBox="1"/>
          <p:nvPr/>
        </p:nvSpPr>
        <p:spPr>
          <a:xfrm rot="16200000">
            <a:off x="-111586" y="4721333"/>
            <a:ext cx="1008112" cy="43204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Disk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5EE5F2-FCE9-6F44-A2A7-87D78C2A66E0}"/>
              </a:ext>
            </a:extLst>
          </p:cNvPr>
          <p:cNvSpPr/>
          <p:nvPr/>
        </p:nvSpPr>
        <p:spPr>
          <a:xfrm>
            <a:off x="1365403" y="5427298"/>
            <a:ext cx="2519175" cy="12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Calibri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6FF96C-F254-574F-8452-75A4CE0F5FC3}"/>
              </a:ext>
            </a:extLst>
          </p:cNvPr>
          <p:cNvSpPr txBox="1"/>
          <p:nvPr/>
        </p:nvSpPr>
        <p:spPr>
          <a:xfrm>
            <a:off x="770925" y="3346782"/>
            <a:ext cx="432048" cy="36003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L1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8681F6-C62B-C94B-85F3-4B5D6C7B6C99}"/>
              </a:ext>
            </a:extLst>
          </p:cNvPr>
          <p:cNvSpPr txBox="1"/>
          <p:nvPr/>
        </p:nvSpPr>
        <p:spPr>
          <a:xfrm>
            <a:off x="770925" y="4195422"/>
            <a:ext cx="432048" cy="36003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L2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C37591-5E30-6F4E-8448-BF762F01DEDD}"/>
              </a:ext>
            </a:extLst>
          </p:cNvPr>
          <p:cNvSpPr txBox="1"/>
          <p:nvPr/>
        </p:nvSpPr>
        <p:spPr>
          <a:xfrm>
            <a:off x="770925" y="5256965"/>
            <a:ext cx="432048" cy="36003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Ln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2E77C9-6285-8F41-AED0-27CFC1E65A24}"/>
              </a:ext>
            </a:extLst>
          </p:cNvPr>
          <p:cNvCxnSpPr>
            <a:cxnSpLocks/>
          </p:cNvCxnSpPr>
          <p:nvPr/>
        </p:nvCxnSpPr>
        <p:spPr>
          <a:xfrm>
            <a:off x="1980011" y="2553959"/>
            <a:ext cx="0" cy="495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4841E44-F24C-5547-AF40-9998F4372B95}"/>
              </a:ext>
            </a:extLst>
          </p:cNvPr>
          <p:cNvSpPr txBox="1"/>
          <p:nvPr/>
        </p:nvSpPr>
        <p:spPr>
          <a:xfrm>
            <a:off x="1985891" y="2655622"/>
            <a:ext cx="529732" cy="3600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Spill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C877CF-5FF8-6644-B5B7-5B9FB9806858}"/>
              </a:ext>
            </a:extLst>
          </p:cNvPr>
          <p:cNvCxnSpPr>
            <a:cxnSpLocks/>
          </p:cNvCxnSpPr>
          <p:nvPr/>
        </p:nvCxnSpPr>
        <p:spPr>
          <a:xfrm>
            <a:off x="1625448" y="136564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93CCDF-29D9-7F44-89A6-2C72D7DE6978}"/>
              </a:ext>
            </a:extLst>
          </p:cNvPr>
          <p:cNvSpPr txBox="1"/>
          <p:nvPr/>
        </p:nvSpPr>
        <p:spPr>
          <a:xfrm>
            <a:off x="1657760" y="1465117"/>
            <a:ext cx="1296144" cy="3600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Inserts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9432D253-A991-8A4F-B0F0-DB7EB8CF6534}"/>
              </a:ext>
            </a:extLst>
          </p:cNvPr>
          <p:cNvSpPr/>
          <p:nvPr/>
        </p:nvSpPr>
        <p:spPr>
          <a:xfrm>
            <a:off x="1393660" y="3965354"/>
            <a:ext cx="1807712" cy="2300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0C6740D3-80A7-7141-BA89-CF26D8B88057}"/>
              </a:ext>
            </a:extLst>
          </p:cNvPr>
          <p:cNvSpPr/>
          <p:nvPr/>
        </p:nvSpPr>
        <p:spPr>
          <a:xfrm>
            <a:off x="1393660" y="3166314"/>
            <a:ext cx="1141756" cy="187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7BBF9F42-01A2-2E4F-83C6-14C359D5982A}"/>
              </a:ext>
            </a:extLst>
          </p:cNvPr>
          <p:cNvSpPr/>
          <p:nvPr/>
        </p:nvSpPr>
        <p:spPr>
          <a:xfrm>
            <a:off x="1393660" y="2120789"/>
            <a:ext cx="475800" cy="865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FF118A99-FB0B-6C4C-8E9E-5766A38D34EE}"/>
              </a:ext>
            </a:extLst>
          </p:cNvPr>
          <p:cNvSpPr/>
          <p:nvPr/>
        </p:nvSpPr>
        <p:spPr>
          <a:xfrm>
            <a:off x="1393660" y="5084327"/>
            <a:ext cx="2490918" cy="2916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FCFF27-935C-084E-9095-2AE4BA036AC3}"/>
              </a:ext>
            </a:extLst>
          </p:cNvPr>
          <p:cNvSpPr/>
          <p:nvPr/>
        </p:nvSpPr>
        <p:spPr>
          <a:xfrm>
            <a:off x="1365402" y="5857182"/>
            <a:ext cx="3141284" cy="325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Calibri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BE04D2-F2D4-E046-92D5-62D13A9F3A18}"/>
              </a:ext>
            </a:extLst>
          </p:cNvPr>
          <p:cNvSpPr txBox="1"/>
          <p:nvPr/>
        </p:nvSpPr>
        <p:spPr>
          <a:xfrm>
            <a:off x="765603" y="5877717"/>
            <a:ext cx="432048" cy="36003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Log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829C06-AA20-EC40-A236-0CA82C205FF3}"/>
              </a:ext>
            </a:extLst>
          </p:cNvPr>
          <p:cNvCxnSpPr>
            <a:cxnSpLocks/>
          </p:cNvCxnSpPr>
          <p:nvPr/>
        </p:nvCxnSpPr>
        <p:spPr>
          <a:xfrm>
            <a:off x="2264670" y="3601295"/>
            <a:ext cx="0" cy="321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4D9B3C3-E110-4C43-B85F-20F363C12528}"/>
              </a:ext>
            </a:extLst>
          </p:cNvPr>
          <p:cNvSpPr txBox="1"/>
          <p:nvPr/>
        </p:nvSpPr>
        <p:spPr>
          <a:xfrm>
            <a:off x="2305832" y="3617920"/>
            <a:ext cx="529732" cy="3600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Spill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9CD1E9-3B74-AE45-9B28-9DD519D89682}"/>
              </a:ext>
            </a:extLst>
          </p:cNvPr>
          <p:cNvCxnSpPr>
            <a:cxnSpLocks/>
          </p:cNvCxnSpPr>
          <p:nvPr/>
        </p:nvCxnSpPr>
        <p:spPr>
          <a:xfrm>
            <a:off x="2632554" y="4516737"/>
            <a:ext cx="0" cy="446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73AD278-D471-FA4F-9BA5-49F13CDC1DC6}"/>
              </a:ext>
            </a:extLst>
          </p:cNvPr>
          <p:cNvSpPr txBox="1"/>
          <p:nvPr/>
        </p:nvSpPr>
        <p:spPr>
          <a:xfrm>
            <a:off x="2673716" y="4533362"/>
            <a:ext cx="529732" cy="3600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tlCol="0">
            <a:normAutofit lnSpcReduction="10000"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</a:pPr>
            <a:r>
              <a:rPr lang="en-US" dirty="0">
                <a:latin typeface="Calibri" pitchFamily="34" charset="0"/>
                <a:sym typeface="Wingdings" pitchFamily="2" charset="2"/>
              </a:rPr>
              <a:t>Spill</a:t>
            </a:r>
          </a:p>
        </p:txBody>
      </p:sp>
    </p:spTree>
    <p:extLst>
      <p:ext uri="{BB962C8B-B14F-4D97-AF65-F5344CB8AC3E}">
        <p14:creationId xmlns:p14="http://schemas.microsoft.com/office/powerpoint/2010/main" val="104800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4" grpId="0" animBg="1"/>
      <p:bldP spid="25" grpId="0" animBg="1"/>
      <p:bldP spid="31" grpId="0"/>
      <p:bldP spid="36" grpId="0" animBg="1"/>
      <p:bldP spid="40" grpId="0"/>
      <p:bldP spid="41" grpId="0" animBg="1"/>
      <p:bldP spid="47" grpId="0"/>
      <p:bldP spid="48" grpId="0"/>
      <p:bldP spid="49" grpId="0"/>
      <p:bldP spid="56" grpId="0"/>
      <p:bldP spid="58" grpId="0"/>
      <p:bldP spid="7" grpId="0" animBg="1"/>
      <p:bldP spid="39" grpId="0" animBg="1"/>
      <p:bldP spid="46" grpId="0" animBg="1"/>
      <p:bldP spid="50" grpId="0" animBg="1"/>
      <p:bldP spid="51" grpId="0" animBg="1"/>
      <p:bldP spid="54" grpId="0"/>
      <p:bldP spid="60" grpId="0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kmmap</a:t>
            </a:r>
            <a:r>
              <a:rPr lang="en-US" dirty="0"/>
              <a:t>: Resolving Linux MMIO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Per-page priorities enable users to define hot/cold dataset</a:t>
            </a:r>
          </a:p>
          <a:p>
            <a:pPr lvl="1"/>
            <a:r>
              <a:rPr lang="en-US" dirty="0"/>
              <a:t>Pages with lower priority evicted first</a:t>
            </a:r>
          </a:p>
          <a:p>
            <a:pPr lvl="1"/>
            <a:r>
              <a:rPr lang="en-US" dirty="0"/>
              <a:t>Kreon: L0 highest priority, then index nodes of other levels, and at last log</a:t>
            </a:r>
          </a:p>
          <a:p>
            <a:r>
              <a:rPr lang="en-US" dirty="0"/>
              <a:t>Eliminate redundant reads for newly allocated pages</a:t>
            </a:r>
          </a:p>
          <a:p>
            <a:r>
              <a:rPr lang="en-US" dirty="0"/>
              <a:t>Provides a non-blocking </a:t>
            </a:r>
            <a:r>
              <a:rPr lang="en-US" dirty="0" err="1"/>
              <a:t>msync</a:t>
            </a:r>
            <a:endParaRPr lang="en-US" dirty="0"/>
          </a:p>
          <a:p>
            <a:pPr lvl="1"/>
            <a:r>
              <a:rPr lang="en-US" dirty="0" err="1"/>
              <a:t>CoW</a:t>
            </a:r>
            <a:r>
              <a:rPr lang="en-US" dirty="0"/>
              <a:t> does not have in-place updates</a:t>
            </a:r>
          </a:p>
          <a:p>
            <a:pPr lvl="1"/>
            <a:r>
              <a:rPr lang="en-US" dirty="0"/>
              <a:t>Removes blocking </a:t>
            </a:r>
            <a:r>
              <a:rPr lang="en-US" dirty="0">
                <a:sym typeface="Wingdings" pitchFamily="2" charset="2"/>
              </a:rPr>
              <a:t> reduces tail latency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17542-D956-DE40-A7A9-8BC8F7204AB8}" type="slidenum">
              <a:rPr lang="en-US" smtClean="0"/>
              <a:t>15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D184-D981-334C-AEBA-B4C272C0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F22DA-4C70-BE4A-A7B7-03EB6AFE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194512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7489-A1A2-9F4C-8E4A-CA1FF845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Kreon improvement over </a:t>
            </a:r>
            <a:r>
              <a:rPr lang="en-US" dirty="0" err="1"/>
              <a:t>RocksDB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069556F-A693-4849-BD94-F1FA17781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3400" y="1486292"/>
            <a:ext cx="5264000" cy="3158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E3693-CB5B-E24B-AB52-5301F405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BDBFFF6-6986-CC4B-854A-DD4B4664AA37}"/>
              </a:ext>
            </a:extLst>
          </p:cNvPr>
          <p:cNvSpPr txBox="1">
            <a:spLocks/>
          </p:cNvSpPr>
          <p:nvPr/>
        </p:nvSpPr>
        <p:spPr>
          <a:xfrm>
            <a:off x="949400" y="4578066"/>
            <a:ext cx="5264000" cy="2375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(a) Efficiency (cycles/op)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2.7x (small), 3.4x (large) on average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Up to 95% fewer cycles for cache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Up to 98% fewer cycles for spills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FD75467-D3EB-0346-8827-9265975009B5}"/>
              </a:ext>
            </a:extLst>
          </p:cNvPr>
          <p:cNvSpPr txBox="1">
            <a:spLocks/>
          </p:cNvSpPr>
          <p:nvPr/>
        </p:nvSpPr>
        <p:spPr>
          <a:xfrm>
            <a:off x="6479306" y="4578066"/>
            <a:ext cx="4652094" cy="1074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(b) Throughput (ops/sec)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2.8x (small), 4.7x (large) on average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0F2180-815D-1A4A-B3A4-CCCF8BE14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486292"/>
            <a:ext cx="5264000" cy="3158400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A9545F6F-5F26-3049-9DB0-0DD1FF91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 Oct 2020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733D54D3-0D9F-B641-AB84-786836A4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262098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98F7-AFA9-9E4D-A911-A437475F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Kreon tail latency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3D712-9743-284C-A775-493EDED8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7B842-3C37-AE48-9807-F1C8B3A1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4101D-B50D-2F47-B62A-F89FE7F5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17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E515484-EF7A-204E-A2DE-3E9B4A86D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8010" y="1157655"/>
            <a:ext cx="8355980" cy="5013588"/>
          </a:xfr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F88575-4531-8B46-AD27-D83F5F7ED632}"/>
              </a:ext>
            </a:extLst>
          </p:cNvPr>
          <p:cNvCxnSpPr>
            <a:cxnSpLocks/>
          </p:cNvCxnSpPr>
          <p:nvPr/>
        </p:nvCxnSpPr>
        <p:spPr>
          <a:xfrm>
            <a:off x="10335099" y="2352907"/>
            <a:ext cx="0" cy="1311542"/>
          </a:xfrm>
          <a:prstGeom prst="straightConnector1">
            <a:avLst/>
          </a:prstGeom>
          <a:ln w="476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96B36A-FC84-B04C-A3DE-68C626ABA669}"/>
              </a:ext>
            </a:extLst>
          </p:cNvPr>
          <p:cNvSpPr txBox="1"/>
          <p:nvPr/>
        </p:nvSpPr>
        <p:spPr>
          <a:xfrm>
            <a:off x="10396209" y="2808623"/>
            <a:ext cx="608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99x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65CA5D-20CF-0B4A-992E-A65B42D13C10}"/>
              </a:ext>
            </a:extLst>
          </p:cNvPr>
          <p:cNvSpPr/>
          <p:nvPr/>
        </p:nvSpPr>
        <p:spPr>
          <a:xfrm>
            <a:off x="9971049" y="1724141"/>
            <a:ext cx="321276" cy="43248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FE9860-DFF7-2C4A-83DB-CBCD757B6CE7}"/>
              </a:ext>
            </a:extLst>
          </p:cNvPr>
          <p:cNvSpPr/>
          <p:nvPr/>
        </p:nvSpPr>
        <p:spPr>
          <a:xfrm>
            <a:off x="9971049" y="2156628"/>
            <a:ext cx="321276" cy="43248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7552CC-7704-894A-BBC4-9701B6D4B71C}"/>
              </a:ext>
            </a:extLst>
          </p:cNvPr>
          <p:cNvSpPr/>
          <p:nvPr/>
        </p:nvSpPr>
        <p:spPr>
          <a:xfrm>
            <a:off x="9992436" y="3448205"/>
            <a:ext cx="321276" cy="43248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5852FD-9049-CB49-9F0F-3C5860C0227C}"/>
              </a:ext>
            </a:extLst>
          </p:cNvPr>
          <p:cNvSpPr/>
          <p:nvPr/>
        </p:nvSpPr>
        <p:spPr>
          <a:xfrm>
            <a:off x="2796181" y="4202771"/>
            <a:ext cx="471125" cy="160701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876B-BAB5-2E4C-92BE-0B2422F8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ADED-1E53-C244-867E-6096D8975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Kreon is a write-optimized key-value store with custom MMIO path</a:t>
            </a:r>
          </a:p>
          <a:p>
            <a:r>
              <a:rPr lang="en-US" dirty="0"/>
              <a:t>Kreon reduces CPU cycles due to MMIO and spills</a:t>
            </a:r>
          </a:p>
          <a:p>
            <a:r>
              <a:rPr lang="en-US" dirty="0"/>
              <a:t>Kreon reduces I/O amplification due to metadata-only movement</a:t>
            </a:r>
          </a:p>
          <a:p>
            <a:pPr lvl="1"/>
            <a:r>
              <a:rPr lang="en-US" dirty="0"/>
              <a:t>Up to 4.9x less I/O </a:t>
            </a:r>
          </a:p>
          <a:p>
            <a:r>
              <a:rPr lang="en-US" b="1" dirty="0"/>
              <a:t>Scalability issues with increasing the number of threads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EFC53-AFDF-7D43-9A90-0551361F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2F344-B6B2-B347-AA6F-1CC74D7D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C9AA-0E89-EB4C-A694-DD56DC8D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2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6A15-D249-6042-A0D4-48B236B0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B7C7-B5E0-3647-9662-721EAB56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Contributions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MMIO: Potential &amp; customization (~7 min)</a:t>
            </a:r>
          </a:p>
          <a:p>
            <a:r>
              <a:rPr lang="en-US" dirty="0"/>
              <a:t>MMIO: Scaling with #threads (~15 min)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MMIO: Reducing single thread overhead (~15 min)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9C3D5-2B0C-6144-84A2-7B1EFFCA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19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8CC02-A2A2-7647-9168-0DAC512F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19C18-96DC-3843-A57A-1A20FE44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135910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storage device trends – New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Rotational disks (HDDs) require large I/</a:t>
            </a:r>
            <a:r>
              <a:rPr lang="en-US" dirty="0" err="1"/>
              <a:t>Os</a:t>
            </a:r>
            <a:r>
              <a:rPr lang="en-US" dirty="0"/>
              <a:t> for peak device throughput</a:t>
            </a:r>
          </a:p>
          <a:p>
            <a:pPr lvl="1"/>
            <a:r>
              <a:rPr lang="en-US" dirty="0"/>
              <a:t>CPU overhead is negligible compare to device accesses</a:t>
            </a:r>
          </a:p>
          <a:p>
            <a:r>
              <a:rPr lang="en-US" dirty="0"/>
              <a:t>Fast storage </a:t>
            </a:r>
            <a:r>
              <a:rPr lang="en-US" dirty="0">
                <a:sym typeface="Wingdings" pitchFamily="2" charset="2"/>
              </a:rPr>
              <a:t> Flash, </a:t>
            </a:r>
            <a:r>
              <a:rPr lang="en-US" dirty="0" err="1">
                <a:sym typeface="Wingdings" pitchFamily="2" charset="2"/>
              </a:rPr>
              <a:t>NVMe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Millions of IOPS</a:t>
            </a:r>
          </a:p>
          <a:p>
            <a:pPr lvl="1"/>
            <a:r>
              <a:rPr lang="en-US" dirty="0">
                <a:sym typeface="Wingdings" pitchFamily="2" charset="2"/>
              </a:rPr>
              <a:t>&lt; 10 </a:t>
            </a:r>
            <a:r>
              <a:rPr lang="el-GR" dirty="0">
                <a:sym typeface="Wingdings" pitchFamily="2" charset="2"/>
              </a:rPr>
              <a:t>μ</a:t>
            </a:r>
            <a:r>
              <a:rPr lang="en-US" dirty="0">
                <a:sym typeface="Wingdings" pitchFamily="2" charset="2"/>
              </a:rPr>
              <a:t>s access latency</a:t>
            </a:r>
          </a:p>
          <a:p>
            <a:pPr lvl="1"/>
            <a:r>
              <a:rPr lang="en-US" dirty="0">
                <a:sym typeface="Wingdings" pitchFamily="2" charset="2"/>
              </a:rPr>
              <a:t>Small I/</a:t>
            </a:r>
            <a:r>
              <a:rPr lang="en-US" dirty="0" err="1">
                <a:sym typeface="Wingdings" pitchFamily="2" charset="2"/>
              </a:rPr>
              <a:t>Os</a:t>
            </a:r>
            <a:r>
              <a:rPr lang="en-US" dirty="0">
                <a:sym typeface="Wingdings" pitchFamily="2" charset="2"/>
              </a:rPr>
              <a:t> still result in peak device </a:t>
            </a:r>
            <a:r>
              <a:rPr lang="en-US" dirty="0" err="1">
                <a:sym typeface="Wingdings" pitchFamily="2" charset="2"/>
              </a:rPr>
              <a:t>xput</a:t>
            </a:r>
            <a:r>
              <a:rPr lang="en-US" dirty="0">
                <a:sym typeface="Wingdings" pitchFamily="2" charset="2"/>
              </a:rPr>
              <a:t> – given large queue depth </a:t>
            </a:r>
          </a:p>
          <a:p>
            <a:r>
              <a:rPr lang="en-US" dirty="0">
                <a:sym typeface="Wingdings" pitchFamily="2" charset="2"/>
              </a:rPr>
              <a:t>More IOPS result in higher CPU overhead</a:t>
            </a:r>
          </a:p>
          <a:p>
            <a:pPr lvl="1"/>
            <a:r>
              <a:rPr lang="en-US" dirty="0"/>
              <a:t>Today bottleneck is the host I/O path, not the device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There is need and opportunity to redesign the I/O path</a:t>
            </a:r>
          </a:p>
          <a:p>
            <a:pPr lvl="1"/>
            <a:r>
              <a:rPr lang="en-US" dirty="0"/>
              <a:t>Different design tradeoffs for small and large I/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B73A-775C-E54B-8807-72897D45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5E2C-2FB4-764A-8D67-7C210BCF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113201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525"/>
            <a:ext cx="10515600" cy="1325563"/>
          </a:xfrm>
        </p:spPr>
        <p:txBody>
          <a:bodyPr/>
          <a:lstStyle/>
          <a:p>
            <a:r>
              <a:rPr lang="en-US" dirty="0"/>
              <a:t>Linux memory-mapped I/O path scalability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ABE8-10F3-1B41-892F-39D194D6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609A2A4-3C88-D142-BB87-72CE11278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6886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2AC634-9751-6A4F-97A2-C7B25B34AE87}"/>
              </a:ext>
            </a:extLst>
          </p:cNvPr>
          <p:cNvSpPr txBox="1"/>
          <p:nvPr/>
        </p:nvSpPr>
        <p:spPr>
          <a:xfrm rot="16200000">
            <a:off x="-707543" y="3604846"/>
            <a:ext cx="272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million page-faults/s (IOPS)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8F7BC-2647-B44E-9388-96D1248C16C8}"/>
              </a:ext>
            </a:extLst>
          </p:cNvPr>
          <p:cNvSpPr txBox="1"/>
          <p:nvPr/>
        </p:nvSpPr>
        <p:spPr>
          <a:xfrm>
            <a:off x="1377950" y="1825625"/>
            <a:ext cx="3308350" cy="1569660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microbenchmark</a:t>
            </a:r>
          </a:p>
          <a:p>
            <a:r>
              <a:rPr lang="en-US" sz="2400" dirty="0"/>
              <a:t>device: </a:t>
            </a:r>
            <a:r>
              <a:rPr lang="en-US" sz="2400" dirty="0" err="1"/>
              <a:t>null_blk</a:t>
            </a:r>
            <a:endParaRPr lang="en-US" sz="2400" dirty="0"/>
          </a:p>
          <a:p>
            <a:r>
              <a:rPr lang="en-US" sz="2400" dirty="0"/>
              <a:t>dataset: 4TB</a:t>
            </a:r>
          </a:p>
          <a:p>
            <a:r>
              <a:rPr lang="en-US" sz="2400" dirty="0"/>
              <a:t>DRAM cache: 192GB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84F07-A56B-7741-A4D5-A5D8C49F8669}"/>
              </a:ext>
            </a:extLst>
          </p:cNvPr>
          <p:cNvSpPr txBox="1"/>
          <p:nvPr/>
        </p:nvSpPr>
        <p:spPr>
          <a:xfrm>
            <a:off x="5589194" y="616958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#threads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E92AFF-EB49-734D-8CC9-8F7B47F6B50E}"/>
              </a:ext>
            </a:extLst>
          </p:cNvPr>
          <p:cNvSpPr/>
          <p:nvPr/>
        </p:nvSpPr>
        <p:spPr>
          <a:xfrm>
            <a:off x="6870356" y="3917091"/>
            <a:ext cx="321276" cy="43248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F4049-FB07-BD4F-B87C-55C10642FE18}"/>
              </a:ext>
            </a:extLst>
          </p:cNvPr>
          <p:cNvSpPr txBox="1"/>
          <p:nvPr/>
        </p:nvSpPr>
        <p:spPr>
          <a:xfrm>
            <a:off x="6492224" y="3466226"/>
            <a:ext cx="107753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2M IOPS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9FBBA4-5F86-FD4E-B2B8-07E445B5485D}"/>
              </a:ext>
            </a:extLst>
          </p:cNvPr>
          <p:cNvSpPr txBox="1"/>
          <p:nvPr/>
        </p:nvSpPr>
        <p:spPr>
          <a:xfrm>
            <a:off x="9996425" y="3824698"/>
            <a:ext cx="127150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1.3M IOPS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0A2A76-D1B7-CF42-AED4-DCA36DAF687D}"/>
              </a:ext>
            </a:extLst>
          </p:cNvPr>
          <p:cNvSpPr/>
          <p:nvPr/>
        </p:nvSpPr>
        <p:spPr>
          <a:xfrm>
            <a:off x="10206995" y="4349578"/>
            <a:ext cx="321276" cy="43248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0B1E8E-0D3C-6446-BB09-153A7B1E74BF}"/>
              </a:ext>
            </a:extLst>
          </p:cNvPr>
          <p:cNvCxnSpPr>
            <a:cxnSpLocks/>
          </p:cNvCxnSpPr>
          <p:nvPr/>
        </p:nvCxnSpPr>
        <p:spPr>
          <a:xfrm>
            <a:off x="9055040" y="3369070"/>
            <a:ext cx="1066082" cy="9805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7CA77A-AC6C-6842-8209-F95F8BD8EDE5}"/>
                  </a:ext>
                </a:extLst>
              </p:cNvPr>
              <p:cNvSpPr txBox="1"/>
              <p:nvPr/>
            </p:nvSpPr>
            <p:spPr>
              <a:xfrm>
                <a:off x="7984393" y="2968960"/>
                <a:ext cx="21231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Queue depth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27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7CA77A-AC6C-6842-8209-F95F8BD8E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393" y="2968960"/>
                <a:ext cx="2123145" cy="400110"/>
              </a:xfrm>
              <a:prstGeom prst="rect">
                <a:avLst/>
              </a:prstGeom>
              <a:blipFill>
                <a:blip r:embed="rId4"/>
                <a:stretch>
                  <a:fillRect l="-2976" t="-6250" r="-17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3C1A9-F1F3-4045-89B4-A30513B0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2B9F6-3E38-464B-97B4-6AC3235A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306195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13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memory-mapped I/O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FastMap [USENIX ATC’20] custom memory-mapped I/O path</a:t>
            </a:r>
          </a:p>
          <a:p>
            <a:pPr lvl="1"/>
            <a:r>
              <a:rPr lang="en-US" dirty="0"/>
              <a:t>Inside the Linux kernel</a:t>
            </a:r>
          </a:p>
          <a:p>
            <a:pPr lvl="1"/>
            <a:r>
              <a:rPr lang="en-US" dirty="0"/>
              <a:t>From the user to device</a:t>
            </a:r>
          </a:p>
          <a:p>
            <a:r>
              <a:rPr lang="en-US" dirty="0"/>
              <a:t>Achieves higher scalability and I/O concurrency</a:t>
            </a:r>
          </a:p>
          <a:p>
            <a:pPr lvl="1"/>
            <a:r>
              <a:rPr lang="en-US" dirty="0"/>
              <a:t>Avoid all centralized contention points</a:t>
            </a:r>
          </a:p>
          <a:p>
            <a:pPr lvl="1"/>
            <a:r>
              <a:rPr lang="en-US" dirty="0"/>
              <a:t>Reduce CPU processing in the common path</a:t>
            </a:r>
          </a:p>
          <a:p>
            <a:pPr lvl="1"/>
            <a:r>
              <a:rPr lang="en-US" dirty="0"/>
              <a:t>Use dedicated data structures to minimize interference among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21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8D0C8-5F43-5C4A-BA60-D75BA388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B00C0-B5F4-194E-B9BA-6EF56086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353559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Memory-mapped I/O path scalability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ABE8-10F3-1B41-892F-39D194D6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609A2A4-3C88-D142-BB87-72CE11278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5684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2AC634-9751-6A4F-97A2-C7B25B34AE87}"/>
              </a:ext>
            </a:extLst>
          </p:cNvPr>
          <p:cNvSpPr txBox="1"/>
          <p:nvPr/>
        </p:nvSpPr>
        <p:spPr>
          <a:xfrm rot="16200000">
            <a:off x="-707543" y="3604846"/>
            <a:ext cx="272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million page-faults/s (IOPS)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A53794-E5E3-5545-B3BA-EAE9486C8DFE}"/>
              </a:ext>
            </a:extLst>
          </p:cNvPr>
          <p:cNvCxnSpPr>
            <a:cxnSpLocks/>
          </p:cNvCxnSpPr>
          <p:nvPr/>
        </p:nvCxnSpPr>
        <p:spPr>
          <a:xfrm flipH="1" flipV="1">
            <a:off x="10330250" y="2570205"/>
            <a:ext cx="617836" cy="81554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2C0441-7D49-374F-9CEF-94664C3A64AB}"/>
              </a:ext>
            </a:extLst>
          </p:cNvPr>
          <p:cNvCxnSpPr>
            <a:cxnSpLocks/>
          </p:cNvCxnSpPr>
          <p:nvPr/>
        </p:nvCxnSpPr>
        <p:spPr>
          <a:xfrm flipH="1">
            <a:off x="10330250" y="3385751"/>
            <a:ext cx="617836" cy="113682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A98BA4-56A8-EA4F-A246-29591969EABD}"/>
              </a:ext>
            </a:extLst>
          </p:cNvPr>
          <p:cNvCxnSpPr/>
          <p:nvPr/>
        </p:nvCxnSpPr>
        <p:spPr>
          <a:xfrm flipH="1" flipV="1">
            <a:off x="10330250" y="2755557"/>
            <a:ext cx="617836" cy="176701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5191F5-4968-9A4C-A922-6324D89DB263}"/>
              </a:ext>
            </a:extLst>
          </p:cNvPr>
          <p:cNvCxnSpPr/>
          <p:nvPr/>
        </p:nvCxnSpPr>
        <p:spPr>
          <a:xfrm flipH="1">
            <a:off x="10330250" y="4522573"/>
            <a:ext cx="617836" cy="46955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717049-322C-584A-90F7-DE469021CD62}"/>
              </a:ext>
            </a:extLst>
          </p:cNvPr>
          <p:cNvSpPr txBox="1"/>
          <p:nvPr/>
        </p:nvSpPr>
        <p:spPr>
          <a:xfrm>
            <a:off x="11120897" y="2958515"/>
            <a:ext cx="8715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3x in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reads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5AB8C0-1F08-D346-A20D-AA133AA01244}"/>
              </a:ext>
            </a:extLst>
          </p:cNvPr>
          <p:cNvSpPr txBox="1"/>
          <p:nvPr/>
        </p:nvSpPr>
        <p:spPr>
          <a:xfrm>
            <a:off x="11004445" y="4161133"/>
            <a:ext cx="955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6x in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writes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E2AC05-52AA-0A41-B210-BB50D0E9DA6B}"/>
              </a:ext>
            </a:extLst>
          </p:cNvPr>
          <p:cNvSpPr txBox="1"/>
          <p:nvPr/>
        </p:nvSpPr>
        <p:spPr>
          <a:xfrm>
            <a:off x="1377950" y="1825625"/>
            <a:ext cx="3308350" cy="1569660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microbenchmark</a:t>
            </a:r>
          </a:p>
          <a:p>
            <a:r>
              <a:rPr lang="en-US" sz="2400" dirty="0"/>
              <a:t>device: </a:t>
            </a:r>
            <a:r>
              <a:rPr lang="en-US" sz="2400" dirty="0" err="1"/>
              <a:t>null_blk</a:t>
            </a:r>
            <a:endParaRPr lang="en-US" sz="2400" dirty="0"/>
          </a:p>
          <a:p>
            <a:r>
              <a:rPr lang="en-US" sz="2400" dirty="0"/>
              <a:t>dataset: 4TB</a:t>
            </a:r>
          </a:p>
          <a:p>
            <a:r>
              <a:rPr lang="en-US" sz="2400" dirty="0"/>
              <a:t>DRAM cache: 192GB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7DA0D2-AECC-E14F-AFB1-99E34116C639}"/>
              </a:ext>
            </a:extLst>
          </p:cNvPr>
          <p:cNvSpPr txBox="1"/>
          <p:nvPr/>
        </p:nvSpPr>
        <p:spPr>
          <a:xfrm>
            <a:off x="5589194" y="616958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#threads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D9334-AD7C-CC43-BF0D-B63B4EAA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61D09-DBB7-F94C-9102-A89D870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13567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6A15-D249-6042-A0D4-48B236B0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B7C7-B5E0-3647-9662-721EAB56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Contributions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MMIO: Potential &amp; customization (~7 min)</a:t>
            </a:r>
          </a:p>
          <a:p>
            <a:r>
              <a:rPr lang="en-US" dirty="0"/>
              <a:t>MMIO: Scaling with #threads (~15 min)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Experimental Analysis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MMIO: Reducing single thread overhead (~15 min)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9C3D5-2B0C-6144-84A2-7B1EFFCA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23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D4E41-F979-784C-BD4D-E759C661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3C9BB-15D4-E248-BA13-881F4C59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1070307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FastMap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FastMap based on 3 main design decisions</a:t>
            </a:r>
          </a:p>
          <a:p>
            <a:pPr lvl="1"/>
            <a:r>
              <a:rPr lang="en-US" dirty="0"/>
              <a:t>Separates data structures that keep clean and dirty pages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Optimize reverse mappings to reduce CPU processing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 scalable DRAM cache to reduce latency variability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24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F6A73-CD47-8444-8DB2-CAE8A94D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7782-7EFF-C342-8877-97A6B9E4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1173759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25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F90FF-BC8B-BF44-A6F9-BD1B2711C1A5}"/>
              </a:ext>
            </a:extLst>
          </p:cNvPr>
          <p:cNvSpPr/>
          <p:nvPr/>
        </p:nvSpPr>
        <p:spPr>
          <a:xfrm>
            <a:off x="568411" y="1667004"/>
            <a:ext cx="1661081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VMA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B328C-50F4-6345-B704-906ED144A70D}"/>
              </a:ext>
            </a:extLst>
          </p:cNvPr>
          <p:cNvSpPr/>
          <p:nvPr/>
        </p:nvSpPr>
        <p:spPr>
          <a:xfrm>
            <a:off x="2887072" y="1667004"/>
            <a:ext cx="2303055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address_space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149387-3E8C-E244-BFBC-D5418B9B3F53}"/>
              </a:ext>
            </a:extLst>
          </p:cNvPr>
          <p:cNvSpPr/>
          <p:nvPr/>
        </p:nvSpPr>
        <p:spPr>
          <a:xfrm>
            <a:off x="5847706" y="1535059"/>
            <a:ext cx="2303055" cy="82047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page_tree</a:t>
            </a:r>
            <a:endParaRPr lang="en-US" sz="2400" dirty="0"/>
          </a:p>
          <a:p>
            <a:pPr algn="ctr"/>
            <a:r>
              <a:rPr lang="en-US" sz="2400" dirty="0"/>
              <a:t>(</a:t>
            </a:r>
            <a:r>
              <a:rPr lang="en-US" sz="2400" dirty="0" err="1"/>
              <a:t>radix_tree</a:t>
            </a:r>
            <a:r>
              <a:rPr lang="en-US" sz="24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3EC29C-15C9-8843-B956-0DE309B5C51B}"/>
              </a:ext>
            </a:extLst>
          </p:cNvPr>
          <p:cNvSpPr/>
          <p:nvPr/>
        </p:nvSpPr>
        <p:spPr>
          <a:xfrm>
            <a:off x="5847706" y="2364949"/>
            <a:ext cx="2303055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tree_lock</a:t>
            </a:r>
            <a:endParaRPr lang="en-US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F5359B-6A66-4840-84D6-18F7C6AA6DE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8150761" y="1021006"/>
            <a:ext cx="1228016" cy="9242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D7983-3DE6-3F45-BA95-BB0E624DA111}"/>
              </a:ext>
            </a:extLst>
          </p:cNvPr>
          <p:cNvSpPr/>
          <p:nvPr/>
        </p:nvSpPr>
        <p:spPr>
          <a:xfrm>
            <a:off x="9378778" y="659908"/>
            <a:ext cx="1661081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0E3DD4-689C-814F-B132-760D4F668FCE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8150761" y="1945296"/>
            <a:ext cx="1228015" cy="89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2A33890-AC43-B743-9E35-0BB8CF845CD6}"/>
              </a:ext>
            </a:extLst>
          </p:cNvPr>
          <p:cNvSpPr/>
          <p:nvPr/>
        </p:nvSpPr>
        <p:spPr>
          <a:xfrm>
            <a:off x="9378776" y="1748997"/>
            <a:ext cx="1661081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B53F78-1DF1-2440-8749-752C8B69BA00}"/>
              </a:ext>
            </a:extLst>
          </p:cNvPr>
          <p:cNvSpPr/>
          <p:nvPr/>
        </p:nvSpPr>
        <p:spPr>
          <a:xfrm>
            <a:off x="9378777" y="2838087"/>
            <a:ext cx="1661081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ABB7C1-993C-A842-BD40-B01706FCCAF3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8150761" y="1945296"/>
            <a:ext cx="1228016" cy="1178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3E0E23-F4AA-3C4C-AF49-061A89029C0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229492" y="1952303"/>
            <a:ext cx="6575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9757EC-3042-5143-B133-E9FD02C78F8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190127" y="1945296"/>
            <a:ext cx="657579" cy="7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F1D540D-5143-E646-B89A-62DB1AFE567A}"/>
              </a:ext>
            </a:extLst>
          </p:cNvPr>
          <p:cNvSpPr/>
          <p:nvPr/>
        </p:nvSpPr>
        <p:spPr>
          <a:xfrm>
            <a:off x="5960073" y="2385134"/>
            <a:ext cx="2014152" cy="549550"/>
          </a:xfrm>
          <a:prstGeom prst="ellipse">
            <a:avLst/>
          </a:prstGeom>
          <a:solidFill>
            <a:schemeClr val="bg1">
              <a:alpha val="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CE2015-0AB4-0B4A-A868-0D707CE08157}"/>
              </a:ext>
            </a:extLst>
          </p:cNvPr>
          <p:cNvCxnSpPr>
            <a:cxnSpLocks/>
            <a:stCxn id="33" idx="3"/>
            <a:endCxn id="36" idx="0"/>
          </p:cNvCxnSpPr>
          <p:nvPr/>
        </p:nvCxnSpPr>
        <p:spPr>
          <a:xfrm flipH="1">
            <a:off x="4647226" y="2854204"/>
            <a:ext cx="1607813" cy="13898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CA57DAA-02BB-F64D-A9C5-A106D03E239C}"/>
              </a:ext>
            </a:extLst>
          </p:cNvPr>
          <p:cNvSpPr txBox="1"/>
          <p:nvPr/>
        </p:nvSpPr>
        <p:spPr>
          <a:xfrm>
            <a:off x="3501719" y="2993186"/>
            <a:ext cx="2291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126x contented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lock acquisitions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8911B-7157-7044-8FF7-7F49F43B92BF}"/>
              </a:ext>
            </a:extLst>
          </p:cNvPr>
          <p:cNvSpPr txBox="1"/>
          <p:nvPr/>
        </p:nvSpPr>
        <p:spPr>
          <a:xfrm>
            <a:off x="7679259" y="3440510"/>
            <a:ext cx="1606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155x more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wait time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A3417C-CAA6-AA4D-981D-83615C8A608B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7679259" y="2854204"/>
            <a:ext cx="471502" cy="69149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669D92D-2AD8-C847-94E5-8DA79598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2" y="4355290"/>
            <a:ext cx="10326625" cy="1715761"/>
          </a:xfrm>
        </p:spPr>
        <p:txBody>
          <a:bodyPr/>
          <a:lstStyle/>
          <a:p>
            <a:r>
              <a:rPr lang="en-US" dirty="0" err="1"/>
              <a:t>tree_lock</a:t>
            </a:r>
            <a:r>
              <a:rPr lang="en-US" dirty="0"/>
              <a:t> is acquired for 2 main reasons</a:t>
            </a:r>
          </a:p>
          <a:p>
            <a:pPr lvl="1"/>
            <a:r>
              <a:rPr lang="en-US" dirty="0"/>
              <a:t>insert/remove elements from </a:t>
            </a:r>
            <a:r>
              <a:rPr lang="en-US" dirty="0" err="1"/>
              <a:t>page_tree</a:t>
            </a:r>
            <a:endParaRPr lang="en-US" dirty="0"/>
          </a:p>
          <a:p>
            <a:pPr lvl="1"/>
            <a:r>
              <a:rPr lang="en-US" dirty="0"/>
              <a:t>Modify </a:t>
            </a:r>
            <a:r>
              <a:rPr lang="en-US" b="1" dirty="0"/>
              <a:t>tags</a:t>
            </a:r>
            <a:r>
              <a:rPr lang="en-US" dirty="0"/>
              <a:t> for a specific entry </a:t>
            </a:r>
            <a:r>
              <a:rPr lang="en-US" dirty="0">
                <a:sym typeface="Wingdings" pitchFamily="2" charset="2"/>
              </a:rPr>
              <a:t> Used to mark a page dirty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6678C-C8FC-6542-BFD4-3DDA44F6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33849-CC19-E640-A527-8CB5A1BD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33417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6" grpId="0" animBg="1"/>
      <p:bldP spid="20" grpId="0" animBg="1"/>
      <p:bldP spid="21" grpId="0" animBg="1"/>
      <p:bldP spid="33" grpId="0" animBg="1"/>
      <p:bldP spid="36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FastMap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26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83D0E1-7CC2-724A-80C0-4EB348907A94}"/>
              </a:ext>
            </a:extLst>
          </p:cNvPr>
          <p:cNvSpPr/>
          <p:nvPr/>
        </p:nvSpPr>
        <p:spPr>
          <a:xfrm>
            <a:off x="682711" y="1707614"/>
            <a:ext cx="1661081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VMA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F973F-E531-4C47-97C0-A73C67636F12}"/>
              </a:ext>
            </a:extLst>
          </p:cNvPr>
          <p:cNvSpPr/>
          <p:nvPr/>
        </p:nvSpPr>
        <p:spPr>
          <a:xfrm>
            <a:off x="3001372" y="1707614"/>
            <a:ext cx="1661081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PFD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836DD8-7F73-574B-A599-A1119D5D7591}"/>
              </a:ext>
            </a:extLst>
          </p:cNvPr>
          <p:cNvCxnSpPr>
            <a:cxnSpLocks/>
          </p:cNvCxnSpPr>
          <p:nvPr/>
        </p:nvCxnSpPr>
        <p:spPr>
          <a:xfrm>
            <a:off x="2343792" y="1992913"/>
            <a:ext cx="6575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A2FDAD-AB6F-4645-B3EC-25250EA5A47C}"/>
              </a:ext>
            </a:extLst>
          </p:cNvPr>
          <p:cNvCxnSpPr>
            <a:cxnSpLocks/>
          </p:cNvCxnSpPr>
          <p:nvPr/>
        </p:nvCxnSpPr>
        <p:spPr>
          <a:xfrm flipV="1">
            <a:off x="4662453" y="1045981"/>
            <a:ext cx="481047" cy="65968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7464847-8F15-3749-9299-DACAE2E0AD9B}"/>
              </a:ext>
            </a:extLst>
          </p:cNvPr>
          <p:cNvSpPr/>
          <p:nvPr/>
        </p:nvSpPr>
        <p:spPr>
          <a:xfrm>
            <a:off x="5143500" y="1406139"/>
            <a:ext cx="1488121" cy="88705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page_tree</a:t>
            </a:r>
            <a:endParaRPr lang="en-US" sz="2400" dirty="0"/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radix_tree</a:t>
            </a:r>
            <a:r>
              <a:rPr lang="en-US" sz="2000" dirty="0"/>
              <a:t>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2F0809-B968-334F-AEF5-232A14D243E0}"/>
              </a:ext>
            </a:extLst>
          </p:cNvPr>
          <p:cNvSpPr/>
          <p:nvPr/>
        </p:nvSpPr>
        <p:spPr>
          <a:xfrm>
            <a:off x="7108622" y="1408793"/>
            <a:ext cx="1488121" cy="88705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page_tree</a:t>
            </a:r>
            <a:endParaRPr lang="en-US" sz="2400" dirty="0"/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radix_tree</a:t>
            </a:r>
            <a:r>
              <a:rPr lang="en-US" sz="2000" dirty="0"/>
              <a:t>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188CB3-DC0B-F045-B275-896DF2EE049D}"/>
              </a:ext>
            </a:extLst>
          </p:cNvPr>
          <p:cNvSpPr/>
          <p:nvPr/>
        </p:nvSpPr>
        <p:spPr>
          <a:xfrm>
            <a:off x="10032576" y="1406140"/>
            <a:ext cx="1488121" cy="87207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page_tree</a:t>
            </a:r>
            <a:endParaRPr lang="en-US" sz="2400" dirty="0"/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radix_tree</a:t>
            </a:r>
            <a:r>
              <a:rPr lang="en-US" sz="2000" dirty="0"/>
              <a:t>)</a:t>
            </a:r>
          </a:p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cpuN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C00DFB-D856-D84E-B855-32FE96ECA1CC}"/>
              </a:ext>
            </a:extLst>
          </p:cNvPr>
          <p:cNvSpPr txBox="1"/>
          <p:nvPr/>
        </p:nvSpPr>
        <p:spPr>
          <a:xfrm>
            <a:off x="8972026" y="1301998"/>
            <a:ext cx="636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 . 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656E58-8BED-244F-9179-903B3409D433}"/>
              </a:ext>
            </a:extLst>
          </p:cNvPr>
          <p:cNvCxnSpPr>
            <a:cxnSpLocks/>
          </p:cNvCxnSpPr>
          <p:nvPr/>
        </p:nvCxnSpPr>
        <p:spPr>
          <a:xfrm>
            <a:off x="4662453" y="2278212"/>
            <a:ext cx="481047" cy="102624"/>
          </a:xfrm>
          <a:prstGeom prst="straightConnector1">
            <a:avLst/>
          </a:prstGeom>
          <a:ln w="1905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21421E5-B3B1-CE42-84F7-74D0DC413450}"/>
              </a:ext>
            </a:extLst>
          </p:cNvPr>
          <p:cNvSpPr/>
          <p:nvPr/>
        </p:nvSpPr>
        <p:spPr>
          <a:xfrm>
            <a:off x="5143500" y="2714412"/>
            <a:ext cx="1488121" cy="95493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dirty_tree</a:t>
            </a:r>
            <a:endParaRPr lang="en-US" sz="2400" dirty="0"/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rb</a:t>
            </a:r>
            <a:r>
              <a:rPr lang="en-US" sz="2000" dirty="0"/>
              <a:t>-tree)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cpu0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00700D-CDE0-8348-9F78-B9BBD3562E2C}"/>
              </a:ext>
            </a:extLst>
          </p:cNvPr>
          <p:cNvSpPr/>
          <p:nvPr/>
        </p:nvSpPr>
        <p:spPr>
          <a:xfrm>
            <a:off x="7108622" y="2714413"/>
            <a:ext cx="1488121" cy="95493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dirty_tree</a:t>
            </a:r>
            <a:endParaRPr lang="en-US" sz="2400" dirty="0"/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rb</a:t>
            </a:r>
            <a:r>
              <a:rPr lang="en-US" sz="2000" dirty="0"/>
              <a:t>-tree)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cpu1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A3FE8A-AEAA-9949-B640-1BDFDAE109C7}"/>
              </a:ext>
            </a:extLst>
          </p:cNvPr>
          <p:cNvSpPr/>
          <p:nvPr/>
        </p:nvSpPr>
        <p:spPr>
          <a:xfrm>
            <a:off x="10032576" y="2714412"/>
            <a:ext cx="1488121" cy="9399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dirty_tree</a:t>
            </a:r>
            <a:endParaRPr lang="en-US" sz="2400" dirty="0"/>
          </a:p>
          <a:p>
            <a:pPr algn="ctr"/>
            <a:r>
              <a:rPr lang="en-US" sz="2000" dirty="0"/>
              <a:t>(</a:t>
            </a:r>
            <a:r>
              <a:rPr lang="en-US" sz="2000" dirty="0" err="1"/>
              <a:t>rb</a:t>
            </a:r>
            <a:r>
              <a:rPr lang="en-US" sz="2000" dirty="0"/>
              <a:t>-tree)</a:t>
            </a:r>
          </a:p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cpuN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D0469-6445-7B4F-8102-6A4773551D69}"/>
              </a:ext>
            </a:extLst>
          </p:cNvPr>
          <p:cNvSpPr txBox="1"/>
          <p:nvPr/>
        </p:nvSpPr>
        <p:spPr>
          <a:xfrm>
            <a:off x="8972026" y="2610271"/>
            <a:ext cx="636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 . 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853195-0A27-0544-BE50-9B5BE8F2F93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884904" y="1045981"/>
            <a:ext cx="2657" cy="3601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EFD15C-EAF9-F043-B0F8-BC97A5D3855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884904" y="2380836"/>
            <a:ext cx="2657" cy="333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988C14-EB48-AB45-8E8E-BC74A2204A5A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852683" y="1048634"/>
            <a:ext cx="9376" cy="360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F1E071-2785-9340-8ABB-28DBAF55745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7852683" y="2395816"/>
            <a:ext cx="0" cy="3185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B79046-7F3B-464E-9E29-5B3D1758FAD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0776637" y="1045981"/>
            <a:ext cx="5660" cy="360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D6333C-FF3F-FE43-B426-F096C4D6ED87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0776637" y="2380836"/>
            <a:ext cx="0" cy="333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6992151-D7B1-004B-B771-91CB10E0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652" y="3756995"/>
            <a:ext cx="10980696" cy="25843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Keep dirty pages on a separate data structure</a:t>
            </a:r>
          </a:p>
          <a:p>
            <a:pPr lvl="1"/>
            <a:r>
              <a:rPr lang="en-US" dirty="0"/>
              <a:t>Marking a page dirty/clean does not serialize insert/remove ops</a:t>
            </a:r>
          </a:p>
          <a:p>
            <a:r>
              <a:rPr lang="en-US" dirty="0"/>
              <a:t>Choose one of multiple data-structures based on </a:t>
            </a:r>
            <a:r>
              <a:rPr lang="en-US" dirty="0" err="1"/>
              <a:t>page_offset</a:t>
            </a:r>
            <a:r>
              <a:rPr lang="en-US" dirty="0"/>
              <a:t> % </a:t>
            </a:r>
            <a:r>
              <a:rPr lang="en-US" dirty="0" err="1"/>
              <a:t>num_cpus</a:t>
            </a:r>
            <a:endParaRPr lang="en-US" dirty="0"/>
          </a:p>
          <a:p>
            <a:r>
              <a:rPr lang="en-US" dirty="0"/>
              <a:t>Page trees to keep </a:t>
            </a:r>
            <a:r>
              <a:rPr lang="en-US" b="1" dirty="0"/>
              <a:t>ALL</a:t>
            </a:r>
            <a:r>
              <a:rPr lang="en-US" dirty="0"/>
              <a:t> cached pages</a:t>
            </a:r>
          </a:p>
          <a:p>
            <a:r>
              <a:rPr lang="en-US" dirty="0"/>
              <a:t>Dirty trees to keep </a:t>
            </a:r>
            <a:r>
              <a:rPr lang="en-US" b="1" dirty="0"/>
              <a:t>ONLY</a:t>
            </a:r>
            <a:r>
              <a:rPr lang="en-US" dirty="0"/>
              <a:t> dirty pages</a:t>
            </a:r>
          </a:p>
          <a:p>
            <a:pPr lvl="1"/>
            <a:r>
              <a:rPr lang="en-US" dirty="0">
                <a:sym typeface="Wingdings" pitchFamily="2" charset="2"/>
              </a:rPr>
              <a:t>Sorted pages by device offset  red-black tree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D777E1-0685-2C4A-8449-906B11F0D6C9}"/>
              </a:ext>
            </a:extLst>
          </p:cNvPr>
          <p:cNvCxnSpPr>
            <a:cxnSpLocks/>
          </p:cNvCxnSpPr>
          <p:nvPr/>
        </p:nvCxnSpPr>
        <p:spPr>
          <a:xfrm>
            <a:off x="5143500" y="1045981"/>
            <a:ext cx="56387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98810-3EB0-704B-88B8-A23A298BDB72}"/>
              </a:ext>
            </a:extLst>
          </p:cNvPr>
          <p:cNvCxnSpPr>
            <a:cxnSpLocks/>
          </p:cNvCxnSpPr>
          <p:nvPr/>
        </p:nvCxnSpPr>
        <p:spPr>
          <a:xfrm>
            <a:off x="5127021" y="2380836"/>
            <a:ext cx="5649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A4CEB-F267-7444-9DCB-5041DCD3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11CE7-1E33-C445-BECF-4AC3C0BC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137326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  <p:bldP spid="19" grpId="0" animBg="1"/>
      <p:bldP spid="21" grpId="0" animBg="1"/>
      <p:bldP spid="23" grpId="0"/>
      <p:bldP spid="27" grpId="0" animBg="1"/>
      <p:bldP spid="28" grpId="0" animBg="1"/>
      <p:bldP spid="29" grpId="0" animBg="1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FastMap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FastMap based on 3 main design decisions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Separates data structures that keep clean and dirty pages</a:t>
            </a:r>
          </a:p>
          <a:p>
            <a:pPr lvl="1"/>
            <a:r>
              <a:rPr lang="en-US" dirty="0"/>
              <a:t>Optimize reverse mappings to reduce CPU processing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 scalable DRAM cache to reduce latency variability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27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DE992-5E5E-AE4E-84A3-4418BB53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7AC33-7F41-6D46-9D95-BCBFD369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1101401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way to find out which PTEs map a specific page</a:t>
            </a:r>
          </a:p>
          <a:p>
            <a:pPr lvl="1"/>
            <a:r>
              <a:rPr lang="en-US" dirty="0"/>
              <a:t>Page eviction </a:t>
            </a:r>
            <a:r>
              <a:rPr lang="en-US" dirty="0">
                <a:sym typeface="Wingdings" pitchFamily="2" charset="2"/>
              </a:rPr>
              <a:t> due to memory pressure or explicit writeback</a:t>
            </a:r>
            <a:endParaRPr lang="en-US" dirty="0"/>
          </a:p>
          <a:p>
            <a:pPr lvl="1"/>
            <a:r>
              <a:rPr lang="en-US" dirty="0"/>
              <a:t>Destroy mappings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munmap</a:t>
            </a:r>
            <a:endParaRPr lang="en-US" dirty="0"/>
          </a:p>
          <a:p>
            <a:r>
              <a:rPr lang="en-US" dirty="0"/>
              <a:t>Linux uses object-based reverse mappings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28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F799-4391-D34D-804E-93ABA371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B93B-EA25-F34D-8B87-58FC0FCE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1795169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object-based reverse mappings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7DA2D-6A8D-6840-9312-81EC7C7E7403}"/>
              </a:ext>
            </a:extLst>
          </p:cNvPr>
          <p:cNvSpPr/>
          <p:nvPr/>
        </p:nvSpPr>
        <p:spPr>
          <a:xfrm>
            <a:off x="568411" y="1573749"/>
            <a:ext cx="1661081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5D8B39-5480-F742-9D84-C566BA742010}"/>
              </a:ext>
            </a:extLst>
          </p:cNvPr>
          <p:cNvSpPr/>
          <p:nvPr/>
        </p:nvSpPr>
        <p:spPr>
          <a:xfrm>
            <a:off x="2887072" y="2129804"/>
            <a:ext cx="2303055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address_space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D65A44-64F8-BD4C-8E15-6B69911A10D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229492" y="1859048"/>
            <a:ext cx="657580" cy="5560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27FC31A-676C-074F-BFFC-32B6E053373B}"/>
              </a:ext>
            </a:extLst>
          </p:cNvPr>
          <p:cNvSpPr/>
          <p:nvPr/>
        </p:nvSpPr>
        <p:spPr>
          <a:xfrm>
            <a:off x="5847707" y="2129804"/>
            <a:ext cx="1661081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i_mmap</a:t>
            </a: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1E0755-E97E-7043-8E8E-15C2D9C05E6D}"/>
              </a:ext>
            </a:extLst>
          </p:cNvPr>
          <p:cNvCxnSpPr>
            <a:cxnSpLocks/>
          </p:cNvCxnSpPr>
          <p:nvPr/>
        </p:nvCxnSpPr>
        <p:spPr>
          <a:xfrm>
            <a:off x="5190127" y="2401759"/>
            <a:ext cx="6575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322A3BC-F288-E34D-94D9-7C4141A28C18}"/>
              </a:ext>
            </a:extLst>
          </p:cNvPr>
          <p:cNvSpPr/>
          <p:nvPr/>
        </p:nvSpPr>
        <p:spPr>
          <a:xfrm>
            <a:off x="8353045" y="1566680"/>
            <a:ext cx="1006174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VMA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7647DB-6644-0B4C-B0A0-B7AD1CE81056}"/>
              </a:ext>
            </a:extLst>
          </p:cNvPr>
          <p:cNvSpPr/>
          <p:nvPr/>
        </p:nvSpPr>
        <p:spPr>
          <a:xfrm>
            <a:off x="9982200" y="1566680"/>
            <a:ext cx="1040027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PGD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ABDDE5-A9CD-0849-B2D2-5EDC932CB41C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9359219" y="1851979"/>
            <a:ext cx="6229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E47B554-A74C-E246-8420-4EA8B1BCE693}"/>
              </a:ext>
            </a:extLst>
          </p:cNvPr>
          <p:cNvSpPr/>
          <p:nvPr/>
        </p:nvSpPr>
        <p:spPr>
          <a:xfrm>
            <a:off x="8353045" y="2483607"/>
            <a:ext cx="1006174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VMA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ACE225-30AD-744B-AF81-C6E6CC23416B}"/>
              </a:ext>
            </a:extLst>
          </p:cNvPr>
          <p:cNvSpPr/>
          <p:nvPr/>
        </p:nvSpPr>
        <p:spPr>
          <a:xfrm>
            <a:off x="9982200" y="2483607"/>
            <a:ext cx="1040027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PGD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B6028A-0B40-4F46-8B39-0069D2D5B3B8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9359219" y="2768906"/>
            <a:ext cx="6229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8A59AC4-193A-5C46-AF6C-940ADC923FB4}"/>
              </a:ext>
            </a:extLst>
          </p:cNvPr>
          <p:cNvSpPr/>
          <p:nvPr/>
        </p:nvSpPr>
        <p:spPr>
          <a:xfrm>
            <a:off x="8353045" y="3398212"/>
            <a:ext cx="1006174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VMA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677470-40E3-F743-AB3E-3A0518D4E9E1}"/>
              </a:ext>
            </a:extLst>
          </p:cNvPr>
          <p:cNvSpPr/>
          <p:nvPr/>
        </p:nvSpPr>
        <p:spPr>
          <a:xfrm>
            <a:off x="9982200" y="3398212"/>
            <a:ext cx="1040027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PGD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9B203C-4AA6-9B4F-B6D8-07F9CFC89A8D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9359219" y="3683511"/>
            <a:ext cx="6229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76A3EE-4FBC-094E-96E7-8DA653F69C73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7508788" y="1851979"/>
            <a:ext cx="844257" cy="5631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83531-A1D0-AD49-8EC3-595F559B005D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7508788" y="2415103"/>
            <a:ext cx="844257" cy="353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F15AB3-E55E-1B44-A297-33B72846EA97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7508788" y="2415103"/>
            <a:ext cx="844257" cy="1268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02C6C75-11AA-1C47-A44A-7457DD621CD5}"/>
              </a:ext>
            </a:extLst>
          </p:cNvPr>
          <p:cNvSpPr/>
          <p:nvPr/>
        </p:nvSpPr>
        <p:spPr>
          <a:xfrm>
            <a:off x="568410" y="2836939"/>
            <a:ext cx="1661081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44A46D-3F3E-E540-8FE2-8F92606DFE0E}"/>
              </a:ext>
            </a:extLst>
          </p:cNvPr>
          <p:cNvSpPr/>
          <p:nvPr/>
        </p:nvSpPr>
        <p:spPr>
          <a:xfrm>
            <a:off x="1103258" y="2144347"/>
            <a:ext cx="1126234" cy="31634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_</a:t>
            </a:r>
            <a:r>
              <a:rPr lang="en-US" sz="1600" dirty="0" err="1"/>
              <a:t>mapcount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53D410-0B7C-F84B-B482-0962654A4CD1}"/>
              </a:ext>
            </a:extLst>
          </p:cNvPr>
          <p:cNvSpPr/>
          <p:nvPr/>
        </p:nvSpPr>
        <p:spPr>
          <a:xfrm>
            <a:off x="1101872" y="3405213"/>
            <a:ext cx="1126234" cy="31634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_</a:t>
            </a:r>
            <a:r>
              <a:rPr lang="en-US" sz="1600" dirty="0" err="1"/>
              <a:t>mapcount</a:t>
            </a:r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7182E2-F74F-8941-A6B5-055E83446078}"/>
              </a:ext>
            </a:extLst>
          </p:cNvPr>
          <p:cNvCxnSpPr>
            <a:cxnSpLocks/>
            <a:stCxn id="38" idx="3"/>
            <a:endCxn id="9" idx="1"/>
          </p:cNvCxnSpPr>
          <p:nvPr/>
        </p:nvCxnSpPr>
        <p:spPr>
          <a:xfrm flipV="1">
            <a:off x="2229491" y="2415103"/>
            <a:ext cx="657581" cy="707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A44463D-43A6-9949-8F91-93A3F6B42154}"/>
              </a:ext>
            </a:extLst>
          </p:cNvPr>
          <p:cNvSpPr/>
          <p:nvPr/>
        </p:nvSpPr>
        <p:spPr>
          <a:xfrm>
            <a:off x="5847707" y="2700401"/>
            <a:ext cx="1661081" cy="8350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read/write semaphore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A587FFA-01CA-9D4A-833D-BAA2C46B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0129"/>
            <a:ext cx="10515600" cy="22562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Executables and libraries (e.g. </a:t>
            </a:r>
            <a:r>
              <a:rPr lang="en-US" dirty="0" err="1"/>
              <a:t>libc</a:t>
            </a:r>
            <a:r>
              <a:rPr lang="en-US" dirty="0"/>
              <a:t>) introduce large amount of sharing</a:t>
            </a:r>
          </a:p>
          <a:p>
            <a:pPr lvl="1"/>
            <a:r>
              <a:rPr lang="en-US" dirty="0"/>
              <a:t>Reduces DRAM consumption and housekeeping costs</a:t>
            </a:r>
          </a:p>
          <a:p>
            <a:r>
              <a:rPr lang="en-US" dirty="0"/>
              <a:t>_</a:t>
            </a:r>
            <a:r>
              <a:rPr lang="en-US" dirty="0" err="1"/>
              <a:t>mapcount</a:t>
            </a:r>
            <a:r>
              <a:rPr lang="en-US" dirty="0"/>
              <a:t> can still results in useless page table traversals</a:t>
            </a:r>
          </a:p>
          <a:p>
            <a:r>
              <a:rPr lang="en-US" dirty="0" err="1"/>
              <a:t>rw</a:t>
            </a:r>
            <a:r>
              <a:rPr lang="en-US" dirty="0"/>
              <a:t>-semaphore acquired as read on all operations</a:t>
            </a:r>
          </a:p>
          <a:p>
            <a:pPr lvl="1"/>
            <a:r>
              <a:rPr lang="en-US" dirty="0"/>
              <a:t>Cross NUMA-node traffic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Spend many CPU cycles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1A2E3-8824-0E46-9125-FBFAA7EE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1B29E-6837-8E46-8304-F70AD72E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68747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6" grpId="0" animBg="1"/>
      <p:bldP spid="23" grpId="0" animBg="1"/>
      <p:bldP spid="24" grpId="0" animBg="1"/>
      <p:bldP spid="26" grpId="0" animBg="1"/>
      <p:bldP spid="27" grpId="0" animBg="1"/>
      <p:bldP spid="38" grpId="0" animBg="1"/>
      <p:bldP spid="39" grpId="0" animBg="1"/>
      <p:bldP spid="40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caching and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681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Storage cache + read/write system calls</a:t>
            </a:r>
          </a:p>
          <a:p>
            <a:pPr lvl="1"/>
            <a:r>
              <a:rPr lang="en-US" dirty="0"/>
              <a:t>Reduce accesses to the device</a:t>
            </a:r>
          </a:p>
          <a:p>
            <a:r>
              <a:rPr lang="en-US" dirty="0">
                <a:sym typeface="Wingdings" pitchFamily="2" charset="2"/>
              </a:rPr>
              <a:t>Kernel-space cache</a:t>
            </a:r>
          </a:p>
          <a:p>
            <a:pPr lvl="1"/>
            <a:r>
              <a:rPr lang="en-US" dirty="0">
                <a:sym typeface="Wingdings" pitchFamily="2" charset="2"/>
              </a:rPr>
              <a:t>Requires system calls also for hits</a:t>
            </a:r>
          </a:p>
          <a:p>
            <a:pPr lvl="1"/>
            <a:r>
              <a:rPr lang="en-US" dirty="0">
                <a:sym typeface="Wingdings" pitchFamily="2" charset="2"/>
              </a:rPr>
              <a:t>Used for raw (serialized) blocks</a:t>
            </a:r>
            <a:endParaRPr lang="en-US" dirty="0"/>
          </a:p>
          <a:p>
            <a:r>
              <a:rPr lang="en-US" dirty="0"/>
              <a:t>User-space cache</a:t>
            </a:r>
          </a:p>
          <a:p>
            <a:pPr lvl="1"/>
            <a:r>
              <a:rPr lang="en-US" dirty="0">
                <a:sym typeface="Wingdings" pitchFamily="2" charset="2"/>
              </a:rPr>
              <a:t>Lookups for hits + system calls for misses</a:t>
            </a:r>
          </a:p>
          <a:p>
            <a:pPr lvl="1"/>
            <a:r>
              <a:rPr lang="en-US" dirty="0">
                <a:sym typeface="Wingdings" pitchFamily="2" charset="2"/>
              </a:rPr>
              <a:t>Application specific (deserialized) data</a:t>
            </a:r>
          </a:p>
          <a:p>
            <a:r>
              <a:rPr lang="en-US" dirty="0"/>
              <a:t>User-space cache removes system calls for hits</a:t>
            </a:r>
          </a:p>
          <a:p>
            <a:pPr lvl="1"/>
            <a:r>
              <a:rPr lang="en-US" dirty="0"/>
              <a:t>Lookups introduce software overheads [SIGMOD’08]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6E91A-B35E-4547-91EB-46E50F170F6B}"/>
              </a:ext>
            </a:extLst>
          </p:cNvPr>
          <p:cNvSpPr/>
          <p:nvPr/>
        </p:nvSpPr>
        <p:spPr>
          <a:xfrm>
            <a:off x="8279619" y="5027738"/>
            <a:ext cx="2899064" cy="870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9E4DA-86B2-1A4C-86C0-74035BC41A87}"/>
              </a:ext>
            </a:extLst>
          </p:cNvPr>
          <p:cNvSpPr txBox="1"/>
          <p:nvPr/>
        </p:nvSpPr>
        <p:spPr>
          <a:xfrm>
            <a:off x="9139150" y="5189072"/>
            <a:ext cx="1180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Device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356744-B169-D94F-B6A9-F61E49010EDB}"/>
              </a:ext>
            </a:extLst>
          </p:cNvPr>
          <p:cNvCxnSpPr>
            <a:cxnSpLocks/>
          </p:cNvCxnSpPr>
          <p:nvPr/>
        </p:nvCxnSpPr>
        <p:spPr>
          <a:xfrm>
            <a:off x="8285018" y="2798618"/>
            <a:ext cx="2899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949E9E-9C75-A745-AA03-DF006585F455}"/>
              </a:ext>
            </a:extLst>
          </p:cNvPr>
          <p:cNvSpPr txBox="1"/>
          <p:nvPr/>
        </p:nvSpPr>
        <p:spPr>
          <a:xfrm rot="16200000">
            <a:off x="7192233" y="1383776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User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2FF39-CE08-5245-A940-DAAF5CF6C1F2}"/>
              </a:ext>
            </a:extLst>
          </p:cNvPr>
          <p:cNvSpPr txBox="1"/>
          <p:nvPr/>
        </p:nvSpPr>
        <p:spPr>
          <a:xfrm rot="16200000">
            <a:off x="7054407" y="3645372"/>
            <a:ext cx="210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Kernel Space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60297-7B15-A948-AADF-5AB6282FD8F4}"/>
              </a:ext>
            </a:extLst>
          </p:cNvPr>
          <p:cNvSpPr/>
          <p:nvPr/>
        </p:nvSpPr>
        <p:spPr>
          <a:xfrm>
            <a:off x="8279619" y="672285"/>
            <a:ext cx="2899064" cy="196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68A3E4-E660-914C-AC2C-CBCE66671C60}"/>
              </a:ext>
            </a:extLst>
          </p:cNvPr>
          <p:cNvSpPr txBox="1"/>
          <p:nvPr/>
        </p:nvSpPr>
        <p:spPr>
          <a:xfrm>
            <a:off x="8825001" y="1359150"/>
            <a:ext cx="1884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5BDECA-4536-DB4D-9120-09C6491FAF43}"/>
              </a:ext>
            </a:extLst>
          </p:cNvPr>
          <p:cNvSpPr/>
          <p:nvPr/>
        </p:nvSpPr>
        <p:spPr>
          <a:xfrm>
            <a:off x="8279619" y="2930683"/>
            <a:ext cx="2899064" cy="1960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BD87B-B9B1-5C46-894B-8D9B41F261CC}"/>
              </a:ext>
            </a:extLst>
          </p:cNvPr>
          <p:cNvSpPr txBox="1"/>
          <p:nvPr/>
        </p:nvSpPr>
        <p:spPr>
          <a:xfrm>
            <a:off x="9350749" y="3651800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9E9EB9-1022-8042-833D-D62E46BF0415}"/>
              </a:ext>
            </a:extLst>
          </p:cNvPr>
          <p:cNvSpPr/>
          <p:nvPr/>
        </p:nvSpPr>
        <p:spPr>
          <a:xfrm>
            <a:off x="8706663" y="3196330"/>
            <a:ext cx="2131466" cy="8049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FE2CC-B803-6840-839C-CF50F86476B5}"/>
              </a:ext>
            </a:extLst>
          </p:cNvPr>
          <p:cNvSpPr txBox="1"/>
          <p:nvPr/>
        </p:nvSpPr>
        <p:spPr>
          <a:xfrm>
            <a:off x="9233626" y="3349255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Cache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B6B762-1F53-9B40-869A-E97E77FEC214}"/>
              </a:ext>
            </a:extLst>
          </p:cNvPr>
          <p:cNvSpPr/>
          <p:nvPr/>
        </p:nvSpPr>
        <p:spPr>
          <a:xfrm>
            <a:off x="8706664" y="1641561"/>
            <a:ext cx="2131466" cy="8049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4A62E1-ADA3-5D40-8687-A84095A1F0A7}"/>
              </a:ext>
            </a:extLst>
          </p:cNvPr>
          <p:cNvSpPr txBox="1"/>
          <p:nvPr/>
        </p:nvSpPr>
        <p:spPr>
          <a:xfrm>
            <a:off x="9233627" y="1794486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Cache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65051-C286-154B-A192-B01C8A06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F1CA-880A-0548-AAED-A50CCAEB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7986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6435 " pathEditMode="relative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C -0.00013 -0.02106 -0.00026 -0.04213 -1.66667E-6 -0.0518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5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FastMap uses full reverse mappings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8DD55-C4EB-294E-AB5C-3DC9CEF09CDA}"/>
              </a:ext>
            </a:extLst>
          </p:cNvPr>
          <p:cNvSpPr/>
          <p:nvPr/>
        </p:nvSpPr>
        <p:spPr>
          <a:xfrm>
            <a:off x="871395" y="1870853"/>
            <a:ext cx="1661081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55B9FA-BA56-3F44-8F23-DC3FD9E18B61}"/>
              </a:ext>
            </a:extLst>
          </p:cNvPr>
          <p:cNvCxnSpPr>
            <a:cxnSpLocks/>
          </p:cNvCxnSpPr>
          <p:nvPr/>
        </p:nvCxnSpPr>
        <p:spPr>
          <a:xfrm>
            <a:off x="2532476" y="2130452"/>
            <a:ext cx="6575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F2245B8-5D4C-1749-9856-A56A4C1CBAC3}"/>
              </a:ext>
            </a:extLst>
          </p:cNvPr>
          <p:cNvSpPr/>
          <p:nvPr/>
        </p:nvSpPr>
        <p:spPr>
          <a:xfrm>
            <a:off x="3190056" y="1845153"/>
            <a:ext cx="1857923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VMA, </a:t>
            </a:r>
            <a:r>
              <a:rPr lang="en-US" sz="2400" dirty="0" err="1"/>
              <a:t>vaddr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C22C2F-968E-D349-AFE9-8582A281BFAD}"/>
              </a:ext>
            </a:extLst>
          </p:cNvPr>
          <p:cNvSpPr/>
          <p:nvPr/>
        </p:nvSpPr>
        <p:spPr>
          <a:xfrm>
            <a:off x="5705559" y="1870853"/>
            <a:ext cx="1857923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VMA, </a:t>
            </a:r>
            <a:r>
              <a:rPr lang="en-US" sz="2400" dirty="0" err="1"/>
              <a:t>vaddr</a:t>
            </a:r>
            <a:endParaRPr 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1C5C0C-F0BD-D447-8C43-37A23F487564}"/>
              </a:ext>
            </a:extLst>
          </p:cNvPr>
          <p:cNvCxnSpPr>
            <a:cxnSpLocks/>
          </p:cNvCxnSpPr>
          <p:nvPr/>
        </p:nvCxnSpPr>
        <p:spPr>
          <a:xfrm>
            <a:off x="5047979" y="2130452"/>
            <a:ext cx="6575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F187FF-3BBC-8A4C-91B2-340177C03953}"/>
              </a:ext>
            </a:extLst>
          </p:cNvPr>
          <p:cNvSpPr/>
          <p:nvPr/>
        </p:nvSpPr>
        <p:spPr>
          <a:xfrm>
            <a:off x="4546228" y="4997650"/>
            <a:ext cx="1661081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VMA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1CCC21-DE7B-8E4E-A8ED-9A46482CD68A}"/>
              </a:ext>
            </a:extLst>
          </p:cNvPr>
          <p:cNvSpPr/>
          <p:nvPr/>
        </p:nvSpPr>
        <p:spPr>
          <a:xfrm>
            <a:off x="3190057" y="4072718"/>
            <a:ext cx="4373426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Single list per physical core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14D721-93B8-1142-B5DC-3F96D98FE70F}"/>
              </a:ext>
            </a:extLst>
          </p:cNvPr>
          <p:cNvSpPr/>
          <p:nvPr/>
        </p:nvSpPr>
        <p:spPr>
          <a:xfrm>
            <a:off x="871395" y="3001866"/>
            <a:ext cx="1661081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5C1921-7175-F94C-8C0A-A334969C1BE9}"/>
              </a:ext>
            </a:extLst>
          </p:cNvPr>
          <p:cNvCxnSpPr>
            <a:cxnSpLocks/>
          </p:cNvCxnSpPr>
          <p:nvPr/>
        </p:nvCxnSpPr>
        <p:spPr>
          <a:xfrm>
            <a:off x="2532476" y="3261465"/>
            <a:ext cx="6575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B274974-FB77-7F4F-9265-B527859DC0A1}"/>
              </a:ext>
            </a:extLst>
          </p:cNvPr>
          <p:cNvSpPr/>
          <p:nvPr/>
        </p:nvSpPr>
        <p:spPr>
          <a:xfrm>
            <a:off x="3190056" y="2976166"/>
            <a:ext cx="1857923" cy="57059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VMA, </a:t>
            </a:r>
            <a:r>
              <a:rPr lang="en-US" sz="2400" dirty="0" err="1"/>
              <a:t>vaddr</a:t>
            </a:r>
            <a:endParaRPr lang="en-US" sz="2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5A3CD4-59F2-1C4E-A49A-CAB1B3B8981B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5376769" y="4643316"/>
            <a:ext cx="1" cy="3543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A0C78F-1C70-2A46-8406-5415D88C8AB0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119016" y="3546764"/>
            <a:ext cx="2" cy="5259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5EF81B-F8E5-B04A-8035-D66110C3C8B0}"/>
              </a:ext>
            </a:extLst>
          </p:cNvPr>
          <p:cNvCxnSpPr>
            <a:cxnSpLocks/>
            <a:stCxn id="19" idx="0"/>
            <a:endCxn id="12" idx="2"/>
          </p:cNvCxnSpPr>
          <p:nvPr/>
        </p:nvCxnSpPr>
        <p:spPr>
          <a:xfrm flipV="1">
            <a:off x="4119018" y="2415751"/>
            <a:ext cx="0" cy="560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098641-801D-854E-ACE1-F349FE544A4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634517" y="2441451"/>
            <a:ext cx="4" cy="1602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F3B8AB5-129A-1F44-A154-4A723CB9D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305" y="1754817"/>
            <a:ext cx="4209779" cy="4076697"/>
          </a:xfrm>
        </p:spPr>
        <p:txBody>
          <a:bodyPr/>
          <a:lstStyle/>
          <a:p>
            <a:r>
              <a:rPr lang="en-US" dirty="0"/>
              <a:t>Storage with MMIO</a:t>
            </a:r>
          </a:p>
          <a:p>
            <a:pPr lvl="1"/>
            <a:r>
              <a:rPr lang="en-US" dirty="0"/>
              <a:t>Requires minimal sharing</a:t>
            </a:r>
          </a:p>
          <a:p>
            <a:r>
              <a:rPr lang="en-US" dirty="0"/>
              <a:t>Full reverse mappings</a:t>
            </a:r>
          </a:p>
          <a:p>
            <a:pPr lvl="1"/>
            <a:r>
              <a:rPr lang="en-US" dirty="0"/>
              <a:t>Minimal CPU overhead</a:t>
            </a:r>
          </a:p>
          <a:p>
            <a:r>
              <a:rPr lang="en-US" dirty="0"/>
              <a:t>Efficient </a:t>
            </a:r>
            <a:r>
              <a:rPr lang="en-US" dirty="0" err="1"/>
              <a:t>munmap</a:t>
            </a:r>
            <a:endParaRPr lang="en-US" dirty="0"/>
          </a:p>
          <a:p>
            <a:pPr lvl="1"/>
            <a:r>
              <a:rPr lang="en-US" dirty="0"/>
              <a:t>No ordering required and updates are scalable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C3984-9F11-C341-B3B3-ABD27822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22209-1D52-534E-BEF9-489D9EA6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162516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FastMap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FastMap based on 3 main design decisions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Separates data structures that keep clean and dirty pages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Optimize reverse mappings to reduce CPU processing</a:t>
            </a:r>
          </a:p>
          <a:p>
            <a:pPr lvl="1"/>
            <a:r>
              <a:rPr lang="en-US" dirty="0"/>
              <a:t>Use a scalable DRAM cache to reduce latency variability</a:t>
            </a:r>
          </a:p>
          <a:p>
            <a:r>
              <a:rPr lang="en-US" dirty="0"/>
              <a:t>Optimizations for</a:t>
            </a:r>
          </a:p>
          <a:p>
            <a:pPr lvl="1"/>
            <a:r>
              <a:rPr lang="en-US" dirty="0"/>
              <a:t>Eviction/writeback operations</a:t>
            </a:r>
          </a:p>
          <a:p>
            <a:pPr lvl="1"/>
            <a:r>
              <a:rPr lang="en-US" dirty="0"/>
              <a:t>Implementation details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31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985E6-BDC8-3040-B54F-DC76D373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27E0D-1E65-4542-8F9D-E0C176D0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175551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6A15-D249-6042-A0D4-48B236B0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B7C7-B5E0-3647-9662-721EAB56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Contributions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MMIO: Potential &amp; customization (~7 min)</a:t>
            </a:r>
          </a:p>
          <a:p>
            <a:r>
              <a:rPr lang="en-US" dirty="0"/>
              <a:t>MMIO: Scaling with #threads (~15 min)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pPr lvl="1"/>
            <a:r>
              <a:rPr lang="en-US" dirty="0"/>
              <a:t>Experimental Analysis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MMIO: Reducing single thread overhead (~15 min)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9C3D5-2B0C-6144-84A2-7B1EFFCA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32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66D36-6364-8744-AA30-13C18BA2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D97FC-8D58-EB4B-8501-8E5D683B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380295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Xeon processors</a:t>
            </a:r>
          </a:p>
          <a:p>
            <a:pPr lvl="1"/>
            <a:r>
              <a:rPr lang="en-US" dirty="0"/>
              <a:t>2x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32 hyper-threads </a:t>
            </a:r>
          </a:p>
          <a:p>
            <a:pPr lvl="1"/>
            <a:r>
              <a:rPr lang="en-US" dirty="0"/>
              <a:t>4x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80 hyper-threads + RCU in VMA management Bonsai [ASPLOS’12] </a:t>
            </a:r>
          </a:p>
          <a:p>
            <a:r>
              <a:rPr lang="en-US" dirty="0"/>
              <a:t>Different devices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Optane</a:t>
            </a:r>
            <a:r>
              <a:rPr lang="en-US" dirty="0"/>
              <a:t> SSD DC P4800X (375GB) in workloads</a:t>
            </a:r>
          </a:p>
          <a:p>
            <a:pPr lvl="1"/>
            <a:r>
              <a:rPr lang="en-US" dirty="0" err="1"/>
              <a:t>null_blk</a:t>
            </a:r>
            <a:r>
              <a:rPr lang="en-US" dirty="0"/>
              <a:t> in microbenchmarks</a:t>
            </a:r>
          </a:p>
          <a:p>
            <a:r>
              <a:rPr lang="en-US" dirty="0"/>
              <a:t>Kreon persistent key-value store</a:t>
            </a:r>
          </a:p>
          <a:p>
            <a:pPr lvl="1"/>
            <a:r>
              <a:rPr lang="en-US" dirty="0"/>
              <a:t>Accesses storage devices with memory-mapped I/O</a:t>
            </a:r>
          </a:p>
          <a:p>
            <a:r>
              <a:rPr lang="en-US" dirty="0"/>
              <a:t>256 GB of DDR4 DRAM</a:t>
            </a:r>
          </a:p>
          <a:p>
            <a:r>
              <a:rPr lang="en-US" dirty="0"/>
              <a:t>CentOS v7.3 with Linux 4.14.72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33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C0F90-750D-3B4B-845E-935CE68D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5D8E4-4EAB-DC41-A3AC-5D83ED8F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155944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4002-2BB3-F142-B738-09E8AB31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scalability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E6BAA0-F357-1541-A750-AEB6E4944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4769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E453E-5872-0E4F-98C7-D49CD235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E0DC9-2B19-A144-9359-003C445BE151}"/>
              </a:ext>
            </a:extLst>
          </p:cNvPr>
          <p:cNvSpPr txBox="1"/>
          <p:nvPr/>
        </p:nvSpPr>
        <p:spPr>
          <a:xfrm rot="16200000">
            <a:off x="-707544" y="3474720"/>
            <a:ext cx="272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million page-faults/s (IOPS)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A3038-BC48-7143-8B5C-E1B09D3A4B51}"/>
              </a:ext>
            </a:extLst>
          </p:cNvPr>
          <p:cNvSpPr txBox="1"/>
          <p:nvPr/>
        </p:nvSpPr>
        <p:spPr>
          <a:xfrm>
            <a:off x="1377950" y="1825625"/>
            <a:ext cx="3308350" cy="1569660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microbenchmark</a:t>
            </a:r>
          </a:p>
          <a:p>
            <a:r>
              <a:rPr lang="en-US" sz="2400" dirty="0"/>
              <a:t>device: </a:t>
            </a:r>
            <a:r>
              <a:rPr lang="en-US" sz="2400" dirty="0" err="1"/>
              <a:t>null_blk</a:t>
            </a:r>
            <a:endParaRPr lang="en-US" sz="2400" dirty="0"/>
          </a:p>
          <a:p>
            <a:r>
              <a:rPr lang="en-US" sz="2400" dirty="0"/>
              <a:t>dataset: 4TB</a:t>
            </a:r>
          </a:p>
          <a:p>
            <a:r>
              <a:rPr lang="en-US" sz="2400" dirty="0"/>
              <a:t>DRAM cache: 192GB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AB68A4-DC1E-1A47-A77F-25C7CA37183F}"/>
              </a:ext>
            </a:extLst>
          </p:cNvPr>
          <p:cNvSpPr txBox="1"/>
          <p:nvPr/>
        </p:nvSpPr>
        <p:spPr>
          <a:xfrm>
            <a:off x="5589194" y="616958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#threads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B053B-96B5-3C40-AB2E-A48FF9B4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17A5-C6D3-DF4F-B373-3080F28A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712455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4002-2BB3-F142-B738-09E8AB31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FastMap scalability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E6BAA0-F357-1541-A750-AEB6E4944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907262"/>
              </p:ext>
            </p:extLst>
          </p:nvPr>
        </p:nvGraphicFramePr>
        <p:xfrm>
          <a:off x="838200" y="1825625"/>
          <a:ext cx="1029462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E453E-5872-0E4F-98C7-D49CD235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E0DC9-2B19-A144-9359-003C445BE151}"/>
              </a:ext>
            </a:extLst>
          </p:cNvPr>
          <p:cNvSpPr txBox="1"/>
          <p:nvPr/>
        </p:nvSpPr>
        <p:spPr>
          <a:xfrm rot="16200000">
            <a:off x="-707544" y="3474720"/>
            <a:ext cx="272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million page-faults/s (IOPS)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F19386-8AF3-D547-96C0-3002883B0CE7}"/>
              </a:ext>
            </a:extLst>
          </p:cNvPr>
          <p:cNvCxnSpPr>
            <a:cxnSpLocks/>
          </p:cNvCxnSpPr>
          <p:nvPr/>
        </p:nvCxnSpPr>
        <p:spPr>
          <a:xfrm flipV="1">
            <a:off x="10135021" y="2538338"/>
            <a:ext cx="0" cy="273925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E802BB-D5B5-514D-A61D-DD51635100E7}"/>
              </a:ext>
            </a:extLst>
          </p:cNvPr>
          <p:cNvSpPr txBox="1"/>
          <p:nvPr/>
        </p:nvSpPr>
        <p:spPr>
          <a:xfrm>
            <a:off x="10135021" y="3682246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11.89x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9E806-09FC-FE4E-9DAE-034FBD38C36C}"/>
              </a:ext>
            </a:extLst>
          </p:cNvPr>
          <p:cNvSpPr txBox="1"/>
          <p:nvPr/>
        </p:nvSpPr>
        <p:spPr>
          <a:xfrm>
            <a:off x="1377950" y="1825625"/>
            <a:ext cx="3308350" cy="1569660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microbenchmark</a:t>
            </a:r>
          </a:p>
          <a:p>
            <a:r>
              <a:rPr lang="en-US" sz="2400" dirty="0"/>
              <a:t>device: </a:t>
            </a:r>
            <a:r>
              <a:rPr lang="en-US" sz="2400" dirty="0" err="1"/>
              <a:t>null_blk</a:t>
            </a:r>
            <a:endParaRPr lang="en-US" sz="2400" dirty="0"/>
          </a:p>
          <a:p>
            <a:r>
              <a:rPr lang="en-US" sz="2400" dirty="0"/>
              <a:t>dataset: 4TB</a:t>
            </a:r>
          </a:p>
          <a:p>
            <a:r>
              <a:rPr lang="en-US" sz="2400" dirty="0"/>
              <a:t>DRAM cache: 192GB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8E635-EFD6-8C4A-9F9E-B788F57CB830}"/>
              </a:ext>
            </a:extLst>
          </p:cNvPr>
          <p:cNvSpPr txBox="1"/>
          <p:nvPr/>
        </p:nvSpPr>
        <p:spPr>
          <a:xfrm>
            <a:off x="5589194" y="616958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#threads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7C5E-DAF1-2444-B15F-4E98C90A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1AAE-5630-0040-99F8-6D0E91CF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205158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FastMap execution time breakdown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FF152BD-E191-704A-A07F-DE8A437B2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046092"/>
              </p:ext>
            </p:extLst>
          </p:nvPr>
        </p:nvGraphicFramePr>
        <p:xfrm>
          <a:off x="2098590" y="1690688"/>
          <a:ext cx="7883610" cy="390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36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0D7F7-B4A2-C141-ABCC-210B49B085EC}"/>
              </a:ext>
            </a:extLst>
          </p:cNvPr>
          <p:cNvSpPr txBox="1"/>
          <p:nvPr/>
        </p:nvSpPr>
        <p:spPr>
          <a:xfrm rot="16200000">
            <a:off x="1076452" y="3457809"/>
            <a:ext cx="167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</a:t>
            </a:r>
            <a:r>
              <a:rPr lang="en-US" dirty="0" err="1"/>
              <a:t>ksamples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40BF6-DD35-DA47-B5DC-7F3065BFF25E}"/>
              </a:ext>
            </a:extLst>
          </p:cNvPr>
          <p:cNvSpPr txBox="1"/>
          <p:nvPr/>
        </p:nvSpPr>
        <p:spPr>
          <a:xfrm>
            <a:off x="2657475" y="1832346"/>
            <a:ext cx="2384425" cy="830997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microbenchmark</a:t>
            </a:r>
          </a:p>
          <a:p>
            <a:r>
              <a:rPr lang="en-US" sz="2400" dirty="0"/>
              <a:t>32 threads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D350E-6334-3D44-99DF-CD26ED7D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76FEA-0041-5B42-8F47-CE4B7306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24C3C0-E53E-2641-9BF6-0AFB20D7DBBF}"/>
              </a:ext>
            </a:extLst>
          </p:cNvPr>
          <p:cNvSpPr/>
          <p:nvPr/>
        </p:nvSpPr>
        <p:spPr>
          <a:xfrm>
            <a:off x="2977982" y="3652022"/>
            <a:ext cx="381000" cy="1268459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612E42-02C5-7946-AA5C-B64A6C622C82}"/>
              </a:ext>
            </a:extLst>
          </p:cNvPr>
          <p:cNvSpPr/>
          <p:nvPr/>
        </p:nvSpPr>
        <p:spPr>
          <a:xfrm>
            <a:off x="4187572" y="4634695"/>
            <a:ext cx="381000" cy="200853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BBB784-E0FD-3742-96F2-E4F4EE416533}"/>
              </a:ext>
            </a:extLst>
          </p:cNvPr>
          <p:cNvSpPr/>
          <p:nvPr/>
        </p:nvSpPr>
        <p:spPr>
          <a:xfrm>
            <a:off x="6614986" y="3652023"/>
            <a:ext cx="381000" cy="1268458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A49CFF-6287-C141-B41B-F9B6FB0D5815}"/>
              </a:ext>
            </a:extLst>
          </p:cNvPr>
          <p:cNvSpPr/>
          <p:nvPr/>
        </p:nvSpPr>
        <p:spPr>
          <a:xfrm>
            <a:off x="6614986" y="2344013"/>
            <a:ext cx="381000" cy="1268458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BE98504-7726-E24E-A4E8-A64452C9C338}"/>
              </a:ext>
            </a:extLst>
          </p:cNvPr>
          <p:cNvSpPr/>
          <p:nvPr/>
        </p:nvSpPr>
        <p:spPr>
          <a:xfrm>
            <a:off x="7850665" y="4607316"/>
            <a:ext cx="381000" cy="200853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413FB0F-B88F-AA48-A3CF-6FD02D821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9849" y="1170944"/>
            <a:ext cx="8642344" cy="51854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Kreon + YCSB – 100% inserts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37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0640E0-B39F-DA4E-B0A3-961126162FAB}"/>
              </a:ext>
            </a:extLst>
          </p:cNvPr>
          <p:cNvSpPr/>
          <p:nvPr/>
        </p:nvSpPr>
        <p:spPr>
          <a:xfrm>
            <a:off x="5426569" y="2991041"/>
            <a:ext cx="381000" cy="809005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B8FC63-0368-D24F-A53D-169DDFF69327}"/>
              </a:ext>
            </a:extLst>
          </p:cNvPr>
          <p:cNvSpPr/>
          <p:nvPr/>
        </p:nvSpPr>
        <p:spPr>
          <a:xfrm>
            <a:off x="5414583" y="3800047"/>
            <a:ext cx="381000" cy="948531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641800-1807-6742-9331-1468EB7C9CDE}"/>
              </a:ext>
            </a:extLst>
          </p:cNvPr>
          <p:cNvSpPr/>
          <p:nvPr/>
        </p:nvSpPr>
        <p:spPr>
          <a:xfrm>
            <a:off x="5426569" y="4841844"/>
            <a:ext cx="381000" cy="596961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AF3805-552B-D448-869D-C547A342D03F}"/>
              </a:ext>
            </a:extLst>
          </p:cNvPr>
          <p:cNvSpPr/>
          <p:nvPr/>
        </p:nvSpPr>
        <p:spPr>
          <a:xfrm>
            <a:off x="7971665" y="4748578"/>
            <a:ext cx="381000" cy="783494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37EB93-D361-8749-9D62-984C2F90E1B6}"/>
              </a:ext>
            </a:extLst>
          </p:cNvPr>
          <p:cNvCxnSpPr>
            <a:cxnSpLocks/>
            <a:stCxn id="3" idx="0"/>
            <a:endCxn id="12" idx="0"/>
          </p:cNvCxnSpPr>
          <p:nvPr/>
        </p:nvCxnSpPr>
        <p:spPr>
          <a:xfrm>
            <a:off x="5617069" y="2991041"/>
            <a:ext cx="2545096" cy="17575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6D8250-A80E-874A-812E-265E75DB4182}"/>
              </a:ext>
            </a:extLst>
          </p:cNvPr>
          <p:cNvSpPr txBox="1"/>
          <p:nvPr/>
        </p:nvSpPr>
        <p:spPr>
          <a:xfrm>
            <a:off x="7172583" y="3638976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3.2x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F60BAF-3A21-9241-8CF8-D83690D33C2D}"/>
              </a:ext>
            </a:extLst>
          </p:cNvPr>
          <p:cNvSpPr/>
          <p:nvPr/>
        </p:nvSpPr>
        <p:spPr>
          <a:xfrm>
            <a:off x="3606702" y="2496507"/>
            <a:ext cx="381000" cy="3142293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8622D7-0B44-ED4A-B76B-8A7826DDB3FA}"/>
              </a:ext>
            </a:extLst>
          </p:cNvPr>
          <p:cNvSpPr/>
          <p:nvPr/>
        </p:nvSpPr>
        <p:spPr>
          <a:xfrm>
            <a:off x="6145035" y="2496507"/>
            <a:ext cx="381000" cy="3142293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16895-9992-794C-98CB-BF2C4FBD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23EC-E7EF-F140-90E6-464E28A6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20A402-058D-4C46-8DA3-8788CD6D6F35}"/>
              </a:ext>
            </a:extLst>
          </p:cNvPr>
          <p:cNvCxnSpPr>
            <a:cxnSpLocks/>
          </p:cNvCxnSpPr>
          <p:nvPr/>
        </p:nvCxnSpPr>
        <p:spPr>
          <a:xfrm>
            <a:off x="6096000" y="2496507"/>
            <a:ext cx="2268651" cy="2375033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368061-4E2A-4B43-BEFB-7A673780E89D}"/>
              </a:ext>
            </a:extLst>
          </p:cNvPr>
          <p:cNvCxnSpPr>
            <a:cxnSpLocks/>
          </p:cNvCxnSpPr>
          <p:nvPr/>
        </p:nvCxnSpPr>
        <p:spPr>
          <a:xfrm>
            <a:off x="3606702" y="2514966"/>
            <a:ext cx="2144953" cy="47607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26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/>
      <p:bldP spid="14" grpId="1"/>
      <p:bldP spid="15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556B999F-F030-5141-A124-DFDF330BA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4109" y="1229247"/>
            <a:ext cx="8545172" cy="512710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Kreon + YCSB – 100% lookups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38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5F9B67-7B62-4040-8E0E-FE071BEE692D}"/>
              </a:ext>
            </a:extLst>
          </p:cNvPr>
          <p:cNvSpPr/>
          <p:nvPr/>
        </p:nvSpPr>
        <p:spPr>
          <a:xfrm>
            <a:off x="4038600" y="2055343"/>
            <a:ext cx="889000" cy="3024657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7E2B6B-DBEA-EC42-A2DF-C15879C9B17D}"/>
              </a:ext>
            </a:extLst>
          </p:cNvPr>
          <p:cNvSpPr/>
          <p:nvPr/>
        </p:nvSpPr>
        <p:spPr>
          <a:xfrm>
            <a:off x="6642101" y="3318731"/>
            <a:ext cx="801090" cy="1761269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EB258E-FC7D-5A4E-9AAB-2A9AE17A6266}"/>
              </a:ext>
            </a:extLst>
          </p:cNvPr>
          <p:cNvCxnSpPr>
            <a:cxnSpLocks/>
            <a:stCxn id="8" idx="0"/>
            <a:endCxn id="10" idx="0"/>
          </p:cNvCxnSpPr>
          <p:nvPr/>
        </p:nvCxnSpPr>
        <p:spPr>
          <a:xfrm>
            <a:off x="4483100" y="2055343"/>
            <a:ext cx="2559546" cy="12633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40B40B-6208-F548-9C73-6219326A72FD}"/>
              </a:ext>
            </a:extLst>
          </p:cNvPr>
          <p:cNvSpPr txBox="1"/>
          <p:nvPr/>
        </p:nvSpPr>
        <p:spPr>
          <a:xfrm>
            <a:off x="5560059" y="2273877"/>
            <a:ext cx="89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1.56x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92F8B-201A-054C-96C1-910D9FD0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EB91B-224A-EF4C-8416-FDE74BF4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186263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A099-164B-2742-8726-D8D2C841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81535-2C9B-EC4A-90D5-9A9B0284E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scalability for page faults &amp; I/O concurrency</a:t>
            </a:r>
          </a:p>
          <a:p>
            <a:pPr lvl="1"/>
            <a:r>
              <a:rPr lang="en-US" dirty="0"/>
              <a:t>Important to achieve peak device throughput in fast storage</a:t>
            </a:r>
          </a:p>
          <a:p>
            <a:r>
              <a:rPr lang="en-US" dirty="0"/>
              <a:t>Almost no improvements for single thread performance</a:t>
            </a:r>
          </a:p>
          <a:p>
            <a:pPr lvl="1"/>
            <a:r>
              <a:rPr lang="en-US" dirty="0"/>
              <a:t>A page fault has higher overhead compared to system call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Expensive hardware page fault mechanism</a:t>
            </a:r>
          </a:p>
          <a:p>
            <a:pPr lvl="1"/>
            <a:r>
              <a:rPr lang="en-US" dirty="0"/>
              <a:t>Exception + trap from user to kernel space for protection purposes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F0935-63EF-8A4A-AB21-6CD1A73F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39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02C88-368C-7242-9013-6BBA4AB5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0E817-DE6A-0D40-A33E-D65CA920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150524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BD9B-848F-F644-A813-11194ED8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 stores – Important building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D5EE-8E31-934E-97CE-C118D737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store: A dictionary for arbitrary key-value pairs </a:t>
            </a:r>
          </a:p>
          <a:p>
            <a:pPr lvl="1"/>
            <a:r>
              <a:rPr lang="en-US" dirty="0"/>
              <a:t>Used extensively: web indexing, social networks, data analytics, IoT</a:t>
            </a:r>
          </a:p>
          <a:p>
            <a:pPr lvl="1"/>
            <a:r>
              <a:rPr lang="en-US" dirty="0"/>
              <a:t>Support inserts, deletes, point (lookups) and range queries (scans)</a:t>
            </a:r>
          </a:p>
          <a:p>
            <a:r>
              <a:rPr lang="en-US" dirty="0"/>
              <a:t>Read intensive workloads</a:t>
            </a:r>
          </a:p>
          <a:p>
            <a:pPr lvl="1"/>
            <a:r>
              <a:rPr lang="en-US" dirty="0"/>
              <a:t>With large bursts of writes </a:t>
            </a:r>
            <a:r>
              <a:rPr lang="en-US" dirty="0">
                <a:sym typeface="Wingdings" pitchFamily="2" charset="2"/>
              </a:rPr>
              <a:t> Write-optimized data-structures</a:t>
            </a:r>
            <a:endParaRPr lang="en-US" dirty="0"/>
          </a:p>
          <a:p>
            <a:r>
              <a:rPr lang="en-US" dirty="0"/>
              <a:t>Key-value stores use mainly a user-space storage cache</a:t>
            </a:r>
          </a:p>
          <a:p>
            <a:pPr lvl="1"/>
            <a:r>
              <a:rPr lang="en-US" dirty="0"/>
              <a:t>With read/write system calls for misses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19C64-5DB1-7B4F-A6DF-C27D7DDC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E0E6-A1B1-804D-93CE-BED27DD2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13502-C0AF-7145-9F6A-626CF41C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206710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6A15-D249-6042-A0D4-48B236B0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B7C7-B5E0-3647-9662-721EAB56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Contributions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MMIO: Potential &amp; customization (~7 min)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MMIO: Scaling with #threads (~15 min)</a:t>
            </a:r>
          </a:p>
          <a:p>
            <a:r>
              <a:rPr lang="en-US" dirty="0"/>
              <a:t>MMIO: Reducing single thread overhead (~15 min)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9C3D5-2B0C-6144-84A2-7B1EFFCA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40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8D84D-63BD-794C-B69D-6E099A65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A7157-3194-4F4F-905E-1EED0AC0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436510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35333D6A-1560-804F-9808-246AE8CCD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676" y="1925696"/>
            <a:ext cx="4654478" cy="3595254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1581793-850B-1C47-A4EE-8BBD3D85C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229" y="1911350"/>
            <a:ext cx="4632742" cy="3595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4F2825-ACBD-5B43-A1D5-838C6024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management with system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C756B-CC7D-8A4D-B63E-6DFAAAD7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CAB3-5098-7D44-BF06-7DF4024C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AA66A-E33B-F441-ACE0-C7A94377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41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7217DC-049F-2045-9DD0-0D52591DD285}"/>
              </a:ext>
            </a:extLst>
          </p:cNvPr>
          <p:cNvSpPr/>
          <p:nvPr/>
        </p:nvSpPr>
        <p:spPr>
          <a:xfrm>
            <a:off x="2322786" y="2042528"/>
            <a:ext cx="1608083" cy="876454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CACA1C-84F9-3343-8FBF-6088AD12FC36}"/>
              </a:ext>
            </a:extLst>
          </p:cNvPr>
          <p:cNvSpPr/>
          <p:nvPr/>
        </p:nvSpPr>
        <p:spPr>
          <a:xfrm>
            <a:off x="7431561" y="1984112"/>
            <a:ext cx="1794417" cy="993286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6B1BA9-8670-0746-93F4-099B2A147815}"/>
              </a:ext>
            </a:extLst>
          </p:cNvPr>
          <p:cNvSpPr/>
          <p:nvPr/>
        </p:nvSpPr>
        <p:spPr>
          <a:xfrm>
            <a:off x="9664824" y="1925696"/>
            <a:ext cx="1233573" cy="2802979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CA7E728-7A2C-6F41-9E82-81D72BFDB90F}"/>
              </a:ext>
            </a:extLst>
          </p:cNvPr>
          <p:cNvSpPr/>
          <p:nvPr/>
        </p:nvSpPr>
        <p:spPr>
          <a:xfrm>
            <a:off x="1831757" y="2610263"/>
            <a:ext cx="924910" cy="1951227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723C4F-0DE5-AE4C-A69C-8B5FE83DB409}"/>
              </a:ext>
            </a:extLst>
          </p:cNvPr>
          <p:cNvSpPr/>
          <p:nvPr/>
        </p:nvSpPr>
        <p:spPr>
          <a:xfrm>
            <a:off x="4247300" y="2042528"/>
            <a:ext cx="1608083" cy="2518962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9DBCBA1-B2A7-B34D-BC58-6D0DA1E95605}"/>
              </a:ext>
            </a:extLst>
          </p:cNvPr>
          <p:cNvSpPr/>
          <p:nvPr/>
        </p:nvSpPr>
        <p:spPr>
          <a:xfrm>
            <a:off x="3581400" y="3302009"/>
            <a:ext cx="1211318" cy="1259481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670A57-C5C9-1A42-B3F8-3E5B5A8FF031}"/>
              </a:ext>
            </a:extLst>
          </p:cNvPr>
          <p:cNvSpPr/>
          <p:nvPr/>
        </p:nvSpPr>
        <p:spPr>
          <a:xfrm>
            <a:off x="7022520" y="2579010"/>
            <a:ext cx="1154641" cy="1994751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2B71820-ADEE-5A45-8ACE-B36F38D3D81F}"/>
              </a:ext>
            </a:extLst>
          </p:cNvPr>
          <p:cNvSpPr/>
          <p:nvPr/>
        </p:nvSpPr>
        <p:spPr>
          <a:xfrm>
            <a:off x="8745827" y="2918982"/>
            <a:ext cx="1233573" cy="1426688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2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631E-EFBF-9D4B-BBCD-4CE3AE65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management with MMIO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99F84-D17B-EA43-88FF-439FAC2C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CD66B-BB98-B447-BE6B-278AC316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Anastasios Papagiannis - PhD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EBA96-2D66-514C-B54F-9FF7A6AD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42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A3101F-4E8A-8A40-A78D-5E6589F78072}"/>
              </a:ext>
            </a:extLst>
          </p:cNvPr>
          <p:cNvSpPr txBox="1">
            <a:spLocks/>
          </p:cNvSpPr>
          <p:nvPr/>
        </p:nvSpPr>
        <p:spPr>
          <a:xfrm>
            <a:off x="651642" y="1731991"/>
            <a:ext cx="6119862" cy="46243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Operations are</a:t>
            </a:r>
          </a:p>
          <a:p>
            <a:pPr marL="457200" lvl="1" indent="0">
              <a:buNone/>
            </a:pPr>
            <a:r>
              <a:rPr lang="en-US" b="1" dirty="0"/>
              <a:t>Op1 (a): [HIT] </a:t>
            </a:r>
            <a:r>
              <a:rPr lang="en-US" dirty="0"/>
              <a:t>Data access (load/store) </a:t>
            </a:r>
          </a:p>
          <a:p>
            <a:pPr marL="457200" lvl="1" indent="0">
              <a:buNone/>
            </a:pPr>
            <a:r>
              <a:rPr lang="en-US" b="1" dirty="0"/>
              <a:t>Op1 (b): [MISS] </a:t>
            </a:r>
            <a:r>
              <a:rPr lang="en-US" dirty="0"/>
              <a:t>Virtual address space	manipulation (page faults)</a:t>
            </a:r>
          </a:p>
          <a:p>
            <a:pPr marL="457200" lvl="1" indent="0">
              <a:buNone/>
            </a:pPr>
            <a:r>
              <a:rPr lang="en-US" b="1" dirty="0"/>
              <a:t>Op2:</a:t>
            </a:r>
            <a:r>
              <a:rPr lang="en-US" dirty="0"/>
              <a:t> DRAM cache management 	(lookups/evictions/writebacks) </a:t>
            </a:r>
          </a:p>
          <a:p>
            <a:pPr marL="457200" lvl="1" indent="0">
              <a:buNone/>
            </a:pPr>
            <a:r>
              <a:rPr lang="en-US" b="1" dirty="0"/>
              <a:t>Op3: </a:t>
            </a:r>
            <a:r>
              <a:rPr lang="en-US" dirty="0"/>
              <a:t>Data transfers (device I/O)</a:t>
            </a:r>
          </a:p>
          <a:p>
            <a:pPr marL="457200" lvl="1" indent="0">
              <a:buNone/>
            </a:pPr>
            <a:r>
              <a:rPr lang="en-US" b="1" dirty="0"/>
              <a:t>Op4:</a:t>
            </a:r>
            <a:r>
              <a:rPr lang="en-US" dirty="0"/>
              <a:t> File/device mappings 	(mmap/</a:t>
            </a:r>
            <a:r>
              <a:rPr lang="en-US" dirty="0" err="1"/>
              <a:t>munmap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b="1" dirty="0"/>
              <a:t>Op5:</a:t>
            </a:r>
            <a:r>
              <a:rPr lang="en-US" dirty="0"/>
              <a:t> Physical memory management 	(dynamic resizing)</a:t>
            </a:r>
          </a:p>
          <a:p>
            <a:r>
              <a:rPr lang="en-US" dirty="0"/>
              <a:t>Today, all operations occur in the OS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086A72A-9CE6-1A40-AE3E-79FADE8D0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7703" y="2135584"/>
            <a:ext cx="4751302" cy="3775869"/>
          </a:xfr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98B23CF9-6015-4A44-8C74-B439CACFBBBA}"/>
              </a:ext>
            </a:extLst>
          </p:cNvPr>
          <p:cNvSpPr/>
          <p:nvPr/>
        </p:nvSpPr>
        <p:spPr>
          <a:xfrm>
            <a:off x="9341068" y="3165021"/>
            <a:ext cx="307427" cy="324414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2AD20D-8B88-0941-AD42-7FE6BB45CC30}"/>
              </a:ext>
            </a:extLst>
          </p:cNvPr>
          <p:cNvSpPr/>
          <p:nvPr/>
        </p:nvSpPr>
        <p:spPr>
          <a:xfrm>
            <a:off x="10502461" y="2297916"/>
            <a:ext cx="307427" cy="324414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1C49195-803F-5144-ABAD-43531E7DC78A}"/>
              </a:ext>
            </a:extLst>
          </p:cNvPr>
          <p:cNvSpPr/>
          <p:nvPr/>
        </p:nvSpPr>
        <p:spPr>
          <a:xfrm>
            <a:off x="9870527" y="4310647"/>
            <a:ext cx="307427" cy="324414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D0508D-587C-7A46-B5B9-9206A2F8BB74}"/>
              </a:ext>
            </a:extLst>
          </p:cNvPr>
          <p:cNvSpPr/>
          <p:nvPr/>
        </p:nvSpPr>
        <p:spPr>
          <a:xfrm>
            <a:off x="8041726" y="3227503"/>
            <a:ext cx="307427" cy="324414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3146D8-746A-004E-BFC1-B73C260AA317}"/>
              </a:ext>
            </a:extLst>
          </p:cNvPr>
          <p:cNvSpPr/>
          <p:nvPr/>
        </p:nvSpPr>
        <p:spPr>
          <a:xfrm>
            <a:off x="10949149" y="3709246"/>
            <a:ext cx="307427" cy="324414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2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 path over MMIO is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04356" cy="4351338"/>
          </a:xfrm>
        </p:spPr>
        <p:txBody>
          <a:bodyPr>
            <a:normAutofit/>
          </a:bodyPr>
          <a:lstStyle/>
          <a:p>
            <a:r>
              <a:rPr lang="en-US" b="1" dirty="0">
                <a:sym typeface="Wingdings" pitchFamily="2" charset="2"/>
              </a:rPr>
              <a:t>Op1  </a:t>
            </a:r>
            <a:r>
              <a:rPr lang="en-US" dirty="0">
                <a:sym typeface="Wingdings" pitchFamily="2" charset="2"/>
              </a:rPr>
              <a:t>Exception &amp; trap</a:t>
            </a:r>
            <a:r>
              <a:rPr lang="en-US" dirty="0"/>
              <a:t> – 24%</a:t>
            </a:r>
          </a:p>
          <a:p>
            <a:pPr lvl="1"/>
            <a:r>
              <a:rPr lang="en-US" dirty="0"/>
              <a:t>Page fault requires 18.5% more cycles for a 4KB I/O</a:t>
            </a:r>
          </a:p>
          <a:p>
            <a:pPr lvl="1"/>
            <a:r>
              <a:rPr lang="en-US" dirty="0"/>
              <a:t>Compared to a system call of the same I/O size</a:t>
            </a:r>
            <a:endParaRPr lang="en-US" b="1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Op2  </a:t>
            </a:r>
            <a:r>
              <a:rPr lang="en-US" dirty="0"/>
              <a:t>Handler (+ DRAM cache) – 18%</a:t>
            </a:r>
          </a:p>
          <a:p>
            <a:pPr lvl="1"/>
            <a:r>
              <a:rPr lang="en-US" dirty="0"/>
              <a:t>Even in the case of a DRAM cache hit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no I/O</a:t>
            </a:r>
          </a:p>
          <a:p>
            <a:pPr lvl="1"/>
            <a:r>
              <a:rPr lang="en-US" dirty="0"/>
              <a:t>Costs 2724 cycles </a:t>
            </a:r>
            <a:r>
              <a:rPr lang="en-US" dirty="0">
                <a:sym typeface="Wingdings" pitchFamily="2" charset="2"/>
              </a:rPr>
              <a:t> 1.13</a:t>
            </a:r>
            <a:r>
              <a:rPr lang="el-GR" dirty="0">
                <a:sym typeface="Wingdings" pitchFamily="2" charset="2"/>
              </a:rPr>
              <a:t>μ</a:t>
            </a:r>
            <a:r>
              <a:rPr lang="en-US" dirty="0">
                <a:sym typeface="Wingdings" pitchFamily="2" charset="2"/>
              </a:rPr>
              <a:t>s</a:t>
            </a:r>
          </a:p>
          <a:p>
            <a:pPr lvl="1"/>
            <a:r>
              <a:rPr lang="en-US" dirty="0">
                <a:sym typeface="Wingdings" pitchFamily="2" charset="2"/>
              </a:rPr>
              <a:t>Comparable to fast storage devices access latency</a:t>
            </a:r>
            <a:endParaRPr lang="en-US" b="1" dirty="0"/>
          </a:p>
          <a:p>
            <a:r>
              <a:rPr lang="en-US" b="1" dirty="0">
                <a:sym typeface="Wingdings" pitchFamily="2" charset="2"/>
              </a:rPr>
              <a:t>Op3  </a:t>
            </a:r>
            <a:r>
              <a:rPr lang="en-US" dirty="0"/>
              <a:t>Device I/O – 49% </a:t>
            </a:r>
          </a:p>
          <a:p>
            <a:pPr lvl="1"/>
            <a:r>
              <a:rPr lang="en-US" dirty="0"/>
              <a:t>Emulated PMEM with DRAM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4A9AC08-CCF6-F649-ADDD-B15140FEDD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063313"/>
              </p:ext>
            </p:extLst>
          </p:nvPr>
        </p:nvGraphicFramePr>
        <p:xfrm>
          <a:off x="8610600" y="1297460"/>
          <a:ext cx="3352114" cy="5058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39FDC-B873-C244-B619-6D6EF030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 Oct 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25DA38-F6F2-0540-A96F-535998F2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0A8B1A-1646-6843-9574-0702FFC3BAD4}"/>
              </a:ext>
            </a:extLst>
          </p:cNvPr>
          <p:cNvSpPr/>
          <p:nvPr/>
        </p:nvSpPr>
        <p:spPr>
          <a:xfrm>
            <a:off x="9744699" y="2158596"/>
            <a:ext cx="692073" cy="1173183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1B8BFE-8636-C047-A89D-2537C9547EB7}"/>
              </a:ext>
            </a:extLst>
          </p:cNvPr>
          <p:cNvSpPr/>
          <p:nvPr/>
        </p:nvSpPr>
        <p:spPr>
          <a:xfrm>
            <a:off x="9744699" y="3213095"/>
            <a:ext cx="692073" cy="2126160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9C943F-6112-2247-AE07-070FDEB529F6}"/>
              </a:ext>
            </a:extLst>
          </p:cNvPr>
          <p:cNvSpPr/>
          <p:nvPr/>
        </p:nvSpPr>
        <p:spPr>
          <a:xfrm>
            <a:off x="9744699" y="5223640"/>
            <a:ext cx="692073" cy="903813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1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9" grpId="0" animBg="1"/>
      <p:bldP spid="9" grpId="1" animBg="1"/>
      <p:bldP spid="10" grpId="0" animBg="1"/>
      <p:bldP spid="11" grpId="0" animBg="1"/>
      <p:bldP spid="11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BBFF-299E-3047-A3F7-5FD2E1B2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MMIO in x86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8E621-638A-DA43-BB05-6D561D3C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44</a:t>
            </a:fld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2FF7A0-64EA-2D4F-AE7D-FB0B8587888F}"/>
              </a:ext>
            </a:extLst>
          </p:cNvPr>
          <p:cNvCxnSpPr>
            <a:cxnSpLocks/>
          </p:cNvCxnSpPr>
          <p:nvPr/>
        </p:nvCxnSpPr>
        <p:spPr>
          <a:xfrm>
            <a:off x="2209800" y="1582129"/>
            <a:ext cx="0" cy="2158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BD846B-5C6D-F84F-8A76-973FA6C1EECC}"/>
              </a:ext>
            </a:extLst>
          </p:cNvPr>
          <p:cNvSpPr txBox="1"/>
          <p:nvPr/>
        </p:nvSpPr>
        <p:spPr>
          <a:xfrm rot="16200000">
            <a:off x="1120993" y="2502998"/>
            <a:ext cx="164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Privileged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B9B5C3-406C-CA4C-ACA9-9C4DB0CC772C}"/>
              </a:ext>
            </a:extLst>
          </p:cNvPr>
          <p:cNvSpPr/>
          <p:nvPr/>
        </p:nvSpPr>
        <p:spPr>
          <a:xfrm>
            <a:off x="2796321" y="3216189"/>
            <a:ext cx="6379780" cy="54966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1A1EE6-0AB7-D948-9572-8617A6A20A1A}"/>
              </a:ext>
            </a:extLst>
          </p:cNvPr>
          <p:cNvSpPr/>
          <p:nvPr/>
        </p:nvSpPr>
        <p:spPr>
          <a:xfrm>
            <a:off x="2796321" y="1552814"/>
            <a:ext cx="6379780" cy="5850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9D23BA-21F5-9C44-A440-B0C3D6825297}"/>
              </a:ext>
            </a:extLst>
          </p:cNvPr>
          <p:cNvSpPr/>
          <p:nvPr/>
        </p:nvSpPr>
        <p:spPr>
          <a:xfrm>
            <a:off x="2796321" y="2230366"/>
            <a:ext cx="6379780" cy="9244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17C95-64F8-F84A-A9E9-F52C026CD8DA}"/>
              </a:ext>
            </a:extLst>
          </p:cNvPr>
          <p:cNvSpPr txBox="1"/>
          <p:nvPr/>
        </p:nvSpPr>
        <p:spPr>
          <a:xfrm>
            <a:off x="7218122" y="3306357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E8FCA-3503-AF48-90FC-EE2FD7540160}"/>
              </a:ext>
            </a:extLst>
          </p:cNvPr>
          <p:cNvSpPr txBox="1"/>
          <p:nvPr/>
        </p:nvSpPr>
        <p:spPr>
          <a:xfrm>
            <a:off x="6182853" y="1662788"/>
            <a:ext cx="270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that use MMIO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FAE62D-97B7-7743-94BD-1AAE15FBA759}"/>
              </a:ext>
            </a:extLst>
          </p:cNvPr>
          <p:cNvSpPr txBox="1"/>
          <p:nvPr/>
        </p:nvSpPr>
        <p:spPr>
          <a:xfrm>
            <a:off x="6988092" y="2507945"/>
            <a:ext cx="9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Unused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C11BBE-CAD9-2843-8D23-971B22D85FC4}"/>
              </a:ext>
            </a:extLst>
          </p:cNvPr>
          <p:cNvSpPr/>
          <p:nvPr/>
        </p:nvSpPr>
        <p:spPr>
          <a:xfrm>
            <a:off x="3227249" y="1645322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B42C39-C508-AD4C-9F97-8B01D0ECFD18}"/>
              </a:ext>
            </a:extLst>
          </p:cNvPr>
          <p:cNvSpPr/>
          <p:nvPr/>
        </p:nvSpPr>
        <p:spPr>
          <a:xfrm>
            <a:off x="3227249" y="2169034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943C68-9DEA-2047-96A2-45CA52B173E5}"/>
              </a:ext>
            </a:extLst>
          </p:cNvPr>
          <p:cNvSpPr/>
          <p:nvPr/>
        </p:nvSpPr>
        <p:spPr>
          <a:xfrm>
            <a:off x="3227249" y="2692746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4E59C6-029F-174B-A1A1-ED6507010B3B}"/>
              </a:ext>
            </a:extLst>
          </p:cNvPr>
          <p:cNvSpPr/>
          <p:nvPr/>
        </p:nvSpPr>
        <p:spPr>
          <a:xfrm>
            <a:off x="3227249" y="3216458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A582BC-66ED-0F49-A22C-0BA7FCBEB33F}"/>
              </a:ext>
            </a:extLst>
          </p:cNvPr>
          <p:cNvSpPr txBox="1"/>
          <p:nvPr/>
        </p:nvSpPr>
        <p:spPr>
          <a:xfrm>
            <a:off x="4138342" y="1706924"/>
            <a:ext cx="76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Ring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E22883-0288-DE40-9E42-E3A00EF617E0}"/>
              </a:ext>
            </a:extLst>
          </p:cNvPr>
          <p:cNvSpPr txBox="1"/>
          <p:nvPr/>
        </p:nvSpPr>
        <p:spPr>
          <a:xfrm>
            <a:off x="4138342" y="2230636"/>
            <a:ext cx="76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Ring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0E3193-F3A7-1E42-82A2-0E45188EA626}"/>
              </a:ext>
            </a:extLst>
          </p:cNvPr>
          <p:cNvSpPr txBox="1"/>
          <p:nvPr/>
        </p:nvSpPr>
        <p:spPr>
          <a:xfrm>
            <a:off x="4138342" y="2754348"/>
            <a:ext cx="76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Ring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FB0CB3-E5D3-5042-BD71-C39FBE9E187A}"/>
              </a:ext>
            </a:extLst>
          </p:cNvPr>
          <p:cNvSpPr txBox="1"/>
          <p:nvPr/>
        </p:nvSpPr>
        <p:spPr>
          <a:xfrm>
            <a:off x="4138342" y="3278060"/>
            <a:ext cx="76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Ring 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5942FA-0C72-1A48-B10F-4383F14F88ED}"/>
              </a:ext>
            </a:extLst>
          </p:cNvPr>
          <p:cNvCxnSpPr>
            <a:cxnSpLocks/>
          </p:cNvCxnSpPr>
          <p:nvPr/>
        </p:nvCxnSpPr>
        <p:spPr>
          <a:xfrm>
            <a:off x="9712667" y="1761527"/>
            <a:ext cx="0" cy="1800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3BDFCD-F5E1-064C-B82C-C5C06E0BEB83}"/>
              </a:ext>
            </a:extLst>
          </p:cNvPr>
          <p:cNvSpPr txBox="1"/>
          <p:nvPr/>
        </p:nvSpPr>
        <p:spPr>
          <a:xfrm rot="16200000">
            <a:off x="9097969" y="2448259"/>
            <a:ext cx="176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 + trap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10482-697A-0D4C-B397-20A8F4E6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34177-07D4-0740-A9C4-A3A5D1E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FB1BDD0-EA2B-3543-A117-3730EB5A0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8572"/>
            <a:ext cx="10515600" cy="231293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ym typeface="Wingdings" pitchFamily="2" charset="2"/>
              </a:rPr>
              <a:t>Page faults are a specific type of hardware exception </a:t>
            </a:r>
          </a:p>
          <a:p>
            <a:pPr lvl="1"/>
            <a:r>
              <a:rPr lang="en-US" dirty="0">
                <a:sym typeface="Wingdings" pitchFamily="2" charset="2"/>
              </a:rPr>
              <a:t>Occur for invalid translations in the page table</a:t>
            </a:r>
          </a:p>
          <a:p>
            <a:r>
              <a:rPr lang="en-US" dirty="0">
                <a:sym typeface="Wingdings" pitchFamily="2" charset="2"/>
              </a:rPr>
              <a:t>Trap because applications runs in ring 3 </a:t>
            </a:r>
          </a:p>
          <a:p>
            <a:r>
              <a:rPr lang="en-US" dirty="0">
                <a:sym typeface="Wingdings" pitchFamily="2" charset="2"/>
              </a:rPr>
              <a:t>Page fault in ring 3 (exception + trap)  1287 cycles (536ns)</a:t>
            </a:r>
          </a:p>
          <a:p>
            <a:r>
              <a:rPr lang="en-US" dirty="0">
                <a:sym typeface="Wingdings" pitchFamily="2" charset="2"/>
              </a:rPr>
              <a:t>Page fault in ring 0 (exception)  552 cycles (230ns)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0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/>
      <p:bldP spid="21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5BF2-0C40-9A4F-B9AC-8FB15C94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Aquila library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53F1-282E-8242-AD92-F271F7AB1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1825625"/>
            <a:ext cx="11355278" cy="4351338"/>
          </a:xfrm>
        </p:spPr>
        <p:txBody>
          <a:bodyPr>
            <a:normAutofit/>
          </a:bodyPr>
          <a:lstStyle/>
          <a:p>
            <a:r>
              <a:rPr lang="en-US" dirty="0"/>
              <a:t>Today: page faults handled in ring 0, application runs in ring 3 for protection </a:t>
            </a:r>
          </a:p>
          <a:p>
            <a:r>
              <a:rPr lang="en-US" dirty="0"/>
              <a:t>Result: all operations 1b – 5 are expensive</a:t>
            </a:r>
          </a:p>
          <a:p>
            <a:r>
              <a:rPr lang="en-US" b="1" dirty="0"/>
              <a:t>Aquila uses ring 0 for performance and non-root mode for protection</a:t>
            </a:r>
          </a:p>
          <a:p>
            <a:pPr lvl="1"/>
            <a:r>
              <a:rPr lang="en-US" dirty="0"/>
              <a:t>Page faults in ring 0 </a:t>
            </a:r>
            <a:r>
              <a:rPr lang="en-US" dirty="0">
                <a:sym typeface="Wingdings" pitchFamily="2" charset="2"/>
              </a:rPr>
              <a:t>incur lower cost </a:t>
            </a:r>
            <a:endParaRPr lang="en-US" dirty="0"/>
          </a:p>
          <a:p>
            <a:pPr lvl="1"/>
            <a:r>
              <a:rPr lang="en-US" dirty="0"/>
              <a:t>Non-root ring 0 still provides strong protection </a:t>
            </a:r>
          </a:p>
          <a:p>
            <a:r>
              <a:rPr lang="en-US" dirty="0"/>
              <a:t>To achieve this we use hardware virtualization extensions (Intel VT-x)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0E66B-2F0B-6B46-8617-DFCFD60A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45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B8ACE-9D06-5B4E-AED4-C1852C48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8C52E-39D8-2848-B461-BF0F9FDC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118566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2C86-2900-2740-A329-D2869D85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VT-x - Hardware Virtualization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7AEEA-3648-0145-9FB7-E0E9F4D5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46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52E9A-E0CF-9E43-9D37-D4DAD2510F79}"/>
              </a:ext>
            </a:extLst>
          </p:cNvPr>
          <p:cNvCxnSpPr/>
          <p:nvPr/>
        </p:nvCxnSpPr>
        <p:spPr>
          <a:xfrm>
            <a:off x="1608087" y="2511972"/>
            <a:ext cx="0" cy="25540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224BEA-EECD-D747-A11C-6DD6EB7C52BD}"/>
              </a:ext>
            </a:extLst>
          </p:cNvPr>
          <p:cNvSpPr txBox="1"/>
          <p:nvPr/>
        </p:nvSpPr>
        <p:spPr>
          <a:xfrm rot="16200000">
            <a:off x="602363" y="3494851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Privileged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6BC812-DC63-7C4F-8DDB-1D0A03D7B88C}"/>
              </a:ext>
            </a:extLst>
          </p:cNvPr>
          <p:cNvSpPr/>
          <p:nvPr/>
        </p:nvSpPr>
        <p:spPr>
          <a:xfrm>
            <a:off x="3016469" y="1697991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ACAC46-80F0-C14E-A332-FBB9DD12ADF9}"/>
              </a:ext>
            </a:extLst>
          </p:cNvPr>
          <p:cNvSpPr/>
          <p:nvPr/>
        </p:nvSpPr>
        <p:spPr>
          <a:xfrm>
            <a:off x="3016469" y="2221703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0C7D39-023C-DF46-8E0A-B130B193FEB8}"/>
              </a:ext>
            </a:extLst>
          </p:cNvPr>
          <p:cNvSpPr/>
          <p:nvPr/>
        </p:nvSpPr>
        <p:spPr>
          <a:xfrm>
            <a:off x="3016469" y="2745415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C92D23-8E3B-684D-9BA2-172B618ADC32}"/>
              </a:ext>
            </a:extLst>
          </p:cNvPr>
          <p:cNvSpPr/>
          <p:nvPr/>
        </p:nvSpPr>
        <p:spPr>
          <a:xfrm>
            <a:off x="3016469" y="3269127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E8A78A-01B7-034F-B446-B13296727C17}"/>
              </a:ext>
            </a:extLst>
          </p:cNvPr>
          <p:cNvSpPr/>
          <p:nvPr/>
        </p:nvSpPr>
        <p:spPr>
          <a:xfrm>
            <a:off x="3016469" y="3792839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1D15BD-33BF-F04E-AAB5-ED66F9F13A34}"/>
              </a:ext>
            </a:extLst>
          </p:cNvPr>
          <p:cNvSpPr/>
          <p:nvPr/>
        </p:nvSpPr>
        <p:spPr>
          <a:xfrm>
            <a:off x="3016469" y="4316551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A63183-7CBA-144A-80C1-2938BFC22E0C}"/>
              </a:ext>
            </a:extLst>
          </p:cNvPr>
          <p:cNvSpPr/>
          <p:nvPr/>
        </p:nvSpPr>
        <p:spPr>
          <a:xfrm>
            <a:off x="3016469" y="4840263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102A73-C3A5-9F40-9024-AF4129DFF72F}"/>
              </a:ext>
            </a:extLst>
          </p:cNvPr>
          <p:cNvSpPr/>
          <p:nvPr/>
        </p:nvSpPr>
        <p:spPr>
          <a:xfrm>
            <a:off x="3016469" y="5363975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FDDA17-AC63-C345-97BB-6AC32413967F}"/>
              </a:ext>
            </a:extLst>
          </p:cNvPr>
          <p:cNvSpPr txBox="1"/>
          <p:nvPr/>
        </p:nvSpPr>
        <p:spPr>
          <a:xfrm>
            <a:off x="3927565" y="17595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B0C8BB-C1DF-3544-9E53-DFB141C87AC6}"/>
              </a:ext>
            </a:extLst>
          </p:cNvPr>
          <p:cNvSpPr txBox="1"/>
          <p:nvPr/>
        </p:nvSpPr>
        <p:spPr>
          <a:xfrm>
            <a:off x="3927564" y="228330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FD1E7F-63D0-CE46-98AA-ACC1818FEA62}"/>
              </a:ext>
            </a:extLst>
          </p:cNvPr>
          <p:cNvSpPr txBox="1"/>
          <p:nvPr/>
        </p:nvSpPr>
        <p:spPr>
          <a:xfrm>
            <a:off x="3927563" y="280701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DDA9BC-FC06-B34E-A57D-783078C9B859}"/>
              </a:ext>
            </a:extLst>
          </p:cNvPr>
          <p:cNvSpPr txBox="1"/>
          <p:nvPr/>
        </p:nvSpPr>
        <p:spPr>
          <a:xfrm>
            <a:off x="3927562" y="333009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E9B667-153B-7148-8CFA-7EF01A1B4C3E}"/>
              </a:ext>
            </a:extLst>
          </p:cNvPr>
          <p:cNvSpPr txBox="1"/>
          <p:nvPr/>
        </p:nvSpPr>
        <p:spPr>
          <a:xfrm>
            <a:off x="3927562" y="385444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FE8FF5-5B22-8946-8E3B-3A5B83D8B068}"/>
              </a:ext>
            </a:extLst>
          </p:cNvPr>
          <p:cNvSpPr txBox="1"/>
          <p:nvPr/>
        </p:nvSpPr>
        <p:spPr>
          <a:xfrm>
            <a:off x="3927562" y="437815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655B40-DDC8-DD48-B465-DC88577A34A9}"/>
              </a:ext>
            </a:extLst>
          </p:cNvPr>
          <p:cNvSpPr txBox="1"/>
          <p:nvPr/>
        </p:nvSpPr>
        <p:spPr>
          <a:xfrm>
            <a:off x="3927562" y="490186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A04100-417F-DB44-A615-C48B8DEF2BA5}"/>
              </a:ext>
            </a:extLst>
          </p:cNvPr>
          <p:cNvSpPr txBox="1"/>
          <p:nvPr/>
        </p:nvSpPr>
        <p:spPr>
          <a:xfrm>
            <a:off x="3927562" y="542557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0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7A6F9D-CB0A-5C41-81C4-EE8715BFC4CA}"/>
              </a:ext>
            </a:extLst>
          </p:cNvPr>
          <p:cNvCxnSpPr>
            <a:cxnSpLocks/>
          </p:cNvCxnSpPr>
          <p:nvPr/>
        </p:nvCxnSpPr>
        <p:spPr>
          <a:xfrm>
            <a:off x="2745589" y="3788979"/>
            <a:ext cx="0" cy="200593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950A01-68C6-9B43-B3BD-4209E7E632CC}"/>
              </a:ext>
            </a:extLst>
          </p:cNvPr>
          <p:cNvSpPr txBox="1"/>
          <p:nvPr/>
        </p:nvSpPr>
        <p:spPr>
          <a:xfrm rot="16200000">
            <a:off x="1598522" y="4443190"/>
            <a:ext cx="164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mode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FAF148-E03A-DB41-A6A5-23992F274B51}"/>
              </a:ext>
            </a:extLst>
          </p:cNvPr>
          <p:cNvCxnSpPr>
            <a:cxnSpLocks/>
          </p:cNvCxnSpPr>
          <p:nvPr/>
        </p:nvCxnSpPr>
        <p:spPr>
          <a:xfrm>
            <a:off x="2745589" y="1697991"/>
            <a:ext cx="0" cy="206367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8920D5-D892-804B-92E5-2717D77D067B}"/>
              </a:ext>
            </a:extLst>
          </p:cNvPr>
          <p:cNvSpPr txBox="1"/>
          <p:nvPr/>
        </p:nvSpPr>
        <p:spPr>
          <a:xfrm rot="16200000">
            <a:off x="1509156" y="2416446"/>
            <a:ext cx="182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non-root mode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6FEDD-20E4-5E40-AC98-031F74807A0D}"/>
              </a:ext>
            </a:extLst>
          </p:cNvPr>
          <p:cNvSpPr/>
          <p:nvPr/>
        </p:nvSpPr>
        <p:spPr>
          <a:xfrm>
            <a:off x="3004865" y="1667085"/>
            <a:ext cx="6379780" cy="5850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490992E-4933-BD4D-A709-F9B0D15FAC69}"/>
              </a:ext>
            </a:extLst>
          </p:cNvPr>
          <p:cNvSpPr/>
          <p:nvPr/>
        </p:nvSpPr>
        <p:spPr>
          <a:xfrm>
            <a:off x="2968200" y="3238596"/>
            <a:ext cx="6379780" cy="5850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0A77B4-48AA-3A4F-B1CF-D2D9F401A983}"/>
              </a:ext>
            </a:extLst>
          </p:cNvPr>
          <p:cNvSpPr/>
          <p:nvPr/>
        </p:nvSpPr>
        <p:spPr>
          <a:xfrm>
            <a:off x="2968200" y="3762308"/>
            <a:ext cx="6379780" cy="5850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E70E6AD-FD2F-3E46-9C04-79C62E194C51}"/>
              </a:ext>
            </a:extLst>
          </p:cNvPr>
          <p:cNvSpPr/>
          <p:nvPr/>
        </p:nvSpPr>
        <p:spPr>
          <a:xfrm>
            <a:off x="2968200" y="5317721"/>
            <a:ext cx="6379780" cy="5850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E9659-A14F-A847-9542-410FB0E67523}"/>
              </a:ext>
            </a:extLst>
          </p:cNvPr>
          <p:cNvSpPr txBox="1"/>
          <p:nvPr/>
        </p:nvSpPr>
        <p:spPr>
          <a:xfrm>
            <a:off x="6570737" y="1798544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Guest Application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757011-9D2B-6044-9CA4-F73F7D51669B}"/>
              </a:ext>
            </a:extLst>
          </p:cNvPr>
          <p:cNvSpPr txBox="1"/>
          <p:nvPr/>
        </p:nvSpPr>
        <p:spPr>
          <a:xfrm>
            <a:off x="6953540" y="3308968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Guest OS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0EF9E9-B8A9-7D44-A089-039BA76F9005}"/>
              </a:ext>
            </a:extLst>
          </p:cNvPr>
          <p:cNvSpPr txBox="1"/>
          <p:nvPr/>
        </p:nvSpPr>
        <p:spPr>
          <a:xfrm>
            <a:off x="6610914" y="3916043"/>
            <a:ext cx="172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Application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EBA84D-3C87-4042-8C07-F87320466E88}"/>
              </a:ext>
            </a:extLst>
          </p:cNvPr>
          <p:cNvSpPr txBox="1"/>
          <p:nvPr/>
        </p:nvSpPr>
        <p:spPr>
          <a:xfrm>
            <a:off x="7012049" y="5425577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OS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B03AC13-21C9-5941-8738-5A5BD66E1274}"/>
              </a:ext>
            </a:extLst>
          </p:cNvPr>
          <p:cNvCxnSpPr>
            <a:cxnSpLocks/>
          </p:cNvCxnSpPr>
          <p:nvPr/>
        </p:nvCxnSpPr>
        <p:spPr>
          <a:xfrm>
            <a:off x="9733609" y="1899342"/>
            <a:ext cx="0" cy="1800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90A7E58-CA46-AA49-9CDD-F20DC0EEBC61}"/>
              </a:ext>
            </a:extLst>
          </p:cNvPr>
          <p:cNvCxnSpPr>
            <a:cxnSpLocks/>
          </p:cNvCxnSpPr>
          <p:nvPr/>
        </p:nvCxnSpPr>
        <p:spPr>
          <a:xfrm>
            <a:off x="9732203" y="3949278"/>
            <a:ext cx="1406" cy="1845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86A52F-805C-2D46-A8C5-9C0DADD1B3D5}"/>
              </a:ext>
            </a:extLst>
          </p:cNvPr>
          <p:cNvCxnSpPr/>
          <p:nvPr/>
        </p:nvCxnSpPr>
        <p:spPr>
          <a:xfrm>
            <a:off x="10748370" y="2601111"/>
            <a:ext cx="0" cy="25540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D1E9828-D0BE-004A-BACC-97FADE53647F}"/>
              </a:ext>
            </a:extLst>
          </p:cNvPr>
          <p:cNvSpPr txBox="1"/>
          <p:nvPr/>
        </p:nvSpPr>
        <p:spPr>
          <a:xfrm rot="16200000">
            <a:off x="9638742" y="2697271"/>
            <a:ext cx="56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64AFF2-1A07-4B41-AA04-4561A5686EDC}"/>
              </a:ext>
            </a:extLst>
          </p:cNvPr>
          <p:cNvSpPr txBox="1"/>
          <p:nvPr/>
        </p:nvSpPr>
        <p:spPr>
          <a:xfrm rot="16200000">
            <a:off x="9638745" y="4745865"/>
            <a:ext cx="56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E6E703-8317-9C48-995E-69E048722323}"/>
              </a:ext>
            </a:extLst>
          </p:cNvPr>
          <p:cNvSpPr txBox="1"/>
          <p:nvPr/>
        </p:nvSpPr>
        <p:spPr>
          <a:xfrm rot="16200000">
            <a:off x="10629103" y="3638973"/>
            <a:ext cx="81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vmexit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7C8D1-5DD3-BE4C-98B5-97385E95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49E47-40AE-0843-A5C3-42454C9E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40178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40" grpId="0"/>
      <p:bldP spid="41" grpId="0"/>
      <p:bldP spid="42" grpId="0"/>
      <p:bldP spid="43" grpId="0"/>
      <p:bldP spid="49" grpId="0"/>
      <p:bldP spid="52" grpId="0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  <p:bldP spid="71" grpId="0"/>
      <p:bldP spid="72" grpId="0"/>
      <p:bldP spid="7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2C86-2900-2740-A329-D2869D85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applications in non-root ring-0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7AEEA-3648-0145-9FB7-E0E9F4D5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47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52E9A-E0CF-9E43-9D37-D4DAD2510F79}"/>
              </a:ext>
            </a:extLst>
          </p:cNvPr>
          <p:cNvCxnSpPr/>
          <p:nvPr/>
        </p:nvCxnSpPr>
        <p:spPr>
          <a:xfrm>
            <a:off x="1608087" y="2511972"/>
            <a:ext cx="0" cy="25540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224BEA-EECD-D747-A11C-6DD6EB7C52BD}"/>
              </a:ext>
            </a:extLst>
          </p:cNvPr>
          <p:cNvSpPr txBox="1"/>
          <p:nvPr/>
        </p:nvSpPr>
        <p:spPr>
          <a:xfrm rot="16200000">
            <a:off x="602363" y="3494851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Privileged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6BC812-DC63-7C4F-8DDB-1D0A03D7B88C}"/>
              </a:ext>
            </a:extLst>
          </p:cNvPr>
          <p:cNvSpPr/>
          <p:nvPr/>
        </p:nvSpPr>
        <p:spPr>
          <a:xfrm>
            <a:off x="3016469" y="1697991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ACAC46-80F0-C14E-A332-FBB9DD12ADF9}"/>
              </a:ext>
            </a:extLst>
          </p:cNvPr>
          <p:cNvSpPr/>
          <p:nvPr/>
        </p:nvSpPr>
        <p:spPr>
          <a:xfrm>
            <a:off x="3016469" y="2221703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0C7D39-023C-DF46-8E0A-B130B193FEB8}"/>
              </a:ext>
            </a:extLst>
          </p:cNvPr>
          <p:cNvSpPr/>
          <p:nvPr/>
        </p:nvSpPr>
        <p:spPr>
          <a:xfrm>
            <a:off x="3016469" y="2745415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C92D23-8E3B-684D-9BA2-172B618ADC32}"/>
              </a:ext>
            </a:extLst>
          </p:cNvPr>
          <p:cNvSpPr/>
          <p:nvPr/>
        </p:nvSpPr>
        <p:spPr>
          <a:xfrm>
            <a:off x="3016469" y="3269127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E8A78A-01B7-034F-B446-B13296727C17}"/>
              </a:ext>
            </a:extLst>
          </p:cNvPr>
          <p:cNvSpPr/>
          <p:nvPr/>
        </p:nvSpPr>
        <p:spPr>
          <a:xfrm>
            <a:off x="3016469" y="3792839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1D15BD-33BF-F04E-AAB5-ED66F9F13A34}"/>
              </a:ext>
            </a:extLst>
          </p:cNvPr>
          <p:cNvSpPr/>
          <p:nvPr/>
        </p:nvSpPr>
        <p:spPr>
          <a:xfrm>
            <a:off x="3016469" y="4316551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A63183-7CBA-144A-80C1-2938BFC22E0C}"/>
              </a:ext>
            </a:extLst>
          </p:cNvPr>
          <p:cNvSpPr/>
          <p:nvPr/>
        </p:nvSpPr>
        <p:spPr>
          <a:xfrm>
            <a:off x="3016469" y="4840263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102A73-C3A5-9F40-9024-AF4129DFF72F}"/>
              </a:ext>
            </a:extLst>
          </p:cNvPr>
          <p:cNvSpPr/>
          <p:nvPr/>
        </p:nvSpPr>
        <p:spPr>
          <a:xfrm>
            <a:off x="3016469" y="5363975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FDDA17-AC63-C345-97BB-6AC32413967F}"/>
              </a:ext>
            </a:extLst>
          </p:cNvPr>
          <p:cNvSpPr txBox="1"/>
          <p:nvPr/>
        </p:nvSpPr>
        <p:spPr>
          <a:xfrm>
            <a:off x="3927565" y="17595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B0C8BB-C1DF-3544-9E53-DFB141C87AC6}"/>
              </a:ext>
            </a:extLst>
          </p:cNvPr>
          <p:cNvSpPr txBox="1"/>
          <p:nvPr/>
        </p:nvSpPr>
        <p:spPr>
          <a:xfrm>
            <a:off x="3927564" y="228330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FD1E7F-63D0-CE46-98AA-ACC1818FEA62}"/>
              </a:ext>
            </a:extLst>
          </p:cNvPr>
          <p:cNvSpPr txBox="1"/>
          <p:nvPr/>
        </p:nvSpPr>
        <p:spPr>
          <a:xfrm>
            <a:off x="3927563" y="280701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DDA9BC-FC06-B34E-A57D-783078C9B859}"/>
              </a:ext>
            </a:extLst>
          </p:cNvPr>
          <p:cNvSpPr txBox="1"/>
          <p:nvPr/>
        </p:nvSpPr>
        <p:spPr>
          <a:xfrm>
            <a:off x="3927562" y="333009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E9B667-153B-7148-8CFA-7EF01A1B4C3E}"/>
              </a:ext>
            </a:extLst>
          </p:cNvPr>
          <p:cNvSpPr txBox="1"/>
          <p:nvPr/>
        </p:nvSpPr>
        <p:spPr>
          <a:xfrm>
            <a:off x="3927562" y="385444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FE8FF5-5B22-8946-8E3B-3A5B83D8B068}"/>
              </a:ext>
            </a:extLst>
          </p:cNvPr>
          <p:cNvSpPr txBox="1"/>
          <p:nvPr/>
        </p:nvSpPr>
        <p:spPr>
          <a:xfrm>
            <a:off x="3927562" y="437815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655B40-DDC8-DD48-B465-DC88577A34A9}"/>
              </a:ext>
            </a:extLst>
          </p:cNvPr>
          <p:cNvSpPr txBox="1"/>
          <p:nvPr/>
        </p:nvSpPr>
        <p:spPr>
          <a:xfrm>
            <a:off x="3927562" y="490186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A04100-417F-DB44-A615-C48B8DEF2BA5}"/>
              </a:ext>
            </a:extLst>
          </p:cNvPr>
          <p:cNvSpPr txBox="1"/>
          <p:nvPr/>
        </p:nvSpPr>
        <p:spPr>
          <a:xfrm>
            <a:off x="3927562" y="542557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0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7A6F9D-CB0A-5C41-81C4-EE8715BFC4CA}"/>
              </a:ext>
            </a:extLst>
          </p:cNvPr>
          <p:cNvCxnSpPr>
            <a:cxnSpLocks/>
          </p:cNvCxnSpPr>
          <p:nvPr/>
        </p:nvCxnSpPr>
        <p:spPr>
          <a:xfrm>
            <a:off x="2745589" y="3788979"/>
            <a:ext cx="0" cy="200593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950A01-68C6-9B43-B3BD-4209E7E632CC}"/>
              </a:ext>
            </a:extLst>
          </p:cNvPr>
          <p:cNvSpPr txBox="1"/>
          <p:nvPr/>
        </p:nvSpPr>
        <p:spPr>
          <a:xfrm rot="16200000">
            <a:off x="1598522" y="4443190"/>
            <a:ext cx="164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root-mode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FAF148-E03A-DB41-A6A5-23992F274B51}"/>
              </a:ext>
            </a:extLst>
          </p:cNvPr>
          <p:cNvCxnSpPr>
            <a:cxnSpLocks/>
          </p:cNvCxnSpPr>
          <p:nvPr/>
        </p:nvCxnSpPr>
        <p:spPr>
          <a:xfrm>
            <a:off x="2745589" y="1697991"/>
            <a:ext cx="0" cy="206367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8920D5-D892-804B-92E5-2717D77D067B}"/>
              </a:ext>
            </a:extLst>
          </p:cNvPr>
          <p:cNvSpPr txBox="1"/>
          <p:nvPr/>
        </p:nvSpPr>
        <p:spPr>
          <a:xfrm rot="16200000">
            <a:off x="1509156" y="2416446"/>
            <a:ext cx="182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non-root mode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0A77B4-48AA-3A4F-B1CF-D2D9F401A983}"/>
              </a:ext>
            </a:extLst>
          </p:cNvPr>
          <p:cNvSpPr/>
          <p:nvPr/>
        </p:nvSpPr>
        <p:spPr>
          <a:xfrm>
            <a:off x="2968200" y="3762308"/>
            <a:ext cx="6379780" cy="5850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E70E6AD-FD2F-3E46-9C04-79C62E194C51}"/>
              </a:ext>
            </a:extLst>
          </p:cNvPr>
          <p:cNvSpPr/>
          <p:nvPr/>
        </p:nvSpPr>
        <p:spPr>
          <a:xfrm>
            <a:off x="2968200" y="5317721"/>
            <a:ext cx="6379780" cy="5850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0EF9E9-B8A9-7D44-A089-039BA76F9005}"/>
              </a:ext>
            </a:extLst>
          </p:cNvPr>
          <p:cNvSpPr txBox="1"/>
          <p:nvPr/>
        </p:nvSpPr>
        <p:spPr>
          <a:xfrm>
            <a:off x="6610914" y="3854441"/>
            <a:ext cx="172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Application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EBA84D-3C87-4042-8C07-F87320466E88}"/>
              </a:ext>
            </a:extLst>
          </p:cNvPr>
          <p:cNvSpPr txBox="1"/>
          <p:nvPr/>
        </p:nvSpPr>
        <p:spPr>
          <a:xfrm>
            <a:off x="7012049" y="5425577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OS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867246-BFF7-C440-83CE-674E6B84784E}"/>
              </a:ext>
            </a:extLst>
          </p:cNvPr>
          <p:cNvSpPr/>
          <p:nvPr/>
        </p:nvSpPr>
        <p:spPr>
          <a:xfrm>
            <a:off x="2968200" y="3200256"/>
            <a:ext cx="6379780" cy="5850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5F407D-9425-154A-AE08-80BF97A707E1}"/>
              </a:ext>
            </a:extLst>
          </p:cNvPr>
          <p:cNvSpPr txBox="1"/>
          <p:nvPr/>
        </p:nvSpPr>
        <p:spPr>
          <a:xfrm>
            <a:off x="6610914" y="3292389"/>
            <a:ext cx="172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7389F1-E2A5-9D4D-A1FE-175D08F52794}"/>
              </a:ext>
            </a:extLst>
          </p:cNvPr>
          <p:cNvCxnSpPr>
            <a:cxnSpLocks/>
          </p:cNvCxnSpPr>
          <p:nvPr/>
        </p:nvCxnSpPr>
        <p:spPr>
          <a:xfrm>
            <a:off x="9574306" y="3327045"/>
            <a:ext cx="515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8E0E4-1BD1-1F44-81AD-CA448880A315}"/>
              </a:ext>
            </a:extLst>
          </p:cNvPr>
          <p:cNvCxnSpPr>
            <a:cxnSpLocks/>
          </p:cNvCxnSpPr>
          <p:nvPr/>
        </p:nvCxnSpPr>
        <p:spPr>
          <a:xfrm>
            <a:off x="10090061" y="3327045"/>
            <a:ext cx="0" cy="331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88B9C0-C48D-0F4E-81C9-D46063023D3C}"/>
              </a:ext>
            </a:extLst>
          </p:cNvPr>
          <p:cNvCxnSpPr>
            <a:cxnSpLocks/>
          </p:cNvCxnSpPr>
          <p:nvPr/>
        </p:nvCxnSpPr>
        <p:spPr>
          <a:xfrm>
            <a:off x="9574306" y="3658670"/>
            <a:ext cx="515755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DCE4AE3-9976-5340-AECB-242AB56BD601}"/>
              </a:ext>
            </a:extLst>
          </p:cNvPr>
          <p:cNvSpPr txBox="1"/>
          <p:nvPr/>
        </p:nvSpPr>
        <p:spPr>
          <a:xfrm>
            <a:off x="10090061" y="3181549"/>
            <a:ext cx="1496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common path</a:t>
            </a:r>
          </a:p>
          <a:p>
            <a:pPr algn="ctr"/>
            <a:r>
              <a:rPr lang="en-US" dirty="0"/>
              <a:t>operations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B141C-0AF7-2748-8030-4BA1C6D1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4123-86F8-AF45-8C8C-D9A20F45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2D8205-C0B9-CE4D-8565-48B96C5AF656}"/>
              </a:ext>
            </a:extLst>
          </p:cNvPr>
          <p:cNvCxnSpPr>
            <a:cxnSpLocks/>
          </p:cNvCxnSpPr>
          <p:nvPr/>
        </p:nvCxnSpPr>
        <p:spPr>
          <a:xfrm flipV="1">
            <a:off x="10090061" y="3720273"/>
            <a:ext cx="0" cy="19227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5C817E-7143-7F4E-A233-95B9E83A9941}"/>
              </a:ext>
            </a:extLst>
          </p:cNvPr>
          <p:cNvCxnSpPr>
            <a:cxnSpLocks/>
          </p:cNvCxnSpPr>
          <p:nvPr/>
        </p:nvCxnSpPr>
        <p:spPr>
          <a:xfrm>
            <a:off x="9574306" y="5643010"/>
            <a:ext cx="515755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6E91745-AA30-8241-B369-BD8E8CBA0D52}"/>
              </a:ext>
            </a:extLst>
          </p:cNvPr>
          <p:cNvSpPr txBox="1"/>
          <p:nvPr/>
        </p:nvSpPr>
        <p:spPr>
          <a:xfrm>
            <a:off x="10090061" y="4603452"/>
            <a:ext cx="1740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uncommon path</a:t>
            </a:r>
          </a:p>
          <a:p>
            <a:pPr algn="ctr"/>
            <a:r>
              <a:rPr lang="en-US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9643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4" grpId="0"/>
      <p:bldP spid="64" grpId="1"/>
      <p:bldP spid="65" grpId="0"/>
      <p:bldP spid="50" grpId="0" animBg="1"/>
      <p:bldP spid="53" grpId="0"/>
      <p:bldP spid="69" grpId="0"/>
      <p:bldP spid="5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4756-F9E8-FA45-BB16-F1399107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observation: Common vs. uncommon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9088-5994-6447-A654-85EB9D73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path operations happen for every miss – in ring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Virtual address space manipulation (page faults)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DRAM cache management (lookups/evictions/writebacks)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 transfers (device I/O)</a:t>
            </a:r>
          </a:p>
          <a:p>
            <a:r>
              <a:rPr lang="en-US" dirty="0"/>
              <a:t>Uncommon path operations happen at lower frequency – with </a:t>
            </a:r>
            <a:r>
              <a:rPr lang="en-US" dirty="0" err="1"/>
              <a:t>vmexit</a:t>
            </a:r>
            <a:endParaRPr lang="en-US" dirty="0"/>
          </a:p>
          <a:p>
            <a:pPr marL="971550" lvl="1" indent="-514350">
              <a:buFont typeface="+mj-lt"/>
              <a:buAutoNum type="arabicPeriod" startAt="4"/>
            </a:pPr>
            <a:r>
              <a:rPr lang="en-US" dirty="0"/>
              <a:t>File/device mappings (mmap/</a:t>
            </a:r>
            <a:r>
              <a:rPr lang="en-US" dirty="0" err="1"/>
              <a:t>munmap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dirty="0"/>
              <a:t>Physical memory management (dynamic resizing)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829DA-E7FE-F842-B6F4-AA3A9164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48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012BB-3153-E04B-8D9C-E1A9DA02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14BEB-0D59-EF4C-90F1-DE7820AB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195404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839D6C-8CF4-2643-8769-0951BE4B2C00}"/>
              </a:ext>
            </a:extLst>
          </p:cNvPr>
          <p:cNvSpPr/>
          <p:nvPr/>
        </p:nvSpPr>
        <p:spPr>
          <a:xfrm>
            <a:off x="5507420" y="2478652"/>
            <a:ext cx="3994625" cy="915209"/>
          </a:xfrm>
          <a:prstGeom prst="rect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Op1: </a:t>
            </a:r>
            <a:r>
              <a:rPr lang="en-US" dirty="0"/>
              <a:t>Trap-less virtual memory manipulation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49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A672FE-7AE1-B143-A420-211C3467B873}"/>
              </a:ext>
            </a:extLst>
          </p:cNvPr>
          <p:cNvSpPr/>
          <p:nvPr/>
        </p:nvSpPr>
        <p:spPr>
          <a:xfrm>
            <a:off x="1727468" y="3393861"/>
            <a:ext cx="2303033" cy="61298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2D5B9-8C2F-4D43-A21F-3635817E2983}"/>
              </a:ext>
            </a:extLst>
          </p:cNvPr>
          <p:cNvSpPr/>
          <p:nvPr/>
        </p:nvSpPr>
        <p:spPr>
          <a:xfrm>
            <a:off x="1727468" y="4006846"/>
            <a:ext cx="2303033" cy="61298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Linux kernel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173B2F-0686-DF4A-BEC7-B11622075BDD}"/>
              </a:ext>
            </a:extLst>
          </p:cNvPr>
          <p:cNvSpPr txBox="1"/>
          <p:nvPr/>
        </p:nvSpPr>
        <p:spPr>
          <a:xfrm>
            <a:off x="675566" y="3388384"/>
            <a:ext cx="71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root </a:t>
            </a:r>
          </a:p>
          <a:p>
            <a:pPr algn="ctr"/>
            <a:r>
              <a:rPr lang="en-US" dirty="0"/>
              <a:t>ring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F8A80-4C0F-5948-A086-08EA6BD5FDD2}"/>
              </a:ext>
            </a:extLst>
          </p:cNvPr>
          <p:cNvSpPr txBox="1"/>
          <p:nvPr/>
        </p:nvSpPr>
        <p:spPr>
          <a:xfrm>
            <a:off x="671191" y="4002263"/>
            <a:ext cx="71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root </a:t>
            </a:r>
          </a:p>
          <a:p>
            <a:pPr algn="ctr"/>
            <a:r>
              <a:rPr lang="en-US" dirty="0"/>
              <a:t>ring 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D7BA78-FDCC-794A-A343-9D1FC626BADE}"/>
              </a:ext>
            </a:extLst>
          </p:cNvPr>
          <p:cNvCxnSpPr>
            <a:stCxn id="10" idx="0"/>
          </p:cNvCxnSpPr>
          <p:nvPr/>
        </p:nvCxnSpPr>
        <p:spPr>
          <a:xfrm flipH="1">
            <a:off x="494663" y="4006846"/>
            <a:ext cx="23843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1951BB7-A7CD-9E4F-A7E4-56FF87BB9CF8}"/>
              </a:ext>
            </a:extLst>
          </p:cNvPr>
          <p:cNvSpPr/>
          <p:nvPr/>
        </p:nvSpPr>
        <p:spPr>
          <a:xfrm>
            <a:off x="1727467" y="4968859"/>
            <a:ext cx="2303033" cy="61298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Devices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A80AED-C7DD-5C49-9038-B744209FA266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2878984" y="4619831"/>
            <a:ext cx="1" cy="349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6CD5983-3E64-E840-8DA6-3F980373101A}"/>
              </a:ext>
            </a:extLst>
          </p:cNvPr>
          <p:cNvSpPr/>
          <p:nvPr/>
        </p:nvSpPr>
        <p:spPr>
          <a:xfrm>
            <a:off x="5707806" y="1879529"/>
            <a:ext cx="2303033" cy="61298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Application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6C1EBF-6772-6947-A031-D37AD3F831C6}"/>
              </a:ext>
            </a:extLst>
          </p:cNvPr>
          <p:cNvSpPr txBox="1"/>
          <p:nvPr/>
        </p:nvSpPr>
        <p:spPr>
          <a:xfrm>
            <a:off x="3901499" y="2014350"/>
            <a:ext cx="107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non-root </a:t>
            </a:r>
          </a:p>
          <a:p>
            <a:pPr algn="ctr"/>
            <a:r>
              <a:rPr lang="en-US" dirty="0"/>
              <a:t>ring 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0D26AB-B316-3547-99A4-956D0012CF6B}"/>
              </a:ext>
            </a:extLst>
          </p:cNvPr>
          <p:cNvSpPr/>
          <p:nvPr/>
        </p:nvSpPr>
        <p:spPr>
          <a:xfrm>
            <a:off x="5707805" y="2492514"/>
            <a:ext cx="2303033" cy="61298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Aquila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0A6F8F-C1CE-C044-BB5B-B6DD8B7ADD16}"/>
              </a:ext>
            </a:extLst>
          </p:cNvPr>
          <p:cNvCxnSpPr>
            <a:stCxn id="23" idx="2"/>
            <a:endCxn id="10" idx="0"/>
          </p:cNvCxnSpPr>
          <p:nvPr/>
        </p:nvCxnSpPr>
        <p:spPr>
          <a:xfrm flipH="1">
            <a:off x="2878985" y="3105499"/>
            <a:ext cx="3980337" cy="9013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849BB4-7E1A-EB41-945F-00B09E044A45}"/>
              </a:ext>
            </a:extLst>
          </p:cNvPr>
          <p:cNvSpPr txBox="1"/>
          <p:nvPr/>
        </p:nvSpPr>
        <p:spPr>
          <a:xfrm>
            <a:off x="8183698" y="2639045"/>
            <a:ext cx="11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Library OS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4A8278-7A94-384A-A9FA-8F4864C3FA2B}"/>
              </a:ext>
            </a:extLst>
          </p:cNvPr>
          <p:cNvSpPr txBox="1"/>
          <p:nvPr/>
        </p:nvSpPr>
        <p:spPr>
          <a:xfrm>
            <a:off x="3901499" y="2259415"/>
            <a:ext cx="107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non-root </a:t>
            </a:r>
          </a:p>
          <a:p>
            <a:pPr algn="ctr"/>
            <a:r>
              <a:rPr lang="en-US" dirty="0"/>
              <a:t>ring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20811A-929B-FF4D-8211-9C340980EF4E}"/>
              </a:ext>
            </a:extLst>
          </p:cNvPr>
          <p:cNvSpPr txBox="1"/>
          <p:nvPr/>
        </p:nvSpPr>
        <p:spPr>
          <a:xfrm rot="20814744">
            <a:off x="3657427" y="3279602"/>
            <a:ext cx="854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ym typeface="Wingdings" pitchFamily="2" charset="2"/>
              </a:rPr>
              <a:t>vmcall</a:t>
            </a:r>
            <a:endParaRPr lang="en-US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D30AD-A0AB-7141-9524-7C3E9207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47C04-D082-0F44-833C-94572EE7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101382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9" grpId="0" animBg="1"/>
      <p:bldP spid="11" grpId="0"/>
      <p:bldP spid="21" grpId="0" animBg="1"/>
      <p:bldP spid="22" grpId="0"/>
      <p:bldP spid="22" grpId="1"/>
      <p:bldP spid="23" grpId="0" animBg="1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Memory-mapped I/O (MMIO)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memory-mapped I/O a file mapped to virtual address space</a:t>
            </a:r>
          </a:p>
          <a:p>
            <a:pPr lvl="1"/>
            <a:r>
              <a:rPr lang="en-US" dirty="0"/>
              <a:t>load/store processor instructions to access data</a:t>
            </a:r>
          </a:p>
          <a:p>
            <a:pPr lvl="1"/>
            <a:r>
              <a:rPr lang="en-US" dirty="0"/>
              <a:t>Kernel fetches/evicts pages on-demand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F9E0D-F7A9-664A-8A16-FEB902CE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C2DD-8F04-334F-A7FC-CFCFE81E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197318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Op1: </a:t>
            </a:r>
            <a:r>
              <a:rPr lang="en-US" dirty="0"/>
              <a:t>Trap-less VM manipulation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50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2D5B9-8C2F-4D43-A21F-3635817E2983}"/>
              </a:ext>
            </a:extLst>
          </p:cNvPr>
          <p:cNvSpPr/>
          <p:nvPr/>
        </p:nvSpPr>
        <p:spPr>
          <a:xfrm>
            <a:off x="1727468" y="4006846"/>
            <a:ext cx="2303033" cy="61298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Linux kernel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F8A80-4C0F-5948-A086-08EA6BD5FDD2}"/>
              </a:ext>
            </a:extLst>
          </p:cNvPr>
          <p:cNvSpPr txBox="1"/>
          <p:nvPr/>
        </p:nvSpPr>
        <p:spPr>
          <a:xfrm>
            <a:off x="671191" y="4002263"/>
            <a:ext cx="71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root </a:t>
            </a:r>
          </a:p>
          <a:p>
            <a:pPr algn="ctr"/>
            <a:r>
              <a:rPr lang="en-US" dirty="0"/>
              <a:t>ring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951BB7-A7CD-9E4F-A7E4-56FF87BB9CF8}"/>
              </a:ext>
            </a:extLst>
          </p:cNvPr>
          <p:cNvSpPr/>
          <p:nvPr/>
        </p:nvSpPr>
        <p:spPr>
          <a:xfrm>
            <a:off x="1727467" y="4968859"/>
            <a:ext cx="2303033" cy="61298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Devices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A80AED-C7DD-5C49-9038-B744209FA266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2878984" y="4619831"/>
            <a:ext cx="1" cy="349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6CD5983-3E64-E840-8DA6-3F980373101A}"/>
              </a:ext>
            </a:extLst>
          </p:cNvPr>
          <p:cNvSpPr/>
          <p:nvPr/>
        </p:nvSpPr>
        <p:spPr>
          <a:xfrm>
            <a:off x="5707806" y="1879529"/>
            <a:ext cx="2303033" cy="61298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Application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0D26AB-B316-3547-99A4-956D0012CF6B}"/>
              </a:ext>
            </a:extLst>
          </p:cNvPr>
          <p:cNvSpPr/>
          <p:nvPr/>
        </p:nvSpPr>
        <p:spPr>
          <a:xfrm>
            <a:off x="5707805" y="2492514"/>
            <a:ext cx="2303033" cy="61298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Aquila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4A8278-7A94-384A-A9FA-8F4864C3FA2B}"/>
              </a:ext>
            </a:extLst>
          </p:cNvPr>
          <p:cNvSpPr txBox="1"/>
          <p:nvPr/>
        </p:nvSpPr>
        <p:spPr>
          <a:xfrm>
            <a:off x="4220228" y="2152675"/>
            <a:ext cx="107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non-root </a:t>
            </a:r>
          </a:p>
          <a:p>
            <a:pPr algn="ctr"/>
            <a:r>
              <a:rPr lang="en-US" dirty="0"/>
              <a:t>ring 0</a:t>
            </a:r>
          </a:p>
        </p:txBody>
      </p:sp>
      <p:sp>
        <p:nvSpPr>
          <p:cNvPr id="38" name="Curved Left Arrow 37">
            <a:extLst>
              <a:ext uri="{FF2B5EF4-FFF2-40B4-BE49-F238E27FC236}">
                <a16:creationId xmlns:a16="http://schemas.microsoft.com/office/drawing/2014/main" id="{CD648461-BC28-534F-B851-6E57F712CF0E}"/>
              </a:ext>
            </a:extLst>
          </p:cNvPr>
          <p:cNvSpPr/>
          <p:nvPr/>
        </p:nvSpPr>
        <p:spPr>
          <a:xfrm>
            <a:off x="8229555" y="2107920"/>
            <a:ext cx="381045" cy="646331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E5815-1270-B047-A130-02AA514E1ED4}"/>
              </a:ext>
            </a:extLst>
          </p:cNvPr>
          <p:cNvSpPr txBox="1"/>
          <p:nvPr/>
        </p:nvSpPr>
        <p:spPr>
          <a:xfrm>
            <a:off x="8761989" y="2019456"/>
            <a:ext cx="1308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552 cycles </a:t>
            </a:r>
          </a:p>
          <a:p>
            <a:pPr algn="ctr"/>
            <a:r>
              <a:rPr lang="en-US" sz="2000" dirty="0"/>
              <a:t>(230ns)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7CBE5A-ADF3-164C-BA86-9CF35A33D6C7}"/>
              </a:ext>
            </a:extLst>
          </p:cNvPr>
          <p:cNvCxnSpPr>
            <a:cxnSpLocks/>
          </p:cNvCxnSpPr>
          <p:nvPr/>
        </p:nvCxnSpPr>
        <p:spPr>
          <a:xfrm flipV="1">
            <a:off x="5935041" y="2763090"/>
            <a:ext cx="3034788" cy="14024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D27AF44-38EF-A143-B5F3-F789ADB81670}"/>
              </a:ext>
            </a:extLst>
          </p:cNvPr>
          <p:cNvSpPr/>
          <p:nvPr/>
        </p:nvSpPr>
        <p:spPr>
          <a:xfrm>
            <a:off x="3803266" y="3763996"/>
            <a:ext cx="27747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1287 cycles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(536ns)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0A0479-F514-D64C-807C-DCB353593B26}"/>
              </a:ext>
            </a:extLst>
          </p:cNvPr>
          <p:cNvSpPr/>
          <p:nvPr/>
        </p:nvSpPr>
        <p:spPr>
          <a:xfrm>
            <a:off x="7573138" y="3371643"/>
            <a:ext cx="1216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2.33x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868E3-3AC8-6A40-8B7A-28337E4B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6340E-0181-7340-A552-90EA0373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B0825-C5CB-8B45-86B6-51D985CB8AFC}"/>
              </a:ext>
            </a:extLst>
          </p:cNvPr>
          <p:cNvSpPr/>
          <p:nvPr/>
        </p:nvSpPr>
        <p:spPr>
          <a:xfrm>
            <a:off x="1727468" y="3393861"/>
            <a:ext cx="2303033" cy="61298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Application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DE83EB-9480-6944-9215-7451C370C996}"/>
              </a:ext>
            </a:extLst>
          </p:cNvPr>
          <p:cNvSpPr txBox="1"/>
          <p:nvPr/>
        </p:nvSpPr>
        <p:spPr>
          <a:xfrm>
            <a:off x="675566" y="3388384"/>
            <a:ext cx="71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root </a:t>
            </a:r>
          </a:p>
          <a:p>
            <a:pPr algn="ctr"/>
            <a:r>
              <a:rPr lang="en-US" dirty="0"/>
              <a:t>ring 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55B1F9-CA60-2D4B-9D09-BF7F82C96E58}"/>
              </a:ext>
            </a:extLst>
          </p:cNvPr>
          <p:cNvCxnSpPr/>
          <p:nvPr/>
        </p:nvCxnSpPr>
        <p:spPr>
          <a:xfrm flipH="1">
            <a:off x="494663" y="4006846"/>
            <a:ext cx="23843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rved Left Arrow 27">
            <a:extLst>
              <a:ext uri="{FF2B5EF4-FFF2-40B4-BE49-F238E27FC236}">
                <a16:creationId xmlns:a16="http://schemas.microsoft.com/office/drawing/2014/main" id="{0F8BDAC8-41BD-5B4B-BC04-590DDB796875}"/>
              </a:ext>
            </a:extLst>
          </p:cNvPr>
          <p:cNvSpPr/>
          <p:nvPr/>
        </p:nvSpPr>
        <p:spPr>
          <a:xfrm>
            <a:off x="4101638" y="3790414"/>
            <a:ext cx="381045" cy="646331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01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1" grpId="0"/>
      <p:bldP spid="45" grpId="0"/>
      <p:bldP spid="2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2826-888A-1547-965B-931A7BD4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Op2: </a:t>
            </a:r>
            <a:r>
              <a:rPr lang="en-US" dirty="0"/>
              <a:t>DRAM cache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E263-1737-E148-B057-722C0B107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Ideas from </a:t>
            </a:r>
            <a:r>
              <a:rPr lang="en-US" dirty="0" err="1"/>
              <a:t>kmmap</a:t>
            </a:r>
            <a:r>
              <a:rPr lang="en-US" dirty="0"/>
              <a:t> and FastMap</a:t>
            </a:r>
          </a:p>
          <a:p>
            <a:r>
              <a:rPr lang="en-US" b="1" dirty="0"/>
              <a:t>[FastMap] </a:t>
            </a:r>
            <a:r>
              <a:rPr lang="en-US" dirty="0"/>
              <a:t>Separate structures for clean and dirty pages</a:t>
            </a:r>
          </a:p>
          <a:p>
            <a:pPr lvl="1"/>
            <a:r>
              <a:rPr lang="en-US" dirty="0"/>
              <a:t>Scalable page insert/remove and marking as clean/dirty</a:t>
            </a:r>
          </a:p>
          <a:p>
            <a:r>
              <a:rPr lang="en-US" b="1" dirty="0"/>
              <a:t>[</a:t>
            </a:r>
            <a:r>
              <a:rPr lang="en-US" b="1" dirty="0" err="1"/>
              <a:t>kmmap</a:t>
            </a:r>
            <a:r>
              <a:rPr lang="en-US" b="1" dirty="0"/>
              <a:t>, FastMap] </a:t>
            </a:r>
            <a:r>
              <a:rPr lang="en-US" dirty="0"/>
              <a:t>Approximation of LRU for evictions/writebacks</a:t>
            </a:r>
          </a:p>
          <a:p>
            <a:pPr lvl="1"/>
            <a:r>
              <a:rPr lang="en-US" dirty="0"/>
              <a:t>In batches to reduce associated overheads</a:t>
            </a:r>
          </a:p>
          <a:p>
            <a:r>
              <a:rPr lang="en-US" b="1" dirty="0"/>
              <a:t>[Aquila] </a:t>
            </a:r>
            <a:r>
              <a:rPr lang="en-US" dirty="0"/>
              <a:t>Scalable NUMA-aware page allocator</a:t>
            </a:r>
          </a:p>
          <a:p>
            <a:pPr lvl="1"/>
            <a:r>
              <a:rPr lang="en-US" dirty="0"/>
              <a:t>Tries to allocate a page on the local NUMA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CA260-E3F4-804B-982C-38F72433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51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7B068-5F4B-4649-A4BD-9C451ACD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326CB-8B36-CC49-BD54-471277EE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236802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83AC-E682-8D43-B1AF-8E692E43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Op3: </a:t>
            </a:r>
            <a:r>
              <a:rPr lang="en-US" dirty="0"/>
              <a:t>Device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5508-8C7B-BF4E-A90C-D00C22A68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access from non-root ring-0 requires the host OS</a:t>
            </a:r>
          </a:p>
          <a:p>
            <a:pPr lvl="1"/>
            <a:r>
              <a:rPr lang="en-US" dirty="0"/>
              <a:t>Increased cost from </a:t>
            </a:r>
            <a:r>
              <a:rPr lang="en-US" dirty="0" err="1"/>
              <a:t>vmexit</a:t>
            </a:r>
            <a:endParaRPr lang="en-US" dirty="0"/>
          </a:p>
          <a:p>
            <a:r>
              <a:rPr lang="en-US" dirty="0"/>
              <a:t>Dedicated devices with direct access from non-root ring-0 </a:t>
            </a:r>
          </a:p>
          <a:p>
            <a:pPr lvl="1"/>
            <a:r>
              <a:rPr lang="en-US" dirty="0"/>
              <a:t>Common for DBMS/key-value stores</a:t>
            </a:r>
          </a:p>
          <a:p>
            <a:r>
              <a:rPr lang="en-US" b="1" dirty="0"/>
              <a:t>Block-addressable: </a:t>
            </a:r>
            <a:r>
              <a:rPr lang="en-US" dirty="0"/>
              <a:t>PCIe attached devices</a:t>
            </a:r>
          </a:p>
          <a:p>
            <a:pPr lvl="1"/>
            <a:r>
              <a:rPr lang="en-US" dirty="0"/>
              <a:t>Map device configuration registers to </a:t>
            </a:r>
            <a:r>
              <a:rPr lang="en-US" dirty="0" err="1"/>
              <a:t>libOS</a:t>
            </a:r>
            <a:endParaRPr lang="en-US" dirty="0"/>
          </a:p>
          <a:p>
            <a:r>
              <a:rPr lang="en-US" b="1" dirty="0"/>
              <a:t>Byte-addressable: </a:t>
            </a:r>
            <a:r>
              <a:rPr lang="en-US" dirty="0"/>
              <a:t>DIMM attached devices</a:t>
            </a:r>
          </a:p>
          <a:p>
            <a:pPr lvl="1"/>
            <a:r>
              <a:rPr lang="en-US" dirty="0"/>
              <a:t>Directly map them to physical addresses of </a:t>
            </a:r>
            <a:r>
              <a:rPr lang="en-US" dirty="0" err="1"/>
              <a:t>libOS</a:t>
            </a:r>
            <a:endParaRPr lang="en-US" dirty="0"/>
          </a:p>
          <a:p>
            <a:r>
              <a:rPr lang="en-US" dirty="0"/>
              <a:t>Bypass host 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C5873-4953-FC41-BBC1-29AAEB24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52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769FF-86C2-6E4A-9B90-C8AD6522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5355E-CFAD-CF4A-B488-0850BD1C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273100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Uncommon path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Required for management purposes</a:t>
            </a:r>
          </a:p>
          <a:p>
            <a:r>
              <a:rPr lang="en-US" b="1" dirty="0"/>
              <a:t>Op4: </a:t>
            </a:r>
            <a:r>
              <a:rPr lang="en-US" dirty="0"/>
              <a:t>File/device mappings </a:t>
            </a:r>
          </a:p>
          <a:p>
            <a:pPr lvl="1"/>
            <a:r>
              <a:rPr lang="en-US" dirty="0">
                <a:sym typeface="Wingdings" pitchFamily="2" charset="2"/>
              </a:rPr>
              <a:t>Insert/remove/modify  mmap/</a:t>
            </a:r>
            <a:r>
              <a:rPr lang="en-US" dirty="0" err="1">
                <a:sym typeface="Wingdings" pitchFamily="2" charset="2"/>
              </a:rPr>
              <a:t>munmap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dirty="0" err="1">
                <a:sym typeface="Wingdings" pitchFamily="2" charset="2"/>
              </a:rPr>
              <a:t>mremap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syscalls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Lookups in page faults  check if an address is valid</a:t>
            </a:r>
          </a:p>
          <a:p>
            <a:r>
              <a:rPr lang="en-US" b="1" dirty="0"/>
              <a:t>Op5: </a:t>
            </a:r>
            <a:r>
              <a:rPr lang="en-US" dirty="0"/>
              <a:t>Physical memory management </a:t>
            </a:r>
          </a:p>
          <a:p>
            <a:pPr lvl="1"/>
            <a:r>
              <a:rPr lang="en-US" dirty="0">
                <a:sym typeface="Wingdings" pitchFamily="2" charset="2"/>
              </a:rPr>
              <a:t>Allocate/deallocate DRAM from the host OS</a:t>
            </a:r>
          </a:p>
          <a:p>
            <a:pPr lvl="1"/>
            <a:r>
              <a:rPr lang="en-US" dirty="0">
                <a:sym typeface="Wingdings" pitchFamily="2" charset="2"/>
              </a:rPr>
              <a:t>In storage applications DRAM cache is defined at initialization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53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0D4B8-51A5-B54E-B0B1-ABB48FA9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B60E-A1EE-A941-946B-7E77553F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41646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ym typeface="Wingdings" pitchFamily="2" charset="2"/>
              </a:rPr>
              <a:t>Application stack management in ring 0</a:t>
            </a:r>
          </a:p>
          <a:p>
            <a:r>
              <a:rPr lang="en-US" dirty="0">
                <a:sym typeface="Wingdings" pitchFamily="2" charset="2"/>
              </a:rPr>
              <a:t>SIMD optimized </a:t>
            </a:r>
            <a:r>
              <a:rPr lang="en-US" dirty="0" err="1">
                <a:sym typeface="Wingdings" pitchFamily="2" charset="2"/>
              </a:rPr>
              <a:t>memcpy</a:t>
            </a:r>
            <a:r>
              <a:rPr lang="en-US" dirty="0">
                <a:sym typeface="Wingdings" pitchFamily="2" charset="2"/>
              </a:rPr>
              <a:t> + FPU save/restore</a:t>
            </a:r>
          </a:p>
          <a:p>
            <a:r>
              <a:rPr lang="en-US" dirty="0">
                <a:sym typeface="Wingdings" pitchFamily="2" charset="2"/>
              </a:rPr>
              <a:t>TLB shootdown</a:t>
            </a:r>
          </a:p>
          <a:p>
            <a:r>
              <a:rPr lang="en-US" dirty="0">
                <a:sym typeface="Wingdings" pitchFamily="2" charset="2"/>
              </a:rPr>
              <a:t>Implementation</a:t>
            </a:r>
          </a:p>
          <a:p>
            <a:pPr lvl="1"/>
            <a:r>
              <a:rPr lang="en-US" dirty="0">
                <a:sym typeface="Wingdings" pitchFamily="2" charset="2"/>
              </a:rPr>
              <a:t>Dune [OSDI’12] for process virtualization</a:t>
            </a:r>
          </a:p>
          <a:p>
            <a:pPr lvl="1"/>
            <a:r>
              <a:rPr lang="en-US" dirty="0" err="1">
                <a:sym typeface="Wingdings" pitchFamily="2" charset="2"/>
              </a:rPr>
              <a:t>RadixVM</a:t>
            </a:r>
            <a:r>
              <a:rPr lang="en-US" dirty="0">
                <a:sym typeface="Wingdings" pitchFamily="2" charset="2"/>
              </a:rPr>
              <a:t> [EuroSys’13] for scalable VMA management</a:t>
            </a:r>
          </a:p>
          <a:p>
            <a:pPr lvl="1"/>
            <a:r>
              <a:rPr lang="en-US" dirty="0">
                <a:sym typeface="Wingdings" pitchFamily="2" charset="2"/>
              </a:rPr>
              <a:t>Shinjuku [NSDI’19] for IPIs in non-root mode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54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BCDAC-92E9-A64D-9F8B-652C471F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6634F-E07E-D04C-86E1-B79934E7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345495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6A15-D249-6042-A0D4-48B236B0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B7C7-B5E0-3647-9662-721EAB56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Contributions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MMIO: Potential &amp; customization (~7 min)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MMIO: Scaling with #threads (~15 min)</a:t>
            </a:r>
          </a:p>
          <a:p>
            <a:r>
              <a:rPr lang="en-US" dirty="0"/>
              <a:t>MMIO: Reducing single thread overhead (~15 min)</a:t>
            </a:r>
          </a:p>
          <a:p>
            <a:pPr lvl="1"/>
            <a:r>
              <a:rPr lang="en-US" dirty="0"/>
              <a:t>Experimental analysis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9C3D5-2B0C-6144-84A2-7B1EFFCA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55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46AC0-E2F5-1746-8C4A-B7FFED1F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44E52-D698-B943-B23D-2CCAF6CF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17951362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45E2-DA44-464F-B414-BDEF1162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+ Workloads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B3FE-9CFE-7549-B073-BBC69948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testbed to FastMap</a:t>
            </a:r>
          </a:p>
          <a:p>
            <a:pPr lvl="1"/>
            <a:r>
              <a:rPr lang="en-US" dirty="0"/>
              <a:t>Emulated </a:t>
            </a:r>
            <a:r>
              <a:rPr lang="en-US" dirty="0" err="1"/>
              <a:t>pmem</a:t>
            </a:r>
            <a:r>
              <a:rPr lang="en-US" dirty="0"/>
              <a:t> device – backed by DRAM</a:t>
            </a:r>
          </a:p>
          <a:p>
            <a:r>
              <a:rPr lang="en-US" dirty="0" err="1"/>
              <a:t>RocksDB</a:t>
            </a:r>
            <a:r>
              <a:rPr lang="en-US" dirty="0"/>
              <a:t>: Persistent key-value store from Facebook</a:t>
            </a:r>
          </a:p>
          <a:p>
            <a:pPr lvl="1"/>
            <a:r>
              <a:rPr lang="en-US" dirty="0">
                <a:sym typeface="Wingdings" pitchFamily="2" charset="2"/>
              </a:rPr>
              <a:t>User-space cache + read/write system calls (direct I/O)</a:t>
            </a:r>
          </a:p>
          <a:p>
            <a:pPr lvl="1"/>
            <a:r>
              <a:rPr lang="en-US" dirty="0">
                <a:sym typeface="Wingdings" pitchFamily="2" charset="2"/>
              </a:rPr>
              <a:t>Memory-mapped I/O  Linux and Aquila</a:t>
            </a:r>
          </a:p>
          <a:p>
            <a:pPr lvl="1"/>
            <a:r>
              <a:rPr lang="en-US" dirty="0"/>
              <a:t>YCSB </a:t>
            </a:r>
            <a:r>
              <a:rPr lang="en-US" dirty="0">
                <a:sym typeface="Wingdings" pitchFamily="2" charset="2"/>
              </a:rPr>
              <a:t> 100% reads</a:t>
            </a:r>
          </a:p>
          <a:p>
            <a:r>
              <a:rPr lang="en-US" dirty="0"/>
              <a:t>32GB dataset + 8GB DRAM cache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FBF92-C1CF-9A40-AB87-FC812180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56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CB43E-39DD-C24B-AAB6-C63351A4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2AA14-3559-0F4D-8D68-58BEBD50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51163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58F65A-3D71-3B47-A441-364A3DFB2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235711"/>
            <a:ext cx="8534399" cy="512063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40258A-5510-194B-849B-3478C4B0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RocksDB</a:t>
            </a:r>
            <a:r>
              <a:rPr lang="en-US" dirty="0"/>
              <a:t> throughput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408E7-6A62-234F-8797-28E0D170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40E8E-8B41-8B44-940A-64FE90B3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1134-1DB3-8449-A972-3EE31C14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57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10250-4D58-964B-9F30-9744CFE9DEB4}"/>
              </a:ext>
            </a:extLst>
          </p:cNvPr>
          <p:cNvCxnSpPr>
            <a:cxnSpLocks/>
          </p:cNvCxnSpPr>
          <p:nvPr/>
        </p:nvCxnSpPr>
        <p:spPr>
          <a:xfrm flipH="1">
            <a:off x="4502036" y="5216779"/>
            <a:ext cx="400050" cy="1371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B5D4BC-D57D-C543-9215-73CC7E4D4710}"/>
              </a:ext>
            </a:extLst>
          </p:cNvPr>
          <p:cNvCxnSpPr>
            <a:cxnSpLocks/>
          </p:cNvCxnSpPr>
          <p:nvPr/>
        </p:nvCxnSpPr>
        <p:spPr>
          <a:xfrm flipH="1">
            <a:off x="5929460" y="4085732"/>
            <a:ext cx="196538" cy="42970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8CF83C-E0CC-C94D-8B4A-C3FDF652573E}"/>
              </a:ext>
            </a:extLst>
          </p:cNvPr>
          <p:cNvCxnSpPr>
            <a:cxnSpLocks/>
          </p:cNvCxnSpPr>
          <p:nvPr/>
        </p:nvCxnSpPr>
        <p:spPr>
          <a:xfrm flipH="1">
            <a:off x="7454516" y="2375555"/>
            <a:ext cx="190625" cy="12778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CB78DB-6427-FD44-B3EC-CCFC8A1CD9CF}"/>
              </a:ext>
            </a:extLst>
          </p:cNvPr>
          <p:cNvSpPr txBox="1"/>
          <p:nvPr/>
        </p:nvSpPr>
        <p:spPr>
          <a:xfrm rot="20293097">
            <a:off x="4274052" y="4856228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1.18x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A2137B-AA50-3246-B0AB-F171BB78166E}"/>
              </a:ext>
            </a:extLst>
          </p:cNvPr>
          <p:cNvSpPr txBox="1"/>
          <p:nvPr/>
        </p:nvSpPr>
        <p:spPr>
          <a:xfrm rot="17840542">
            <a:off x="5426276" y="3951925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1.41x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285EE-FB91-8F4A-8853-5C3B84B3DF41}"/>
              </a:ext>
            </a:extLst>
          </p:cNvPr>
          <p:cNvSpPr txBox="1"/>
          <p:nvPr/>
        </p:nvSpPr>
        <p:spPr>
          <a:xfrm rot="16758188">
            <a:off x="6968900" y="2796000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1.65x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8FD8E0-44BA-1446-AB39-BD9C02079586}"/>
              </a:ext>
            </a:extLst>
          </p:cNvPr>
          <p:cNvCxnSpPr>
            <a:cxnSpLocks/>
          </p:cNvCxnSpPr>
          <p:nvPr/>
        </p:nvCxnSpPr>
        <p:spPr>
          <a:xfrm flipH="1">
            <a:off x="4169248" y="5216779"/>
            <a:ext cx="754617" cy="30244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070C1B-3130-384B-B928-43C428270F63}"/>
              </a:ext>
            </a:extLst>
          </p:cNvPr>
          <p:cNvSpPr txBox="1"/>
          <p:nvPr/>
        </p:nvSpPr>
        <p:spPr>
          <a:xfrm rot="20129701">
            <a:off x="4191668" y="4945474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13x</a:t>
            </a:r>
          </a:p>
        </p:txBody>
      </p:sp>
    </p:spTree>
    <p:extLst>
      <p:ext uri="{BB962C8B-B14F-4D97-AF65-F5344CB8AC3E}">
        <p14:creationId xmlns:p14="http://schemas.microsoft.com/office/powerpoint/2010/main" val="194089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  <p:bldP spid="2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3BBD4EF9-F188-A543-98A5-53C75ACA1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2247" y="1690688"/>
            <a:ext cx="7776104" cy="46656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39CA7E-3870-384C-BD8C-F0238C8F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cache management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96617-5863-E94E-93EA-1152D7C9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58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C95878-D54E-E44F-9A47-01B223D996C0}"/>
              </a:ext>
            </a:extLst>
          </p:cNvPr>
          <p:cNvCxnSpPr>
            <a:cxnSpLocks/>
          </p:cNvCxnSpPr>
          <p:nvPr/>
        </p:nvCxnSpPr>
        <p:spPr>
          <a:xfrm>
            <a:off x="5541214" y="3078340"/>
            <a:ext cx="2188324" cy="16314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6D0FBF-D79E-D94E-86C2-D1EFB6421375}"/>
              </a:ext>
            </a:extLst>
          </p:cNvPr>
          <p:cNvSpPr txBox="1"/>
          <p:nvPr/>
        </p:nvSpPr>
        <p:spPr>
          <a:xfrm>
            <a:off x="3772962" y="4114803"/>
            <a:ext cx="87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69%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278061-8087-BF41-B6DE-F479209CA2FB}"/>
              </a:ext>
            </a:extLst>
          </p:cNvPr>
          <p:cNvCxnSpPr>
            <a:cxnSpLocks/>
          </p:cNvCxnSpPr>
          <p:nvPr/>
        </p:nvCxnSpPr>
        <p:spPr>
          <a:xfrm>
            <a:off x="4675611" y="3078340"/>
            <a:ext cx="0" cy="2534592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B4AEEE-E374-A743-A37A-A10FA8780BB2}"/>
              </a:ext>
            </a:extLst>
          </p:cNvPr>
          <p:cNvSpPr txBox="1"/>
          <p:nvPr/>
        </p:nvSpPr>
        <p:spPr>
          <a:xfrm>
            <a:off x="6376864" y="3113124"/>
            <a:ext cx="87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2.58x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78BF4E-9999-D449-A9A2-16B7C5D3CEBF}"/>
              </a:ext>
            </a:extLst>
          </p:cNvPr>
          <p:cNvSpPr txBox="1"/>
          <p:nvPr/>
        </p:nvSpPr>
        <p:spPr>
          <a:xfrm>
            <a:off x="8718720" y="4997225"/>
            <a:ext cx="87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43%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E62733-FF9A-5346-B03A-F0175247045A}"/>
              </a:ext>
            </a:extLst>
          </p:cNvPr>
          <p:cNvCxnSpPr>
            <a:cxnSpLocks/>
          </p:cNvCxnSpPr>
          <p:nvPr/>
        </p:nvCxnSpPr>
        <p:spPr>
          <a:xfrm>
            <a:off x="8609174" y="4709826"/>
            <a:ext cx="0" cy="1036464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EB207-1F01-C842-869B-24A87302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C1BA9-0544-BB4C-8791-46E98BAE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293382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256B3EC-C0D0-304E-A421-E6B6E491C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980" y="1475620"/>
            <a:ext cx="7231517" cy="4338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page fault breakdown – Single thread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59</a:t>
            </a:fld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A81C7D-55E6-CC4A-BD32-0DAE588E5A1F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8870285" y="2836598"/>
            <a:ext cx="900865" cy="9831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9324E7-C620-A74C-9587-E8756FEF0AB3}"/>
              </a:ext>
            </a:extLst>
          </p:cNvPr>
          <p:cNvSpPr txBox="1"/>
          <p:nvPr/>
        </p:nvSpPr>
        <p:spPr>
          <a:xfrm>
            <a:off x="9108243" y="2839163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2.33x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CA312-5A65-3A4C-B49D-8510C94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EEC199-9C0E-FC4F-A149-415AEA96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Anastasios Papagiannis - PhD Defense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9FD728-49B2-564E-8C0D-E6879773A9AF}"/>
              </a:ext>
            </a:extLst>
          </p:cNvPr>
          <p:cNvSpPr/>
          <p:nvPr/>
        </p:nvSpPr>
        <p:spPr>
          <a:xfrm>
            <a:off x="7483366" y="2053040"/>
            <a:ext cx="1624877" cy="917995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C97781-73D3-574D-8AEF-FF3326F083F3}"/>
              </a:ext>
            </a:extLst>
          </p:cNvPr>
          <p:cNvSpPr/>
          <p:nvPr/>
        </p:nvSpPr>
        <p:spPr>
          <a:xfrm>
            <a:off x="9560225" y="3756585"/>
            <a:ext cx="1440284" cy="431025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8D4DEDA-3FA0-3B48-900C-9887B28F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682" y="1763347"/>
            <a:ext cx="4741717" cy="4112720"/>
          </a:xfrm>
        </p:spPr>
        <p:txBody>
          <a:bodyPr>
            <a:normAutofit/>
          </a:bodyPr>
          <a:lstStyle/>
          <a:p>
            <a:r>
              <a:rPr lang="en-US" sz="3000" dirty="0"/>
              <a:t>Microbenchmark</a:t>
            </a:r>
          </a:p>
          <a:p>
            <a:r>
              <a:rPr lang="en-US" sz="3000" dirty="0"/>
              <a:t>Loads at random offsets</a:t>
            </a:r>
          </a:p>
          <a:p>
            <a:r>
              <a:rPr lang="en-US" sz="3200" dirty="0"/>
              <a:t>Page faults with I/O</a:t>
            </a:r>
            <a:endParaRPr lang="en-US" sz="3000" dirty="0"/>
          </a:p>
          <a:p>
            <a:r>
              <a:rPr lang="en-US" sz="3000" dirty="0"/>
              <a:t>No evictions/writebacks</a:t>
            </a:r>
          </a:p>
          <a:p>
            <a:r>
              <a:rPr lang="en-US" sz="3000" dirty="0"/>
              <a:t>Emulated PMEM with DRAM</a:t>
            </a:r>
          </a:p>
        </p:txBody>
      </p:sp>
    </p:spTree>
    <p:extLst>
      <p:ext uri="{BB962C8B-B14F-4D97-AF65-F5344CB8AC3E}">
        <p14:creationId xmlns:p14="http://schemas.microsoft.com/office/powerpoint/2010/main" val="229589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Memory-mapped I/O: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Hits handled entirely in hardware </a:t>
            </a:r>
          </a:p>
          <a:p>
            <a:pPr lvl="1"/>
            <a:r>
              <a:rPr lang="en-US" dirty="0">
                <a:sym typeface="Wingdings" pitchFamily="2" charset="2"/>
              </a:rPr>
              <a:t>Virtual to physical address translation  MMU + TLB</a:t>
            </a:r>
          </a:p>
          <a:p>
            <a:pPr lvl="1"/>
            <a:r>
              <a:rPr lang="en-US" dirty="0">
                <a:sym typeface="Wingdings" pitchFamily="2" charset="2"/>
              </a:rPr>
              <a:t>Less overheads compared to software storage cache lookups</a:t>
            </a:r>
          </a:p>
          <a:p>
            <a:r>
              <a:rPr lang="en-US" dirty="0">
                <a:sym typeface="Wingdings" pitchFamily="2" charset="2"/>
              </a:rPr>
              <a:t>A kernel/user storage cache incurs cost even for hits</a:t>
            </a:r>
          </a:p>
          <a:p>
            <a:pPr lvl="1"/>
            <a:r>
              <a:rPr lang="en-US" dirty="0">
                <a:sym typeface="Wingdings" pitchFamily="2" charset="2"/>
              </a:rPr>
              <a:t>Memory-mapped I/O can trivially remove costs of software lookups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48484-CA58-A448-B66C-88733ED4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7ECEE5-D5F8-B04F-B106-A6A82B36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387034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6A15-D249-6042-A0D4-48B236B0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B7C7-B5E0-3647-9662-721EAB56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Contributions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MMIO: Potential &amp; customization (~7 min)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MMIO: Scaling with #threads (~15 min)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MMIO: Reducing single thread overhead (~15 min)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9C3D5-2B0C-6144-84A2-7B1EFFCA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60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21AEC-ECBD-4245-A3AD-CC55F1CB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87D40-050A-E748-9F85-7AD4F4A7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24274320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C37D-28DA-1341-B55A-3B2F229D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0A0A8-0BDF-964C-A64D-84A32D96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Memory-mapped I/O provides significant performance benefits</a:t>
            </a:r>
          </a:p>
          <a:p>
            <a:pPr lvl="1"/>
            <a:r>
              <a:rPr lang="en-US" dirty="0"/>
              <a:t>Cache hits handled entirely in hardware</a:t>
            </a:r>
          </a:p>
          <a:p>
            <a:r>
              <a:rPr lang="en-US" dirty="0"/>
              <a:t>Linux memory-mapped I/O path suffers from several issues</a:t>
            </a:r>
          </a:p>
          <a:p>
            <a:pPr lvl="1"/>
            <a:r>
              <a:rPr lang="en-US" dirty="0"/>
              <a:t>Lack of control in evictions/writebacks</a:t>
            </a:r>
          </a:p>
          <a:p>
            <a:pPr lvl="1"/>
            <a:r>
              <a:rPr lang="en-US" dirty="0"/>
              <a:t>Limited scalability with #threads</a:t>
            </a:r>
          </a:p>
          <a:p>
            <a:pPr lvl="1"/>
            <a:r>
              <a:rPr lang="en-US" dirty="0"/>
              <a:t>Increased single thread overheads</a:t>
            </a:r>
          </a:p>
          <a:p>
            <a:r>
              <a:rPr lang="en-US" dirty="0"/>
              <a:t>In this thesis we provide solutions to these issues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5F57B-A58E-084C-B517-DA95629B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61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74328-8090-224A-8655-30C02A17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DA896-92E0-CA40-A6FB-997CF606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175033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D470-A43A-CD4C-B5AA-C1C5553B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A780-D06B-E546-AD23-4D5EC486B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use/evaluate 4KB regular pages </a:t>
            </a:r>
            <a:r>
              <a:rPr lang="en-US" dirty="0">
                <a:sym typeface="Wingdings" pitchFamily="2" charset="2"/>
              </a:rPr>
              <a:t> different granularity?</a:t>
            </a:r>
            <a:endParaRPr lang="en-US" dirty="0"/>
          </a:p>
          <a:p>
            <a:pPr lvl="1"/>
            <a:r>
              <a:rPr lang="en-US" dirty="0"/>
              <a:t>x86_64 provides 2MB and 1GB pages</a:t>
            </a:r>
          </a:p>
          <a:p>
            <a:pPr lvl="1"/>
            <a:r>
              <a:rPr lang="en-US" dirty="0"/>
              <a:t>Increase the I/O size + reduce CPU processing</a:t>
            </a:r>
          </a:p>
          <a:p>
            <a:pPr lvl="1"/>
            <a:r>
              <a:rPr lang="en-US" dirty="0"/>
              <a:t>Should be used dynamically as they can increase I/O amplification</a:t>
            </a:r>
          </a:p>
          <a:p>
            <a:r>
              <a:rPr lang="en-US" dirty="0"/>
              <a:t>Memory-mapped I/O with persistent memory</a:t>
            </a:r>
          </a:p>
          <a:p>
            <a:pPr lvl="1"/>
            <a:r>
              <a:rPr lang="en-US" dirty="0"/>
              <a:t>Is DRAM caching required in this case?</a:t>
            </a:r>
          </a:p>
          <a:p>
            <a:r>
              <a:rPr lang="en-US" dirty="0"/>
              <a:t>We evaluate mainly storage applications</a:t>
            </a:r>
          </a:p>
          <a:p>
            <a:pPr lvl="1"/>
            <a:r>
              <a:rPr lang="en-US" dirty="0"/>
              <a:t>Memory-mapped I/O can provide more virtual memory over fast storage</a:t>
            </a:r>
          </a:p>
          <a:p>
            <a:pPr lvl="1"/>
            <a:r>
              <a:rPr lang="en-US" dirty="0"/>
              <a:t>Evaluate some of these scenarios with FastMap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F76D2-5E8F-2042-B92C-98E029C7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62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00FB9-BF2D-0545-A14E-E1A6870E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1EC27-5D4C-9A46-B3B9-9CC092CC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361581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E830-FAE3-E74B-BC97-EEBD4193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289F6-A923-9048-BCFE-4BD9E6DFD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FORTH-ICS Graduate Scholarships </a:t>
            </a:r>
            <a:r>
              <a:rPr lang="en-US" dirty="0">
                <a:sym typeface="Wingdings" pitchFamily="2" charset="2"/>
              </a:rPr>
              <a:t> September 2014 – now</a:t>
            </a:r>
          </a:p>
          <a:p>
            <a:pPr lvl="1"/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CoherentPaaS</a:t>
            </a:r>
            <a:r>
              <a:rPr lang="en-US" dirty="0">
                <a:sym typeface="Wingdings" pitchFamily="2" charset="2"/>
              </a:rPr>
              <a:t> (FP7-ICT-611068)</a:t>
            </a:r>
          </a:p>
          <a:p>
            <a:pPr lvl="1"/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LeanBigData</a:t>
            </a:r>
            <a:r>
              <a:rPr lang="en-US" dirty="0">
                <a:sym typeface="Wingdings" pitchFamily="2" charset="2"/>
              </a:rPr>
              <a:t> (FP7-ICT-619606)</a:t>
            </a:r>
          </a:p>
          <a:p>
            <a:pPr lvl="1"/>
            <a:r>
              <a:rPr lang="en-US" dirty="0">
                <a:sym typeface="Wingdings" pitchFamily="2" charset="2"/>
              </a:rPr>
              <a:t> Vineyard (GA 687628)</a:t>
            </a:r>
          </a:p>
          <a:p>
            <a:pPr lvl="1"/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ExaNeSt</a:t>
            </a:r>
            <a:r>
              <a:rPr lang="en-US" dirty="0">
                <a:sym typeface="Wingdings" pitchFamily="2" charset="2"/>
              </a:rPr>
              <a:t> (GA 671553)</a:t>
            </a:r>
          </a:p>
          <a:p>
            <a:pPr lvl="1"/>
            <a:r>
              <a:rPr lang="en-US" dirty="0">
                <a:sym typeface="Wingdings" pitchFamily="2" charset="2"/>
              </a:rPr>
              <a:t> EVOLVE (GA 825061)</a:t>
            </a:r>
          </a:p>
          <a:p>
            <a:pPr lvl="1"/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Sentitour</a:t>
            </a:r>
            <a:r>
              <a:rPr lang="en-US" dirty="0">
                <a:sym typeface="Wingdings" pitchFamily="2" charset="2"/>
              </a:rPr>
              <a:t> at Scale (T1EDK-02857)</a:t>
            </a:r>
          </a:p>
          <a:p>
            <a:r>
              <a:rPr lang="en-US" dirty="0"/>
              <a:t>Facebook Graduate Fellowship </a:t>
            </a:r>
            <a:r>
              <a:rPr lang="en-US" dirty="0">
                <a:sym typeface="Wingdings" pitchFamily="2" charset="2"/>
              </a:rPr>
              <a:t> September 2019 – now </a:t>
            </a:r>
          </a:p>
          <a:p>
            <a:pPr lvl="1"/>
            <a:r>
              <a:rPr lang="en-US" dirty="0">
                <a:sym typeface="Wingdings" pitchFamily="2" charset="2"/>
              </a:rPr>
              <a:t>“Compute Storage and Efficiency” research team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24AA1-BC0E-D04B-A080-97ECA1AA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63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4D6B9-E120-0F45-9976-647206DD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88793-4EEC-0041-B720-49FE9AEC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250901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u="sng" dirty="0"/>
              <a:t>Anastasios Papagiannis</a:t>
            </a:r>
            <a:r>
              <a:rPr lang="en-US" dirty="0"/>
              <a:t>, Giorgos Saloustros, Pilar González-</a:t>
            </a:r>
            <a:r>
              <a:rPr lang="en-US" dirty="0" err="1"/>
              <a:t>Férez</a:t>
            </a:r>
            <a:r>
              <a:rPr lang="en-US" dirty="0"/>
              <a:t>, and Angelos Bilas. “</a:t>
            </a:r>
            <a:r>
              <a:rPr lang="en-US" i="1" dirty="0"/>
              <a:t>Tucana: Design and Implementation of a Fast and Efficient Scale-up Key-value Store”</a:t>
            </a:r>
            <a:r>
              <a:rPr lang="en-US" dirty="0"/>
              <a:t>. USENIX Annual Technical Conference 2016 </a:t>
            </a:r>
            <a:r>
              <a:rPr lang="en-US" b="1" dirty="0"/>
              <a:t>(USENIX ATC ‘16)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Anastasios Papagiannis</a:t>
            </a:r>
            <a:r>
              <a:rPr lang="en-US" dirty="0"/>
              <a:t>, Giorgos Saloustros, Pilar González-</a:t>
            </a:r>
            <a:r>
              <a:rPr lang="en-US" dirty="0" err="1"/>
              <a:t>Férez</a:t>
            </a:r>
            <a:r>
              <a:rPr lang="en-US" dirty="0"/>
              <a:t>, and Angelos Bilas. “</a:t>
            </a:r>
            <a:r>
              <a:rPr lang="en-US" i="1" dirty="0"/>
              <a:t>An Efficient Memory-Mapped Key-Value Store for Flash Storage”</a:t>
            </a:r>
            <a:r>
              <a:rPr lang="en-US" dirty="0"/>
              <a:t>. ACM Symposium of Cloud Computing 2018 </a:t>
            </a:r>
            <a:r>
              <a:rPr lang="en-US" b="1" dirty="0"/>
              <a:t>(ACM </a:t>
            </a:r>
            <a:r>
              <a:rPr lang="en-US" b="1" dirty="0" err="1"/>
              <a:t>SoCC</a:t>
            </a:r>
            <a:r>
              <a:rPr lang="en-US" b="1" dirty="0"/>
              <a:t> '18)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Anastasios Papagiannis</a:t>
            </a:r>
            <a:r>
              <a:rPr lang="en-US" dirty="0"/>
              <a:t>, Giorgos Xanthakis, Giorgos Saloustros, Manolis Marazakis, and Angelos Bilas. “</a:t>
            </a:r>
            <a:r>
              <a:rPr lang="en-US" i="1" dirty="0"/>
              <a:t>Optimizing Memory-mapped I/O for Fast Storage Devices”</a:t>
            </a:r>
            <a:r>
              <a:rPr lang="en-US" dirty="0"/>
              <a:t>. USENIX Annual Technical Conference 2020 </a:t>
            </a:r>
            <a:r>
              <a:rPr lang="en-US" b="1" dirty="0"/>
              <a:t>(USENIX ATC '20)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Anastasios Papagiannis</a:t>
            </a:r>
            <a:r>
              <a:rPr lang="en-US" dirty="0"/>
              <a:t>, Giorgos Saloustros, Giorgos Xanthakis, Giorgos Kalaentzis, Pilar Gonzalez-</a:t>
            </a:r>
            <a:r>
              <a:rPr lang="en-US" dirty="0" err="1"/>
              <a:t>Ferez</a:t>
            </a:r>
            <a:r>
              <a:rPr lang="en-US" dirty="0"/>
              <a:t>, and Angelos Bilas. </a:t>
            </a:r>
            <a:r>
              <a:rPr lang="en-US" i="1" dirty="0"/>
              <a:t>“Kreon: An Efficient Memory-Mapped Key-Value Store for Flash Storage”</a:t>
            </a:r>
            <a:r>
              <a:rPr lang="en-US" dirty="0"/>
              <a:t>. ACM Transactions on Storage </a:t>
            </a:r>
            <a:r>
              <a:rPr lang="en-US" b="1" dirty="0"/>
              <a:t>(ACM TOS ‘20).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Anastasios Papagiannis</a:t>
            </a:r>
            <a:r>
              <a:rPr lang="en-US" dirty="0"/>
              <a:t>, Manolis Marazakis, and Angelos Bilas. </a:t>
            </a:r>
            <a:r>
              <a:rPr lang="en-US" i="1" dirty="0"/>
              <a:t>“Memory-Mapped I/O on Steroids”. </a:t>
            </a:r>
            <a:r>
              <a:rPr lang="en-US" dirty="0"/>
              <a:t>ACM European Conference on Computer Systems </a:t>
            </a:r>
            <a:r>
              <a:rPr lang="en-US" b="1" dirty="0"/>
              <a:t>(EuroSys’21).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64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2B7E-0F01-DC44-8D64-D68113A5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307C-DE42-AF4D-9889-670816EE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104531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9DBA-810B-4D48-B8C1-E917B806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9E297-575B-884B-80B0-326FAA187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Ioannis Malliotakis, </a:t>
            </a:r>
            <a:r>
              <a:rPr lang="en-US" u="sng" dirty="0"/>
              <a:t>Anastasios Papagiannis</a:t>
            </a:r>
            <a:r>
              <a:rPr lang="en-US" dirty="0"/>
              <a:t>, Manolis Marazakis, and Angelos Bilas. </a:t>
            </a:r>
            <a:r>
              <a:rPr lang="en-US" i="1" dirty="0"/>
              <a:t>“Optimizing Memory-mapped I/O with Huge Pages for Fast Storage”</a:t>
            </a:r>
            <a:r>
              <a:rPr lang="en-US" dirty="0"/>
              <a:t>. Challenges and Opportunities of HPC Storage Systems 2020 </a:t>
            </a:r>
            <a:r>
              <a:rPr lang="en-US" b="1" dirty="0"/>
              <a:t>(CHAOSS ‘20).</a:t>
            </a:r>
          </a:p>
          <a:p>
            <a:r>
              <a:rPr lang="en-US" dirty="0" err="1"/>
              <a:t>Iacovos</a:t>
            </a:r>
            <a:r>
              <a:rPr lang="en-US" dirty="0"/>
              <a:t> G. </a:t>
            </a:r>
            <a:r>
              <a:rPr lang="en-US" dirty="0" err="1"/>
              <a:t>Kolokasis</a:t>
            </a:r>
            <a:r>
              <a:rPr lang="en-US" dirty="0"/>
              <a:t>, </a:t>
            </a:r>
            <a:r>
              <a:rPr lang="en-US" u="sng" dirty="0"/>
              <a:t>Anastasios Papagiannis</a:t>
            </a:r>
            <a:r>
              <a:rPr lang="en-US" dirty="0"/>
              <a:t>, </a:t>
            </a:r>
            <a:r>
              <a:rPr lang="en-US" dirty="0" err="1"/>
              <a:t>Foivos</a:t>
            </a:r>
            <a:r>
              <a:rPr lang="en-US" dirty="0"/>
              <a:t> </a:t>
            </a:r>
            <a:r>
              <a:rPr lang="en-US" dirty="0" err="1"/>
              <a:t>Zakkak</a:t>
            </a:r>
            <a:r>
              <a:rPr lang="en-US" dirty="0"/>
              <a:t>, </a:t>
            </a:r>
            <a:r>
              <a:rPr lang="en-US" dirty="0" err="1"/>
              <a:t>Polyvios</a:t>
            </a:r>
            <a:r>
              <a:rPr lang="en-US" dirty="0"/>
              <a:t> </a:t>
            </a:r>
            <a:r>
              <a:rPr lang="en-US" dirty="0" err="1"/>
              <a:t>Pratikakis</a:t>
            </a:r>
            <a:r>
              <a:rPr lang="en-US" dirty="0"/>
              <a:t>, and Angelos Bilas. </a:t>
            </a:r>
            <a:r>
              <a:rPr lang="en-US" i="1" dirty="0"/>
              <a:t>“Say Goodbye to Off-heap Caches! On-heap Caches Using Memory-Mapped I/O”.</a:t>
            </a:r>
            <a:r>
              <a:rPr lang="en-US" dirty="0"/>
              <a:t> USENIX Workshop on Hot Topics in Storage and File Systems </a:t>
            </a:r>
            <a:r>
              <a:rPr lang="en-US" b="1" dirty="0"/>
              <a:t>(</a:t>
            </a:r>
            <a:r>
              <a:rPr lang="en-US" b="1" dirty="0" err="1"/>
              <a:t>HotStorage</a:t>
            </a:r>
            <a:r>
              <a:rPr lang="en-US" b="1" dirty="0"/>
              <a:t> '20).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A1488-8753-0A46-823D-E13BC8EC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65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FF799-552D-E642-8037-7C22C710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B7AF9-C5A8-BD45-BEE5-363BDE82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36358988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5273-0C1C-6F43-9F05-96D2E80B0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641" y="2358887"/>
            <a:ext cx="10655160" cy="966140"/>
          </a:xfrm>
        </p:spPr>
        <p:txBody>
          <a:bodyPr>
            <a:normAutofit/>
          </a:bodyPr>
          <a:lstStyle/>
          <a:p>
            <a:r>
              <a:rPr lang="en-US" sz="5400" dirty="0"/>
              <a:t>Memory-mapped I/O for Fast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14299-A491-9C44-AAE0-19698BEFD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640" y="3786972"/>
            <a:ext cx="10664575" cy="2569378"/>
          </a:xfrm>
        </p:spPr>
        <p:txBody>
          <a:bodyPr>
            <a:normAutofit/>
          </a:bodyPr>
          <a:lstStyle/>
          <a:p>
            <a:r>
              <a:rPr lang="en-US" dirty="0"/>
              <a:t>Anastasios Papagiannis</a:t>
            </a:r>
          </a:p>
          <a:p>
            <a:r>
              <a:rPr lang="en-US" sz="2000" dirty="0"/>
              <a:t>Computer Science Department, University of Crete</a:t>
            </a:r>
          </a:p>
          <a:p>
            <a:endParaRPr lang="en-US" sz="2000" baseline="30000" dirty="0"/>
          </a:p>
          <a:p>
            <a:r>
              <a:rPr lang="en-US" sz="2000" dirty="0"/>
              <a:t>Advisor: Prof. Angelos Bilas</a:t>
            </a:r>
          </a:p>
          <a:p>
            <a:endParaRPr lang="en-US" sz="2000" dirty="0"/>
          </a:p>
          <a:p>
            <a:r>
              <a:rPr lang="en-US" sz="2000" dirty="0"/>
              <a:t>Public PhD Defense</a:t>
            </a:r>
          </a:p>
          <a:p>
            <a:endParaRPr lang="en-US" sz="20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7CD463D-E154-7C44-A706-B0A200AB2F0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486310" y="127800"/>
            <a:ext cx="2481480" cy="106164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852B3-0322-F94F-92E8-06B8BB656FA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049984" y="292680"/>
            <a:ext cx="2481480" cy="731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69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59A9-3A30-5B4C-BBF6-B82020C2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Memory-mapped I/O: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D4A6-B77A-F64E-B105-437A0D99A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use is to map executable and shared libraries</a:t>
            </a:r>
          </a:p>
          <a:p>
            <a:pPr lvl="1"/>
            <a:r>
              <a:rPr lang="en-US" dirty="0"/>
              <a:t>During process initialization</a:t>
            </a:r>
          </a:p>
          <a:p>
            <a:r>
              <a:rPr lang="en-US" dirty="0"/>
              <a:t>Small &amp; read-mostly mappings</a:t>
            </a:r>
          </a:p>
          <a:p>
            <a:pPr lvl="1"/>
            <a:r>
              <a:rPr lang="en-US" dirty="0"/>
              <a:t>No evictions/writebacks in the common path</a:t>
            </a:r>
          </a:p>
          <a:p>
            <a:r>
              <a:rPr lang="en-US" dirty="0"/>
              <a:t>High degree of sharing in mappings</a:t>
            </a:r>
          </a:p>
          <a:p>
            <a:pPr lvl="1"/>
            <a:r>
              <a:rPr lang="en-US" dirty="0"/>
              <a:t>Many processes map the same library/executable</a:t>
            </a:r>
          </a:p>
          <a:p>
            <a:r>
              <a:rPr lang="en-US" dirty="0"/>
              <a:t>Memory-mapped I/O + data intensive applications</a:t>
            </a:r>
          </a:p>
          <a:p>
            <a:pPr lvl="1"/>
            <a:r>
              <a:rPr lang="en-US" dirty="0" err="1"/>
              <a:t>MonetDB</a:t>
            </a:r>
            <a:r>
              <a:rPr lang="en-US" dirty="0"/>
              <a:t>, MongoDB </a:t>
            </a:r>
          </a:p>
          <a:p>
            <a:pPr lvl="1"/>
            <a:r>
              <a:rPr lang="en-US" dirty="0"/>
              <a:t>Specific applications (i.e. graph processing)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7559A-3BA1-1845-876B-A5AA8CD6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D5251-D302-2647-9E19-C736B218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9C157-4F3A-EB4F-8224-EAE8FA6F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314740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171E-D930-E544-A244-B6BCB60D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Memory-mapped I/O: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DAA4-A169-CE41-9491-09010B34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 page fault instead of system call for cache misses</a:t>
            </a:r>
          </a:p>
          <a:p>
            <a:pPr lvl="1"/>
            <a:r>
              <a:rPr lang="en-US" dirty="0"/>
              <a:t>Page faults are more expensive than system calls</a:t>
            </a:r>
          </a:p>
          <a:p>
            <a:r>
              <a:rPr lang="en-US" dirty="0"/>
              <a:t>4KB page granularity increases CPU overhead in the I/O path</a:t>
            </a:r>
          </a:p>
          <a:p>
            <a:pPr lvl="1"/>
            <a:r>
              <a:rPr lang="en-US" dirty="0"/>
              <a:t>Many </a:t>
            </a:r>
            <a:r>
              <a:rPr lang="en-US" dirty="0">
                <a:sym typeface="Wingdings" pitchFamily="2" charset="2"/>
              </a:rPr>
              <a:t>small and random I/</a:t>
            </a:r>
            <a:r>
              <a:rPr lang="en-US" dirty="0" err="1">
                <a:sym typeface="Wingdings" pitchFamily="2" charset="2"/>
              </a:rPr>
              <a:t>Os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With fast storage devices the host I/O path overhead dominates</a:t>
            </a:r>
          </a:p>
          <a:p>
            <a:pPr lvl="1"/>
            <a:r>
              <a:rPr lang="en-US" dirty="0">
                <a:sym typeface="Wingdings" pitchFamily="2" charset="2"/>
              </a:rPr>
              <a:t>2MB and 1GB not commonly used for storage due to I/O amplification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E9380-50F8-B24D-8EFC-228082B4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A62C2-FA51-6046-85CA-DD393C2B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F5091-B66C-5540-9EFB-85D43288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58241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5A37-067A-E346-8450-84FC562C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3931-EAB4-3045-8AD5-39E25521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MMIO Potential:</a:t>
            </a:r>
            <a:r>
              <a:rPr lang="en-US" dirty="0"/>
              <a:t> We design Tucana, a persistent key-value store that use memory-mapped I/O and show the pros/cons of this approach </a:t>
            </a:r>
            <a:r>
              <a:rPr lang="en-US" b="1" dirty="0"/>
              <a:t>[USENIX ATC’16]</a:t>
            </a:r>
          </a:p>
          <a:p>
            <a:r>
              <a:rPr lang="en-US" b="1" dirty="0"/>
              <a:t>MMIO Customization: </a:t>
            </a:r>
            <a:r>
              <a:rPr lang="en-US" dirty="0"/>
              <a:t>We enable applications to define custom eviction policies over memory-mapped I/O and show the applicability on Kreon, a memory-mapped key-value store </a:t>
            </a:r>
            <a:r>
              <a:rPr lang="en-US" b="1" dirty="0"/>
              <a:t>[ACM SoCC’18, ACM TOS’20]</a:t>
            </a:r>
          </a:p>
          <a:p>
            <a:r>
              <a:rPr lang="en-US" b="1" dirty="0"/>
              <a:t>MMIO Scalability: </a:t>
            </a:r>
            <a:r>
              <a:rPr lang="en-US" dirty="0"/>
              <a:t>We show that Linux memory-mapped I/O path fails to scale with increasing the number of user threads and we design FastMap, a scalable memory-mapped I/O path </a:t>
            </a:r>
            <a:r>
              <a:rPr lang="en-US" b="1" dirty="0"/>
              <a:t>[USENIX ATC’20]</a:t>
            </a:r>
          </a:p>
          <a:p>
            <a:r>
              <a:rPr lang="en-US" b="1" dirty="0"/>
              <a:t>MMIO Overhead:</a:t>
            </a:r>
            <a:r>
              <a:rPr lang="en-US" dirty="0"/>
              <a:t> We show that page faults have increased overheads and we propose Aquila, that places the application in a privileged but protected domain, which removes the need for protection domain switches </a:t>
            </a:r>
            <a:r>
              <a:rPr lang="en-US" b="1" dirty="0"/>
              <a:t>[Under review]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E772-23E6-1E4E-A6EE-45E1A647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F753F-3787-7849-9DFF-08F37EEF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FE3AF-6A47-2347-BA68-AE1DC89B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Anastasios Papagiannis - PhD Defense</a:t>
            </a:r>
          </a:p>
        </p:txBody>
      </p:sp>
    </p:spTree>
    <p:extLst>
      <p:ext uri="{BB962C8B-B14F-4D97-AF65-F5344CB8AC3E}">
        <p14:creationId xmlns:p14="http://schemas.microsoft.com/office/powerpoint/2010/main" val="378496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22409</TotalTime>
  <Words>4119</Words>
  <Application>Microsoft Macintosh PowerPoint</Application>
  <PresentationFormat>Widescreen</PresentationFormat>
  <Paragraphs>875</Paragraphs>
  <Slides>66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Wingdings</vt:lpstr>
      <vt:lpstr>Office Theme</vt:lpstr>
      <vt:lpstr>Memory-mapped I/O for Fast Storage</vt:lpstr>
      <vt:lpstr>New storage device trends – New problems</vt:lpstr>
      <vt:lpstr>Storage caching and syscalls</vt:lpstr>
      <vt:lpstr>Key-value stores – Important building block</vt:lpstr>
      <vt:lpstr>Memory-mapped I/O (MMIO)</vt:lpstr>
      <vt:lpstr>Memory-mapped I/O: Advantages</vt:lpstr>
      <vt:lpstr>Memory-mapped I/O: Today</vt:lpstr>
      <vt:lpstr>Memory-mapped I/O: Disadvantages</vt:lpstr>
      <vt:lpstr>Contributions</vt:lpstr>
      <vt:lpstr>Outline</vt:lpstr>
      <vt:lpstr>Tucana: A memory-mapped key-value store</vt:lpstr>
      <vt:lpstr>MMIO performance degrades with evictions</vt:lpstr>
      <vt:lpstr>Write-optimized key-value stores</vt:lpstr>
      <vt:lpstr>Kreon key-value store</vt:lpstr>
      <vt:lpstr>kmmap: Resolving Linux MMIO issues</vt:lpstr>
      <vt:lpstr>Kreon improvement over RocksDB</vt:lpstr>
      <vt:lpstr>Kreon tail latency</vt:lpstr>
      <vt:lpstr>Summary</vt:lpstr>
      <vt:lpstr>Outline</vt:lpstr>
      <vt:lpstr>Linux memory-mapped I/O path scalability</vt:lpstr>
      <vt:lpstr>Scaling memory-mapped I/O path</vt:lpstr>
      <vt:lpstr>Memory-mapped I/O path scalability</vt:lpstr>
      <vt:lpstr>Outline</vt:lpstr>
      <vt:lpstr>FastMap design</vt:lpstr>
      <vt:lpstr>Linux design</vt:lpstr>
      <vt:lpstr>FastMap design</vt:lpstr>
      <vt:lpstr>FastMap design</vt:lpstr>
      <vt:lpstr>Reverse mappings</vt:lpstr>
      <vt:lpstr>Linux object-based reverse mappings</vt:lpstr>
      <vt:lpstr>FastMap uses full reverse mappings</vt:lpstr>
      <vt:lpstr>FastMap design</vt:lpstr>
      <vt:lpstr>Outline</vt:lpstr>
      <vt:lpstr>Testbed</vt:lpstr>
      <vt:lpstr>Linux scalability</vt:lpstr>
      <vt:lpstr>FastMap scalability</vt:lpstr>
      <vt:lpstr>FastMap execution time breakdown</vt:lpstr>
      <vt:lpstr>Kreon + YCSB – 100% inserts</vt:lpstr>
      <vt:lpstr>Kreon + YCSB – 100% lookups</vt:lpstr>
      <vt:lpstr>Summary</vt:lpstr>
      <vt:lpstr>Outline</vt:lpstr>
      <vt:lpstr>Cache management with system calls</vt:lpstr>
      <vt:lpstr>Cache management with MMIO</vt:lpstr>
      <vt:lpstr>Miss path over MMIO is expensive</vt:lpstr>
      <vt:lpstr>Linux MMIO in x86</vt:lpstr>
      <vt:lpstr>Aquila library OS</vt:lpstr>
      <vt:lpstr>Intel VT-x - Hardware Virtualization</vt:lpstr>
      <vt:lpstr>Running applications in non-root ring-0</vt:lpstr>
      <vt:lpstr>Our observation: Common vs. uncommon ops</vt:lpstr>
      <vt:lpstr>Op1: Trap-less virtual memory manipulation</vt:lpstr>
      <vt:lpstr>Op1: Trap-less VM manipulation</vt:lpstr>
      <vt:lpstr>Op2: DRAM cache management</vt:lpstr>
      <vt:lpstr>Op3: Device I/O</vt:lpstr>
      <vt:lpstr>Uncommon path operations</vt:lpstr>
      <vt:lpstr>More details</vt:lpstr>
      <vt:lpstr>Outline</vt:lpstr>
      <vt:lpstr>Testbed + Workloads</vt:lpstr>
      <vt:lpstr>RocksDB throughput</vt:lpstr>
      <vt:lpstr>Storage cache management overhead</vt:lpstr>
      <vt:lpstr>Read page fault breakdown – Single thread </vt:lpstr>
      <vt:lpstr>Outline</vt:lpstr>
      <vt:lpstr>Conclusions</vt:lpstr>
      <vt:lpstr>Future work</vt:lpstr>
      <vt:lpstr>Acknowledgements</vt:lpstr>
      <vt:lpstr>Main Publications</vt:lpstr>
      <vt:lpstr>Other Publications</vt:lpstr>
      <vt:lpstr>Memory-mapped I/O for Fast Storage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Memory-mapped I/O for Fast Storage Devices</dc:title>
  <dc:creator>Microsoft Office User</dc:creator>
  <cp:lastModifiedBy>Microsoft Office User</cp:lastModifiedBy>
  <cp:revision>1239</cp:revision>
  <dcterms:created xsi:type="dcterms:W3CDTF">2020-06-09T10:06:06Z</dcterms:created>
  <dcterms:modified xsi:type="dcterms:W3CDTF">2021-07-16T23:06:16Z</dcterms:modified>
</cp:coreProperties>
</file>