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323" r:id="rId2"/>
    <p:sldId id="324" r:id="rId3"/>
    <p:sldId id="325" r:id="rId4"/>
    <p:sldId id="360" r:id="rId5"/>
    <p:sldId id="347" r:id="rId6"/>
    <p:sldId id="359" r:id="rId7"/>
    <p:sldId id="361" r:id="rId8"/>
    <p:sldId id="362" r:id="rId9"/>
    <p:sldId id="364" r:id="rId10"/>
    <p:sldId id="363" r:id="rId11"/>
    <p:sldId id="354" r:id="rId12"/>
    <p:sldId id="334" r:id="rId13"/>
    <p:sldId id="3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39141-2DAA-2346-BEF0-0594A5BB306A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7DD47-6C2A-9C46-B9F9-428C206BB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92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CC19-939B-124D-AEB5-0A0C0D7EEB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0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21DE-03A3-E54C-A74D-FE203D0BD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1B9C7-93C9-374A-B3AB-C07B1EE17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E19D-4F5B-3C4C-BDAF-0592A676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9C701-4A70-1A40-970F-02BE6AD6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526A3-30BB-C740-968F-2E2DAB11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5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1156-CF4C-2648-A1D0-8B698DD4B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024C8-FFC9-1C47-B617-FA17E8380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95B8-B863-3C4E-AB10-3C2E5CE2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443F-38C3-794B-8D71-04596D2F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EAE92-CCC1-E34A-A93B-284F936B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1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8E63E-F6D2-1C4D-8646-75D45F92F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819F8-41DD-AC4F-BAEE-B5B45B9AE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5548-83E8-764A-A5F8-B48CC3AE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19F3F-015A-DA40-9269-8338888A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8FFB-9298-D042-9130-761F5AA4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8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9846-59EA-3B49-A3C2-B5BA1823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ACC2C-E7FC-0A42-A4C8-3D1723834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D99FE-E502-F649-8F37-2AC7A8C0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763BF-EBA6-4E4B-BB05-0B3F186B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6B799-D0C8-FF43-995B-48135668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0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57A2-0D2F-8F40-8056-04962D40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8863B-6E4B-3D41-8470-596A9E094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2CFF-CE7B-524B-8E69-60F3B7CC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136BF-1D81-AE4F-A439-D2B1818B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E97E8-BA06-9243-B81F-BA64337A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4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D572-CAFB-7B46-9420-AC8BF80B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9A1A-A728-864C-AA52-83FA88377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E33BA-19E5-2342-9F96-080D0AA08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F5ED7-429A-9946-AB52-E211B788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AD3F6-A938-4F49-974E-91686AAA5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B995A-B33C-D644-A9D8-9D97D637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1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6971-CE78-A449-9940-B9E36879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7982A-F3AC-1F42-A44F-4F93AB527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05767-0A75-F744-83EB-2ABBB8A16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93F0C-DA55-A94A-8566-A571D10C4E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1093C-2DB3-3A45-8464-632F7B3F1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44FAE-A407-0841-8837-AB815FB5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8BEF6-796E-FF40-92C3-5826F635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16A67-9957-1F43-A86B-7FA50139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7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F2F0-C1EF-5645-B1C3-C17ECABD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575209-2143-3640-8A88-561C8469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C63C6-2505-514C-8311-2A7D16E8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8A312-BACD-1E41-932F-739245B7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8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907468-FDDF-B74F-9618-397A8E3E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D9030-BE3A-2443-AD24-BF914E56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7961C-67F4-F240-8934-46104F14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4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ED1FE-4AF3-794F-9755-4048A1DB9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9062-15D5-A14F-9678-9564DF000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5F60B-631E-DA46-BC49-0343C1F0F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38A21-49D0-F841-937D-307631B8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15CD6-3FA4-8C4C-826E-6B07C924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443E6-1A72-B049-9128-F1008D5D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3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6E449-A316-9441-82B6-DC39CC27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4AAB58-E781-1342-AF4C-9D8F211B6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7E1A-2DDA-CE48-BE06-C7790C3D2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F6C5B-AF09-A145-8C61-DC4C7E24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884C-D6B0-574D-ABEB-4B3275C742BC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7E5D7-0495-0A4F-A34D-C44ADCCA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3474D-6D93-174E-B74D-12D3313F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A5A23-30DE-1A4B-ABDC-C5E043E3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F016E-611A-104C-8387-1E8E084E7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F95FD-F653-2048-BD10-AD4E1E6DC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9884C-D6B0-574D-ABEB-4B3275C742BC}" type="datetimeFigureOut">
              <a:rPr lang="en-US" smtClean="0"/>
              <a:t>10/30/21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BCE9C-1107-1943-AE2F-BC977CEAD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46A9D-FA12-4344-8EA0-191646275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6C0C3-5FC9-C84C-A6CB-AC7829EDC2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3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636285" y="1250762"/>
            <a:ext cx="756008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I.  </a:t>
            </a:r>
            <a:r>
              <a:rPr lang="en-US" sz="2800" dirty="0">
                <a:latin typeface="Helvetica Light" panose="020B0403020202020204" pitchFamily="34" charset="0"/>
              </a:rPr>
              <a:t>Chapter 9/Chapter 10/Chapter 11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Dictionaries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III.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More on arrays, loops, regular expressions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A few scripts using dictionaries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183255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dirty="0">
                <a:latin typeface="Helvetica Light" panose="020B0403020202020204" pitchFamily="34" charset="0"/>
              </a:rPr>
              <a:t>Week 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8A66A-0419-DE4E-B4C6-7E8E39AE4222}"/>
              </a:ext>
            </a:extLst>
          </p:cNvPr>
          <p:cNvSpPr txBox="1"/>
          <p:nvPr/>
        </p:nvSpPr>
        <p:spPr>
          <a:xfrm>
            <a:off x="1636285" y="5583051"/>
            <a:ext cx="882988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python_6_primer.md, assignment_python6.md</a:t>
            </a:r>
          </a:p>
        </p:txBody>
      </p:sp>
    </p:spTree>
    <p:extLst>
      <p:ext uri="{BB962C8B-B14F-4D97-AF65-F5344CB8AC3E}">
        <p14:creationId xmlns:p14="http://schemas.microsoft.com/office/powerpoint/2010/main" val="337376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2712702" y="297176"/>
            <a:ext cx="676659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Building Dictionaries with real data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1A1AC-0E83-2F43-BF5E-040EF7A48BB4}"/>
              </a:ext>
            </a:extLst>
          </p:cNvPr>
          <p:cNvSpPr/>
          <p:nvPr/>
        </p:nvSpPr>
        <p:spPr>
          <a:xfrm>
            <a:off x="653714" y="3203677"/>
            <a:ext cx="1067957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={} # initializing the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dictionary</a:t>
            </a:r>
          </a:p>
          <a:p>
            <a:b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IN: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ID =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('\n’)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Seq =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IN.readline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Seq =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Seq.strip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('\n’)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[ID]=Seq # building the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dictionary</a:t>
            </a:r>
          </a:p>
          <a:p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#WORK ON DICTIONARY OUTSIDE OF 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E7BBA1-A782-E645-B571-E9F5EBA9A7A5}"/>
              </a:ext>
            </a:extLst>
          </p:cNvPr>
          <p:cNvSpPr/>
          <p:nvPr/>
        </p:nvSpPr>
        <p:spPr>
          <a:xfrm>
            <a:off x="671300" y="1048021"/>
            <a:ext cx="8249964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&gt;scaffold_99995</a:t>
            </a:r>
          </a:p>
          <a:p>
            <a:r>
              <a:rPr lang="en-US" dirty="0"/>
              <a:t>TCAGAATCTTGCTACTCATGAACGTATGTTGGGGATCCTTCTATGACCCTATGGCTGAGGTAGAG</a:t>
            </a:r>
          </a:p>
          <a:p>
            <a:r>
              <a:rPr lang="en-US" dirty="0"/>
              <a:t>&gt;scaffold_99996</a:t>
            </a:r>
          </a:p>
          <a:p>
            <a:r>
              <a:rPr lang="en-US" dirty="0"/>
              <a:t>AAAGCAAGAATGAAGAGGTAGGGGCTGGAGAGTTCTTTTACTATAACAGTCAGACCAAAAAAA</a:t>
            </a:r>
          </a:p>
          <a:p>
            <a:r>
              <a:rPr lang="en-US" dirty="0"/>
              <a:t>&gt;scaffold_99998</a:t>
            </a:r>
          </a:p>
          <a:p>
            <a:r>
              <a:rPr lang="en-US" dirty="0"/>
              <a:t>TGTAATACTTCAGGCCAATTTCTACAGTAAATTGAGCGCATTCAGCACAACCAAGTGCAGCCAGC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23A256-FF4B-2641-8655-DA738EF719AB}"/>
              </a:ext>
            </a:extLst>
          </p:cNvPr>
          <p:cNvSpPr/>
          <p:nvPr/>
        </p:nvSpPr>
        <p:spPr>
          <a:xfrm>
            <a:off x="9188113" y="1048021"/>
            <a:ext cx="2268263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Data format in hypothetical .</a:t>
            </a:r>
            <a:r>
              <a:rPr lang="en-US" dirty="0" err="1"/>
              <a:t>fasta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316003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745F42-9B20-5C48-A829-0D247AA1A0CE}"/>
              </a:ext>
            </a:extLst>
          </p:cNvPr>
          <p:cNvSpPr txBox="1"/>
          <p:nvPr/>
        </p:nvSpPr>
        <p:spPr>
          <a:xfrm>
            <a:off x="2818837" y="265815"/>
            <a:ext cx="563487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Iterating through dictionaries</a:t>
            </a:r>
            <a:endParaRPr lang="en-US" sz="3300" dirty="0">
              <a:latin typeface="Helvetica Light" panose="020B04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184F0-D91E-C848-BBE4-198CA9707B6E}"/>
              </a:ext>
            </a:extLst>
          </p:cNvPr>
          <p:cNvSpPr txBox="1"/>
          <p:nvPr/>
        </p:nvSpPr>
        <p:spPr>
          <a:xfrm>
            <a:off x="789711" y="1968651"/>
            <a:ext cx="7172496" cy="34163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thing in sorted(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ID_Seq.keys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()):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print(thing)</a:t>
            </a:r>
          </a:p>
          <a:p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ID_Seq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[thing])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r>
              <a:rPr lang="en-US" sz="2200" dirty="0"/>
              <a:t>Each iteration through the loop above, "thing" is assigned a key. Hence, the code will print to screen each key followed by its value on the following line.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347205-0F15-AD49-9EB6-A643C8ADE0DF}"/>
              </a:ext>
            </a:extLst>
          </p:cNvPr>
          <p:cNvSpPr txBox="1"/>
          <p:nvPr/>
        </p:nvSpPr>
        <p:spPr>
          <a:xfrm>
            <a:off x="7962206" y="2353371"/>
            <a:ext cx="3078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Each key assigned to ‘thing’ within loop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5E0DE3-0ADE-0744-9CC0-BF0AD01D2F99}"/>
              </a:ext>
            </a:extLst>
          </p:cNvPr>
          <p:cNvCxnSpPr>
            <a:cxnSpLocks/>
          </p:cNvCxnSpPr>
          <p:nvPr/>
        </p:nvCxnSpPr>
        <p:spPr>
          <a:xfrm flipH="1">
            <a:off x="5863249" y="1662743"/>
            <a:ext cx="2507028" cy="26589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8034B6-7ED2-0F43-882A-2FECA6E22D04}"/>
              </a:ext>
            </a:extLst>
          </p:cNvPr>
          <p:cNvSpPr txBox="1"/>
          <p:nvPr/>
        </p:nvSpPr>
        <p:spPr>
          <a:xfrm>
            <a:off x="8159263" y="3542844"/>
            <a:ext cx="37191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The value associated with each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C95DFA-B9BD-B749-961A-C71DA67BA133}"/>
              </a:ext>
            </a:extLst>
          </p:cNvPr>
          <p:cNvSpPr txBox="1"/>
          <p:nvPr/>
        </p:nvSpPr>
        <p:spPr>
          <a:xfrm>
            <a:off x="8770486" y="1278023"/>
            <a:ext cx="22948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Light" panose="020B0403020202020204" pitchFamily="34" charset="0"/>
              </a:rPr>
              <a:t>Loop through by sorted keys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86CAE8-3619-1D46-BB32-38B7B7CEEC67}"/>
              </a:ext>
            </a:extLst>
          </p:cNvPr>
          <p:cNvCxnSpPr>
            <a:cxnSpLocks/>
          </p:cNvCxnSpPr>
          <p:nvPr/>
        </p:nvCxnSpPr>
        <p:spPr>
          <a:xfrm flipH="1" flipV="1">
            <a:off x="5591068" y="3274720"/>
            <a:ext cx="2568194" cy="54114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7E530A-D716-A342-8EAD-7E163DAAFC0C}"/>
              </a:ext>
            </a:extLst>
          </p:cNvPr>
          <p:cNvCxnSpPr>
            <a:cxnSpLocks/>
          </p:cNvCxnSpPr>
          <p:nvPr/>
        </p:nvCxnSpPr>
        <p:spPr>
          <a:xfrm flipH="1">
            <a:off x="5046785" y="2666558"/>
            <a:ext cx="2800431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9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8EFA14-657C-6645-A65E-C8CB45925376}"/>
              </a:ext>
            </a:extLst>
          </p:cNvPr>
          <p:cNvSpPr txBox="1"/>
          <p:nvPr/>
        </p:nvSpPr>
        <p:spPr>
          <a:xfrm>
            <a:off x="1337325" y="1807940"/>
            <a:ext cx="584166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I.  </a:t>
            </a:r>
            <a:r>
              <a:rPr lang="en-US" sz="2800" dirty="0">
                <a:latin typeface="Helvetica Light" panose="020B0403020202020204" pitchFamily="34" charset="0"/>
              </a:rPr>
              <a:t>Breathe</a:t>
            </a:r>
          </a:p>
          <a:p>
            <a:pPr marL="571500" indent="-571500">
              <a:buAutoNum type="romanUcPeriod"/>
            </a:pPr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II. 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  <a:cs typeface="Courier New" panose="02070309020205020404" pitchFamily="49" charset="0"/>
              </a:rPr>
              <a:t>python_6_primer.</a:t>
            </a:r>
            <a:r>
              <a:rPr lang="en-US" sz="2800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Helvetica Light" panose="020B0403020202020204" pitchFamily="34" charset="0"/>
                <a:cs typeface="Courier New" panose="02070309020205020404" pitchFamily="49" charset="0"/>
              </a:rPr>
              <a:t>md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III. </a:t>
            </a:r>
            <a:r>
              <a:rPr lang="en-US" sz="2800" dirty="0">
                <a:ln>
                  <a:solidFill>
                    <a:schemeClr val="tx1"/>
                  </a:solidFill>
                </a:ln>
                <a:latin typeface="Helvetica Light" panose="020B0403020202020204" pitchFamily="34" charset="0"/>
              </a:rPr>
              <a:t>assignment_python6.md</a:t>
            </a:r>
          </a:p>
          <a:p>
            <a:endParaRPr lang="en-US" sz="2800" dirty="0">
              <a:latin typeface="Helvetica Light" panose="020B0403020202020204" pitchFamily="34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  <a:cs typeface="Courier New" panose="02070309020205020404" pitchFamily="49" charset="0"/>
              </a:rPr>
              <a:t>IV. </a:t>
            </a:r>
            <a:r>
              <a:rPr lang="en-US" sz="2800" dirty="0">
                <a:latin typeface="Helvetica Light" panose="020B0403020202020204" pitchFamily="34" charset="0"/>
                <a:cs typeface="Courier New" panose="02070309020205020404" pitchFamily="49" charset="0"/>
              </a:rPr>
              <a:t>Turn in data management script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186E08-8C57-D048-B2A8-4EC03A58BADC}"/>
              </a:ext>
            </a:extLst>
          </p:cNvPr>
          <p:cNvSpPr txBox="1"/>
          <p:nvPr/>
        </p:nvSpPr>
        <p:spPr>
          <a:xfrm>
            <a:off x="4872748" y="288627"/>
            <a:ext cx="267893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>
                <a:latin typeface="Helvetica Light" panose="020B0403020202020204" pitchFamily="34" charset="0"/>
              </a:rPr>
              <a:t>For this week</a:t>
            </a:r>
          </a:p>
        </p:txBody>
      </p:sp>
    </p:spTree>
    <p:extLst>
      <p:ext uri="{BB962C8B-B14F-4D97-AF65-F5344CB8AC3E}">
        <p14:creationId xmlns:p14="http://schemas.microsoft.com/office/powerpoint/2010/main" val="3469319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93CFDD-50BC-2B4B-8177-45608F650DD1}"/>
              </a:ext>
            </a:extLst>
          </p:cNvPr>
          <p:cNvSpPr txBox="1"/>
          <p:nvPr/>
        </p:nvSpPr>
        <p:spPr>
          <a:xfrm>
            <a:off x="3363521" y="289503"/>
            <a:ext cx="5464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Helvetica Light" panose="020B0403020202020204" pitchFamily="34" charset="0"/>
              </a:rPr>
              <a:t>Semester through November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6D021-662C-0F47-96D3-C40D09A04604}"/>
              </a:ext>
            </a:extLst>
          </p:cNvPr>
          <p:cNvSpPr txBox="1"/>
          <p:nvPr/>
        </p:nvSpPr>
        <p:spPr>
          <a:xfrm>
            <a:off x="451693" y="1444017"/>
            <a:ext cx="117403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10/27, 10/29</a:t>
            </a:r>
            <a:r>
              <a:rPr lang="en-US" sz="2800" dirty="0">
                <a:latin typeface="Helvetica Light" panose="020B0403020202020204" pitchFamily="34" charset="0"/>
              </a:rPr>
              <a:t>:		Reading many files at one, data 							management problem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11/2, 11/4</a:t>
            </a:r>
            <a:r>
              <a:rPr lang="en-US" sz="2800" dirty="0">
                <a:latin typeface="Helvetica Light" panose="020B0403020202020204" pitchFamily="34" charset="0"/>
              </a:rPr>
              <a:t>		</a:t>
            </a:r>
            <a:r>
              <a:rPr lang="en-US" sz="2800" b="1" dirty="0">
                <a:latin typeface="Helvetica Light" panose="020B0403020202020204" pitchFamily="34" charset="0"/>
              </a:rPr>
              <a:t>Dictionaries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11/9, 11/11		</a:t>
            </a:r>
            <a:r>
              <a:rPr lang="en-US" sz="2600" b="1" dirty="0" err="1">
                <a:latin typeface="Helvetica Light" panose="020B0403020202020204" pitchFamily="34" charset="0"/>
              </a:rPr>
              <a:t>Numpy</a:t>
            </a:r>
            <a:r>
              <a:rPr lang="en-US" sz="2600" b="1" dirty="0">
                <a:latin typeface="Helvetica Light" panose="020B0403020202020204" pitchFamily="34" charset="0"/>
              </a:rPr>
              <a:t> </a:t>
            </a:r>
            <a:r>
              <a:rPr lang="en-US" sz="2600" dirty="0">
                <a:latin typeface="Helvetica Light" panose="020B0403020202020204" pitchFamily="34" charset="0"/>
              </a:rPr>
              <a:t>and</a:t>
            </a:r>
            <a:r>
              <a:rPr lang="en-US" sz="2600" b="1" dirty="0">
                <a:latin typeface="Helvetica Light" panose="020B0403020202020204" pitchFamily="34" charset="0"/>
              </a:rPr>
              <a:t> Pandas: </a:t>
            </a:r>
            <a:r>
              <a:rPr lang="en-US" sz="2600" dirty="0">
                <a:latin typeface="Helvetica Light" panose="020B0403020202020204" pitchFamily="34" charset="0"/>
              </a:rPr>
              <a:t>Data Science modules</a:t>
            </a:r>
          </a:p>
          <a:p>
            <a:endParaRPr lang="en-US" sz="2800" b="1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Week of </a:t>
            </a:r>
            <a:r>
              <a:rPr lang="en-US" sz="2800" b="1" dirty="0">
                <a:latin typeface="Helvetica Light" panose="020B0403020202020204" pitchFamily="34" charset="0"/>
              </a:rPr>
              <a:t>11/16, 11/18		</a:t>
            </a:r>
            <a:r>
              <a:rPr lang="en-US" sz="2800" dirty="0">
                <a:latin typeface="Helvetica Light" panose="020B0403020202020204" pitchFamily="34" charset="0"/>
              </a:rPr>
              <a:t>more</a:t>
            </a:r>
            <a:r>
              <a:rPr lang="en-US" sz="2800" b="1" dirty="0">
                <a:latin typeface="Helvetica Light" panose="020B0403020202020204" pitchFamily="34" charset="0"/>
              </a:rPr>
              <a:t> Pandas, </a:t>
            </a:r>
            <a:r>
              <a:rPr lang="en-US" sz="2800" dirty="0">
                <a:latin typeface="Helvetica Light" panose="020B0403020202020204" pitchFamily="34" charset="0"/>
              </a:rPr>
              <a:t>visiting talk from data 						scientist at Lucid Motors</a:t>
            </a:r>
          </a:p>
          <a:p>
            <a:endParaRPr lang="en-US" sz="2800" b="1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Week of 11/23			open day, independent project work.</a:t>
            </a:r>
          </a:p>
        </p:txBody>
      </p:sp>
    </p:spTree>
    <p:extLst>
      <p:ext uri="{BB962C8B-B14F-4D97-AF65-F5344CB8AC3E}">
        <p14:creationId xmlns:p14="http://schemas.microsoft.com/office/powerpoint/2010/main" val="277243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473826" y="132676"/>
            <a:ext cx="49487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Helvetica Light" panose="020B0403020202020204" pitchFamily="34" charset="0"/>
              </a:rPr>
              <a:t>assignment_python5.md #1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C2751A-CD99-C848-B772-1B4B8F0F09D4}"/>
              </a:ext>
            </a:extLst>
          </p:cNvPr>
          <p:cNvSpPr/>
          <p:nvPr/>
        </p:nvSpPr>
        <p:spPr>
          <a:xfrm>
            <a:off x="306185" y="796814"/>
            <a:ext cx="11765653" cy="47551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codecs</a:t>
            </a:r>
          </a:p>
          <a:p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= open("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out_logger_mean.txt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'w')</a:t>
            </a:r>
          </a:p>
          <a:p>
            <a:endParaRPr 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filename in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[1:]: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print(filename)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match =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("(\d+)_(\w\d+)_(\w)_(\d+)", filename)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date = [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(4)]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time = [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(4)]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ampm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(4)]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mean_temp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(3),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(4)]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temp_ctr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ctr = 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39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272758" y="0"/>
            <a:ext cx="39501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assignment_python5.md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242A6-C6F9-F64C-BCB0-666B2295D8DC}"/>
              </a:ext>
            </a:extLst>
          </p:cNvPr>
          <p:cNvSpPr txBox="1"/>
          <p:nvPr/>
        </p:nvSpPr>
        <p:spPr>
          <a:xfrm>
            <a:off x="209807" y="604132"/>
            <a:ext cx="11876897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IN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codecs.open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(filename, 'r', encoding='utf-8', errors='ignore’)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	for line in IN: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stripped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stripped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stripped.replace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("\0","")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	if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("^\d", stripped):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stripped.split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("\t")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split_strip_time_ampm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[2].split(" 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split_strip_time_ampm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ampm.append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split_strip_time_ampm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[3])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temp_ctr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float(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split_strip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[3])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			ctr += 1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4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272758" y="0"/>
            <a:ext cx="39501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assignment_python5.md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242A6-C6F9-F64C-BCB0-666B2295D8DC}"/>
              </a:ext>
            </a:extLst>
          </p:cNvPr>
          <p:cNvSpPr txBox="1"/>
          <p:nvPr/>
        </p:nvSpPr>
        <p:spPr>
          <a:xfrm>
            <a:off x="209807" y="604132"/>
            <a:ext cx="11876897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thing in date: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(thing+",")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for thing in time: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(thing+",")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for thing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ampm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(thing+",")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for thing 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mean_temp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(thing+",")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temp_calc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temp_ctr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/ ctr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("avg:%f" %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temp_calc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("\n")  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IN.close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OUT.close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8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4884771" y="191668"/>
            <a:ext cx="242245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Dictionaries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55498-6E99-ED41-8856-B4681B19B40C}"/>
              </a:ext>
            </a:extLst>
          </p:cNvPr>
          <p:cNvSpPr txBox="1"/>
          <p:nvPr/>
        </p:nvSpPr>
        <p:spPr>
          <a:xfrm>
            <a:off x="540739" y="1753365"/>
            <a:ext cx="1111052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Data structures that store pairs of objects. Each </a:t>
            </a:r>
            <a:r>
              <a:rPr lang="en-US" sz="2600" b="1" dirty="0">
                <a:latin typeface="Helvetica Light" panose="020B0403020202020204" pitchFamily="34" charset="0"/>
              </a:rPr>
              <a:t>item</a:t>
            </a:r>
            <a:r>
              <a:rPr lang="en-US" sz="2600" dirty="0">
                <a:latin typeface="Helvetica Light" panose="020B0403020202020204" pitchFamily="34" charset="0"/>
              </a:rPr>
              <a:t> in a dictionary contains a </a:t>
            </a:r>
            <a:r>
              <a:rPr lang="en-US" sz="2600" b="1" dirty="0">
                <a:latin typeface="Helvetica Light" panose="020B0403020202020204" pitchFamily="34" charset="0"/>
              </a:rPr>
              <a:t>key</a:t>
            </a:r>
            <a:r>
              <a:rPr lang="en-US" sz="2600" dirty="0">
                <a:latin typeface="Helvetica Light" panose="020B0403020202020204" pitchFamily="34" charset="0"/>
              </a:rPr>
              <a:t> : </a:t>
            </a:r>
            <a:r>
              <a:rPr lang="en-US" sz="2600" b="1" dirty="0">
                <a:latin typeface="Helvetica Light" panose="020B0403020202020204" pitchFamily="34" charset="0"/>
              </a:rPr>
              <a:t>value</a:t>
            </a:r>
            <a:r>
              <a:rPr lang="en-US" sz="2600" dirty="0">
                <a:latin typeface="Helvetica Light" panose="020B0403020202020204" pitchFamily="34" charset="0"/>
              </a:rPr>
              <a:t> pair.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Items are unordered, values are looked up by their keys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Accessing information in </a:t>
            </a:r>
            <a:r>
              <a:rPr lang="en-US" sz="2600" b="1" dirty="0">
                <a:latin typeface="Helvetica Light" panose="020B0403020202020204" pitchFamily="34" charset="0"/>
              </a:rPr>
              <a:t>dictionaries</a:t>
            </a:r>
            <a:r>
              <a:rPr lang="en-US" sz="2600" dirty="0">
                <a:latin typeface="Helvetica Light" panose="020B0403020202020204" pitchFamily="34" charset="0"/>
              </a:rPr>
              <a:t> is MUCH faster than accessing information in </a:t>
            </a:r>
            <a:r>
              <a:rPr lang="en-US" sz="2600" b="1" dirty="0">
                <a:latin typeface="Helvetica Light" panose="020B0403020202020204" pitchFamily="34" charset="0"/>
              </a:rPr>
              <a:t>lists</a:t>
            </a:r>
            <a:r>
              <a:rPr lang="en-US" sz="2600" dirty="0">
                <a:latin typeface="Helvetica Light" panose="020B0403020202020204" pitchFamily="34" charset="0"/>
              </a:rPr>
              <a:t>.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8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3451883" y="218045"/>
            <a:ext cx="409919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Building Dictionaries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1A1AC-0E83-2F43-BF5E-040EF7A48BB4}"/>
              </a:ext>
            </a:extLst>
          </p:cNvPr>
          <p:cNvSpPr/>
          <p:nvPr/>
        </p:nvSpPr>
        <p:spPr>
          <a:xfrm>
            <a:off x="970238" y="2412370"/>
            <a:ext cx="97711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book = {'Ken':'25998','Mick':'3544', 'Jen':'9875'}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EB66F6-4F0C-0E41-85ED-FA36F033D609}"/>
              </a:ext>
            </a:extLst>
          </p:cNvPr>
          <p:cNvSpPr/>
          <p:nvPr/>
        </p:nvSpPr>
        <p:spPr>
          <a:xfrm>
            <a:off x="970238" y="4366066"/>
            <a:ext cx="97711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book = 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'Ken':'25998’,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'Mick':'3544’,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'Jen':'9875’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6034F-CC9C-234D-8924-C0E4A4D15C80}"/>
              </a:ext>
            </a:extLst>
          </p:cNvPr>
          <p:cNvSpPr txBox="1"/>
          <p:nvPr/>
        </p:nvSpPr>
        <p:spPr>
          <a:xfrm>
            <a:off x="970238" y="3168913"/>
            <a:ext cx="9949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For text within curly brackets, python’s indentation rules are relaxed. Below is much easier to read.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8341BF-4F79-5046-A110-09B72EAE94F3}"/>
              </a:ext>
            </a:extLst>
          </p:cNvPr>
          <p:cNvSpPr txBox="1"/>
          <p:nvPr/>
        </p:nvSpPr>
        <p:spPr>
          <a:xfrm>
            <a:off x="880927" y="1286495"/>
            <a:ext cx="9949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Key : value pairs are listed within curly brackets. Can be any types of scalar (string, digit, float)</a:t>
            </a:r>
          </a:p>
        </p:txBody>
      </p:sp>
    </p:spTree>
    <p:extLst>
      <p:ext uri="{BB962C8B-B14F-4D97-AF65-F5344CB8AC3E}">
        <p14:creationId xmlns:p14="http://schemas.microsoft.com/office/powerpoint/2010/main" val="185470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3451883" y="218045"/>
            <a:ext cx="548579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Accessing values from keys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1A1AC-0E83-2F43-BF5E-040EF7A48BB4}"/>
              </a:ext>
            </a:extLst>
          </p:cNvPr>
          <p:cNvSpPr/>
          <p:nvPr/>
        </p:nvSpPr>
        <p:spPr>
          <a:xfrm>
            <a:off x="1049368" y="4562327"/>
            <a:ext cx="103102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Ken_value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book['Ken']	 # assigns 25998 to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Ken_value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(book['Ken'])		# prints 25998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EB66F6-4F0C-0E41-85ED-FA36F033D609}"/>
              </a:ext>
            </a:extLst>
          </p:cNvPr>
          <p:cNvSpPr/>
          <p:nvPr/>
        </p:nvSpPr>
        <p:spPr>
          <a:xfrm>
            <a:off x="1309188" y="1295237"/>
            <a:ext cx="977118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book = 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'Ken':'25998’,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'Mick':'3544’,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'Jen':'9875’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8341BF-4F79-5046-A110-09B72EAE94F3}"/>
              </a:ext>
            </a:extLst>
          </p:cNvPr>
          <p:cNvSpPr txBox="1"/>
          <p:nvPr/>
        </p:nvSpPr>
        <p:spPr>
          <a:xfrm>
            <a:off x="960058" y="3436452"/>
            <a:ext cx="9949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Name of dictionary, followed by key in square brackets returns the value associated with that key</a:t>
            </a:r>
          </a:p>
        </p:txBody>
      </p:sp>
    </p:spTree>
    <p:extLst>
      <p:ext uri="{BB962C8B-B14F-4D97-AF65-F5344CB8AC3E}">
        <p14:creationId xmlns:p14="http://schemas.microsoft.com/office/powerpoint/2010/main" val="115686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3451883" y="218045"/>
            <a:ext cx="386195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Dictionary methods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DC81BE-0603-0742-841F-4695BBFC19F1}"/>
              </a:ext>
            </a:extLst>
          </p:cNvPr>
          <p:cNvSpPr txBox="1"/>
          <p:nvPr/>
        </p:nvSpPr>
        <p:spPr>
          <a:xfrm>
            <a:off x="1292469" y="1600200"/>
            <a:ext cx="8374408" cy="4078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.keys() returns a list of keys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.pop() removes a value for a specified key. 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.get() gets a value, similar to 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Dictname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keyname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.values() returns a list of values</a:t>
            </a:r>
          </a:p>
          <a:p>
            <a:pPr marL="457200" indent="-457200">
              <a:buFontTx/>
              <a:buChar char="-"/>
            </a:pPr>
            <a:endParaRPr lang="en-US" sz="2600" dirty="0">
              <a:latin typeface="Helvetica Light" panose="020B0403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600" dirty="0">
                <a:latin typeface="Helvetica Light" panose="020B0403020202020204" pitchFamily="34" charset="0"/>
              </a:rPr>
              <a:t>.items() returns items (key value pairs)</a:t>
            </a:r>
          </a:p>
          <a:p>
            <a:endParaRPr lang="en-US" sz="25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353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09E8DB-E969-3D4B-8DB3-0990A967B5CA}"/>
              </a:ext>
            </a:extLst>
          </p:cNvPr>
          <p:cNvSpPr txBox="1"/>
          <p:nvPr/>
        </p:nvSpPr>
        <p:spPr>
          <a:xfrm>
            <a:off x="3451883" y="218045"/>
            <a:ext cx="386195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latin typeface="Helvetica Light" panose="020B0403020202020204" pitchFamily="34" charset="0"/>
              </a:rPr>
              <a:t>Dictionary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64548A-99B7-1244-AACF-87B8D7F7753F}"/>
              </a:ext>
            </a:extLst>
          </p:cNvPr>
          <p:cNvSpPr/>
          <p:nvPr/>
        </p:nvSpPr>
        <p:spPr>
          <a:xfrm>
            <a:off x="1014199" y="1449851"/>
            <a:ext cx="10310293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Klist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Ctemp.keys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 in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Klist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print(K) ## prints keys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62A94-1CC7-A342-9029-3C43CE8D48DE}"/>
              </a:ext>
            </a:extLst>
          </p:cNvPr>
          <p:cNvSpPr txBox="1"/>
          <p:nvPr/>
        </p:nvSpPr>
        <p:spPr>
          <a:xfrm>
            <a:off x="1014199" y="3121270"/>
            <a:ext cx="59170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Vlist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Ctemp.values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V in 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Vlist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print(V) ## prints values</a:t>
            </a:r>
          </a:p>
          <a:p>
            <a:endParaRPr lang="en-US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0D0A7-ED84-1549-8466-C5B21C05971E}"/>
              </a:ext>
            </a:extLst>
          </p:cNvPr>
          <p:cNvSpPr txBox="1"/>
          <p:nvPr/>
        </p:nvSpPr>
        <p:spPr>
          <a:xfrm>
            <a:off x="1014199" y="5025048"/>
            <a:ext cx="1086420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500" b="1">
                <a:latin typeface="Courier New" panose="02070309020205020404" pitchFamily="49" charset="0"/>
                <a:cs typeface="Courier New" panose="02070309020205020404" pitchFamily="49" charset="0"/>
              </a:rPr>
              <a:t>rint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Ctemp.pop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(key))	# removes value and specified 					key from dictionary, and returns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24934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37835</TotalTime>
  <Words>1153</Words>
  <Application>Microsoft Macintosh PowerPoint</Application>
  <PresentationFormat>Widescreen</PresentationFormat>
  <Paragraphs>154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L Parchman</dc:creator>
  <cp:lastModifiedBy>Thomas L Parchman</cp:lastModifiedBy>
  <cp:revision>125</cp:revision>
  <cp:lastPrinted>2020-10-13T03:08:35Z</cp:lastPrinted>
  <dcterms:created xsi:type="dcterms:W3CDTF">2020-10-06T23:54:18Z</dcterms:created>
  <dcterms:modified xsi:type="dcterms:W3CDTF">2021-10-31T04:08:41Z</dcterms:modified>
</cp:coreProperties>
</file>