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301" r:id="rId4"/>
    <p:sldId id="300" r:id="rId5"/>
    <p:sldId id="257" r:id="rId6"/>
    <p:sldId id="260" r:id="rId7"/>
    <p:sldId id="259" r:id="rId8"/>
    <p:sldId id="310" r:id="rId9"/>
    <p:sldId id="321" r:id="rId10"/>
    <p:sldId id="268" r:id="rId11"/>
    <p:sldId id="311" r:id="rId12"/>
    <p:sldId id="312" r:id="rId13"/>
    <p:sldId id="313" r:id="rId14"/>
    <p:sldId id="314" r:id="rId15"/>
    <p:sldId id="315" r:id="rId16"/>
    <p:sldId id="322" r:id="rId17"/>
    <p:sldId id="317" r:id="rId18"/>
    <p:sldId id="323" r:id="rId19"/>
    <p:sldId id="324" r:id="rId20"/>
    <p:sldId id="325" r:id="rId21"/>
    <p:sldId id="318" r:id="rId22"/>
    <p:sldId id="320" r:id="rId23"/>
    <p:sldId id="326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/>
    <p:restoredTop sz="94742"/>
  </p:normalViewPr>
  <p:slideViewPr>
    <p:cSldViewPr snapToGrid="0" snapToObjects="1">
      <p:cViewPr varScale="1">
        <p:scale>
          <a:sx n="182" d="100"/>
          <a:sy n="182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AA56-48F1-B647-9950-02C2DC558F3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6A80-5CDB-FF45-B68B-53CB8D9D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F8F-75C1-E84F-B51D-F40A6961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2543-C7B8-244A-8EB3-3599ED9E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27F7-D0FD-1F40-9BE0-0AAD0A01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3332-EF24-5847-B448-67C5C2A8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1FAB-0417-AE42-9658-AE6643F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1BA-6A29-5147-B026-1252E0D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D677-40CF-4F4C-A9C1-991230BD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5C8A-9E78-B24A-AA9A-D2544FF5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6A61-9A0D-9247-9589-D417547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8FC6-4227-DD48-A96A-3A979F8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2F670-5105-9B45-AF85-EAE7E8FC9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20EB-4119-EE44-95AB-6A6D322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28AC-579F-9C44-9E3A-5EFA26E7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8B6F-BA06-714C-9193-47CCD4F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7366-BF89-FD45-A35C-032F2BA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C018-B302-CD43-80E4-CED2D86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7201-1978-AB41-AA91-30AEFFF8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2B2-A96C-BC4F-8653-D6C6B472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4A31-367D-BA4C-A8CE-87C4C067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5671-1BBD-2D4C-A138-998A296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A006-441B-CC4C-B538-DBA62AAC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8FDA-1D7F-E74E-A825-FF0F82B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8310-D89F-8D49-806F-B31D9B07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B21E-DFFB-1D4C-9415-AF1A879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EC99-08D1-074B-B573-592EFB1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61B-A927-5C4D-A19A-53DB021D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6ACA-52E0-9649-A64A-AD8E2486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FA6B-18BB-F64C-A9CD-47C8D178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25F6-AADD-4443-B18C-F17D2CB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30BCA-04E8-8347-921E-4EB68FA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EE31-5717-F24A-AB3A-A4BABCA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116-6046-F440-AD9D-E2F16CDC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5956-0D32-534D-A089-9E60B548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D5696-DCE9-4B43-9F81-A987A299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BB03-9BD5-1145-9222-8D57C8E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9178-F7BE-A744-8E59-4DF44153A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6B0C-785D-5B41-B6F7-95DAD8F6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5C1AC-F0B0-6043-8791-154D6F70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DBBFC-4D2A-824F-B199-B6F46B5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4D2-E662-1C44-871A-BBD7BD0F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9C7B-D341-C24E-BB03-4F7C01D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CCCE-79C9-7A48-86AC-40CD3805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2B983-4C46-AB4E-850C-B95E466E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30E3A-B26C-3942-8C5F-D0F82810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2F0DA-0B66-8A43-9E66-214DB4C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F0FC-6AA2-9D4F-9FEA-5CBBA7F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0E9-5AE3-9C46-B930-40BBD94E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A14A-3292-894E-B957-FE3C7D5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1644-5E32-C646-926C-A939E43C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520D-3382-3B41-B1FC-1B10D0CD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2BC6-15E8-F64B-B39C-B1FA32C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CF2B-51FD-4A46-8B9B-A48B454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6399-934F-4945-AF43-645395E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8F61A-D8FF-AB4E-A0F5-A0D6494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2222-0791-5F4D-8C5B-3B94458F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9103-9956-FF45-80B8-8BA059DB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585E-9192-E748-8C90-57C3ED5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02BD-989C-3E44-B60C-BDED34C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B4727-1F07-084C-AEA4-3324292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B84-14AE-CB4A-8AD2-9F0D5425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F4F2-36F9-DD40-93A5-1611343B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CA04-A7BE-9F4B-927B-7FC1C38147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48B2-EBF4-394E-A004-5280E230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D1A-84B6-974E-91D2-CB46B08A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forbiologists.com/int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93839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Chapter 7: conceptual framework of programming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Why Python?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</a:t>
            </a: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Making sure you have python 3 installed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376405"/>
            <a:ext cx="7096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7, </a:t>
            </a:r>
            <a:r>
              <a:rPr lang="en-US" sz="2400" i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preview chapter 8</a:t>
            </a:r>
          </a:p>
        </p:txBody>
      </p:sp>
    </p:spTree>
    <p:extLst>
      <p:ext uri="{BB962C8B-B14F-4D97-AF65-F5344CB8AC3E}">
        <p14:creationId xmlns:p14="http://schemas.microsoft.com/office/powerpoint/2010/main" val="8483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73C-453B-0649-8FC6-1C9F1A7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How to write a program – four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731-3854-DF46-9912-B63A520DFAAE}"/>
              </a:ext>
            </a:extLst>
          </p:cNvPr>
          <p:cNvSpPr/>
          <p:nvPr/>
        </p:nvSpPr>
        <p:spPr>
          <a:xfrm>
            <a:off x="838200" y="2190512"/>
            <a:ext cx="4251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What do you want to do?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26AF5-8E79-9940-8CE4-D360A0BB676C}"/>
              </a:ext>
            </a:extLst>
          </p:cNvPr>
          <p:cNvSpPr/>
          <p:nvPr/>
        </p:nvSpPr>
        <p:spPr>
          <a:xfrm>
            <a:off x="838198" y="2967335"/>
            <a:ext cx="99314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How will you control input and output? And What variables to you want to make/use?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F0F0-9E42-1B4A-8FB7-9A6E3B47062B}"/>
              </a:ext>
            </a:extLst>
          </p:cNvPr>
          <p:cNvSpPr/>
          <p:nvPr/>
        </p:nvSpPr>
        <p:spPr>
          <a:xfrm>
            <a:off x="838198" y="4125642"/>
            <a:ext cx="97762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What will the workflow be? How will you conduct operations on 	your variables?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F379F-0661-EB4E-A6CB-04E3AEC8FF57}"/>
              </a:ext>
            </a:extLst>
          </p:cNvPr>
          <p:cNvSpPr/>
          <p:nvPr/>
        </p:nvSpPr>
        <p:spPr>
          <a:xfrm>
            <a:off x="838198" y="5339248"/>
            <a:ext cx="5774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4. What should you return at the end?</a:t>
            </a:r>
          </a:p>
        </p:txBody>
      </p:sp>
    </p:spTree>
    <p:extLst>
      <p:ext uri="{BB962C8B-B14F-4D97-AF65-F5344CB8AC3E}">
        <p14:creationId xmlns:p14="http://schemas.microsoft.com/office/powerpoint/2010/main" val="2465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718F-31B7-6F43-A50D-E9F3D3CD5D4F}"/>
              </a:ext>
            </a:extLst>
          </p:cNvPr>
          <p:cNvSpPr txBox="1"/>
          <p:nvPr/>
        </p:nvSpPr>
        <p:spPr>
          <a:xfrm>
            <a:off x="1388439" y="560756"/>
            <a:ext cx="46650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Variable types: Scalars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202E-B97D-C940-8B71-71BD7E260CCE}"/>
              </a:ext>
            </a:extLst>
          </p:cNvPr>
          <p:cNvSpPr txBox="1"/>
          <p:nvPr/>
        </p:nvSpPr>
        <p:spPr>
          <a:xfrm>
            <a:off x="1485542" y="1581282"/>
            <a:ext cx="344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Integer</a:t>
            </a:r>
            <a:r>
              <a:rPr lang="en-US" sz="2400" dirty="0">
                <a:latin typeface="Helvetica Light" panose="020B0403020202020204" pitchFamily="34" charset="0"/>
              </a:rPr>
              <a:t>: whole numbers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- 1, 3, 5, 99,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56EF-A29C-A04A-A46E-998133FDD00E}"/>
              </a:ext>
            </a:extLst>
          </p:cNvPr>
          <p:cNvSpPr txBox="1"/>
          <p:nvPr/>
        </p:nvSpPr>
        <p:spPr>
          <a:xfrm>
            <a:off x="1489551" y="2729002"/>
            <a:ext cx="687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Float</a:t>
            </a:r>
            <a:r>
              <a:rPr lang="en-US" sz="2400" dirty="0">
                <a:latin typeface="Helvetica Light" panose="020B0403020202020204" pitchFamily="34" charset="0"/>
              </a:rPr>
              <a:t>: any number, with decimal (“floating point”)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- 11.23, 0.0222, 3 x 10</a:t>
            </a:r>
            <a:r>
              <a:rPr lang="en-US" sz="2400" baseline="30000" dirty="0">
                <a:latin typeface="Helvetica Light" panose="020B0403020202020204" pitchFamily="34" charset="0"/>
              </a:rPr>
              <a:t>-10</a:t>
            </a:r>
            <a:r>
              <a:rPr lang="en-US" sz="2400" dirty="0">
                <a:latin typeface="Helvetica Light" panose="020B0403020202020204" pitchFamily="34" charset="0"/>
              </a:rPr>
              <a:t>, 3e12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89F7-F1C4-4943-9AB5-D565ECC557D2}"/>
              </a:ext>
            </a:extLst>
          </p:cNvPr>
          <p:cNvSpPr txBox="1"/>
          <p:nvPr/>
        </p:nvSpPr>
        <p:spPr>
          <a:xfrm>
            <a:off x="1485542" y="3871068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String</a:t>
            </a:r>
            <a:r>
              <a:rPr lang="en-US" sz="2400" dirty="0">
                <a:latin typeface="Helvetica Light" panose="020B0403020202020204" pitchFamily="34" charset="0"/>
              </a:rPr>
              <a:t>: sequence of text characters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“ACGGGTTAACCCTTT”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“Western Conference Finals”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“3.14159 approximates 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ADFFC-5A37-E447-BDCD-359CE6EDD267}"/>
              </a:ext>
            </a:extLst>
          </p:cNvPr>
          <p:cNvSpPr txBox="1"/>
          <p:nvPr/>
        </p:nvSpPr>
        <p:spPr>
          <a:xfrm>
            <a:off x="1485542" y="5751797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Boolean</a:t>
            </a:r>
            <a:r>
              <a:rPr lang="en-US" sz="2400" dirty="0">
                <a:latin typeface="Helvetica Light" panose="020B0403020202020204" pitchFamily="34" charset="0"/>
              </a:rPr>
              <a:t>: True or False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3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7933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(‘blue’, ‘red’, ‘green’, ‘violet’, ‘orange’ 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(‘9’, ‘83’, ‘85’, ‘11’, ‘52’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2640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Arrays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‘blue’;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‘orange’;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7046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arrays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D4FE3-5024-914B-A084-82F000791C62}"/>
              </a:ext>
            </a:extLst>
          </p:cNvPr>
          <p:cNvSpPr txBox="1"/>
          <p:nvPr/>
        </p:nvSpPr>
        <p:spPr>
          <a:xfrm>
            <a:off x="922492" y="567556"/>
            <a:ext cx="994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Associative arrays (</a:t>
            </a:r>
            <a:r>
              <a:rPr lang="en-US" sz="3200" b="1" dirty="0">
                <a:latin typeface="Helvetica Light" panose="020B0403020202020204" pitchFamily="34" charset="0"/>
              </a:rPr>
              <a:t>Dictionary</a:t>
            </a:r>
            <a:r>
              <a:rPr lang="en-US" sz="3200" dirty="0">
                <a:latin typeface="Helvetica Light" panose="020B0403020202020204" pitchFamily="34" charset="0"/>
              </a:rPr>
              <a:t> in python, </a:t>
            </a:r>
            <a:r>
              <a:rPr lang="en-US" sz="3200" b="1" dirty="0">
                <a:latin typeface="Helvetica Light" panose="020B0403020202020204" pitchFamily="34" charset="0"/>
              </a:rPr>
              <a:t>hash</a:t>
            </a:r>
            <a:r>
              <a:rPr lang="en-US" sz="3200" dirty="0">
                <a:latin typeface="Helvetica Light" panose="020B0403020202020204" pitchFamily="34" charset="0"/>
              </a:rPr>
              <a:t> in </a:t>
            </a:r>
            <a:r>
              <a:rPr lang="en-US" sz="3200" dirty="0" err="1">
                <a:latin typeface="Helvetica Light" panose="020B0403020202020204" pitchFamily="34" charset="0"/>
              </a:rPr>
              <a:t>perl</a:t>
            </a:r>
            <a:r>
              <a:rPr lang="en-US" sz="32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2ACF3-EBB2-6548-8D0D-75305EFC53B8}"/>
              </a:ext>
            </a:extLst>
          </p:cNvPr>
          <p:cNvSpPr txBox="1"/>
          <p:nvPr/>
        </p:nvSpPr>
        <p:spPr>
          <a:xfrm>
            <a:off x="922492" y="1561763"/>
            <a:ext cx="108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Unordered sets of </a:t>
            </a:r>
            <a:r>
              <a:rPr lang="en-US" sz="2400" b="1" dirty="0" err="1">
                <a:latin typeface="Helvetica Light" panose="020B0403020202020204" pitchFamily="34" charset="0"/>
              </a:rPr>
              <a:t>key:value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efficient because they allow more rapid access to paired information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E04A-5D79-9E43-BB0A-9F1A88B89D28}"/>
              </a:ext>
            </a:extLst>
          </p:cNvPr>
          <p:cNvSpPr txBox="1"/>
          <p:nvPr/>
        </p:nvSpPr>
        <p:spPr>
          <a:xfrm>
            <a:off x="922492" y="2777722"/>
            <a:ext cx="11269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In python, called </a:t>
            </a:r>
            <a:r>
              <a:rPr lang="en-US" sz="2400" b="1" dirty="0">
                <a:latin typeface="Helvetica Light" panose="020B0403020202020204" pitchFamily="34" charset="0"/>
              </a:rPr>
              <a:t>dictionaries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</a:t>
            </a:r>
            <a:r>
              <a:rPr lang="en-US" sz="24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key</a:t>
            </a:r>
            <a:r>
              <a:rPr lang="en-US" sz="2400" b="1" dirty="0" err="1">
                <a:latin typeface="Helvetica Light" panose="020B0403020202020204" pitchFamily="34" charset="0"/>
              </a:rPr>
              <a:t>:</a:t>
            </a:r>
            <a:r>
              <a:rPr lang="en-US" sz="24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pairs, multiple keys can have same value, keys must be unique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[Loc12]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[Loc19]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[0.32]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[Loc15]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80B1-4153-C948-BCF4-D5733BFF6642}"/>
              </a:ext>
            </a:extLst>
          </p:cNvPr>
          <p:cNvSpPr txBox="1"/>
          <p:nvPr/>
        </p:nvSpPr>
        <p:spPr>
          <a:xfrm>
            <a:off x="922492" y="5549787"/>
            <a:ext cx="1089188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Functions in python facilitate work with dictionaries. Like arrays, we can ‘loop’ through dictionaries to perform the same set of code action on each </a:t>
            </a:r>
            <a:r>
              <a:rPr lang="en-US" sz="2400" b="1" dirty="0">
                <a:latin typeface="Helvetica Light" panose="020B0403020202020204" pitchFamily="34" charset="0"/>
              </a:rPr>
              <a:t>element</a:t>
            </a:r>
            <a:r>
              <a:rPr lang="en-US" sz="2400" dirty="0">
                <a:latin typeface="Helvetica Light" panose="020B0403020202020204" pitchFamily="34" charset="0"/>
              </a:rPr>
              <a:t> and or on each </a:t>
            </a:r>
            <a:r>
              <a:rPr lang="en-US" sz="2400" b="1" dirty="0">
                <a:latin typeface="Helvetica Light" panose="020B0403020202020204" pitchFamily="34" charset="0"/>
              </a:rPr>
              <a:t>key</a:t>
            </a:r>
            <a:r>
              <a:rPr lang="en-US" sz="2400" dirty="0">
                <a:latin typeface="Helvetica Light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1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DE48-ABD7-F84E-9617-23B321257D64}"/>
              </a:ext>
            </a:extLst>
          </p:cNvPr>
          <p:cNvSpPr txBox="1"/>
          <p:nvPr/>
        </p:nvSpPr>
        <p:spPr>
          <a:xfrm>
            <a:off x="1060056" y="61499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Control structures, 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DF371-9272-0149-AB22-5A9D25FFF05D}"/>
              </a:ext>
            </a:extLst>
          </p:cNvPr>
          <p:cNvSpPr txBox="1"/>
          <p:nvPr/>
        </p:nvSpPr>
        <p:spPr>
          <a:xfrm>
            <a:off x="1375646" y="1911631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if	</a:t>
            </a:r>
            <a:r>
              <a:rPr lang="en-US" sz="3200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	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if-else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for		</a:t>
            </a:r>
            <a:r>
              <a:rPr lang="en-US" sz="2600" dirty="0">
                <a:latin typeface="Helvetica Light" panose="020B0403020202020204" pitchFamily="34" charset="0"/>
              </a:rPr>
              <a:t>repeating operations in a loop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while	</a:t>
            </a:r>
            <a:r>
              <a:rPr lang="en-US" sz="2600" dirty="0">
                <a:latin typeface="Helvetica Light" panose="020B0403020202020204" pitchFamily="34" charset="0"/>
              </a:rPr>
              <a:t>open ended loop</a:t>
            </a:r>
          </a:p>
        </p:txBody>
      </p:sp>
    </p:spTree>
    <p:extLst>
      <p:ext uri="{BB962C8B-B14F-4D97-AF65-F5344CB8AC3E}">
        <p14:creationId xmlns:p14="http://schemas.microsoft.com/office/powerpoint/2010/main" val="185840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32721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Num &lt;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4592924" cy="329320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range(10):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Num *10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816028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for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94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2989921" cy="129266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100: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X + 2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691951" y="3562369"/>
            <a:ext cx="2778263" cy="8925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 Light" panose="020B0403020202020204" pitchFamily="34" charset="0"/>
              </a:rPr>
              <a:t>while </a:t>
            </a:r>
          </a:p>
          <a:p>
            <a:pPr algn="ctr"/>
            <a:r>
              <a:rPr lang="en-US" sz="2600" dirty="0">
                <a:latin typeface="Helvetica Light" panose="020B0403020202020204" pitchFamily="34" charset="0"/>
              </a:rPr>
              <a:t>(condition is true)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while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2C3A7-9D04-7D4D-8D49-C10A93131485}"/>
              </a:ext>
            </a:extLst>
          </p:cNvPr>
          <p:cNvSpPr txBox="1"/>
          <p:nvPr/>
        </p:nvSpPr>
        <p:spPr>
          <a:xfrm>
            <a:off x="4277162" y="678878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4CEF9-8B7D-AC4A-842B-E210353E36AC}"/>
              </a:ext>
            </a:extLst>
          </p:cNvPr>
          <p:cNvSpPr txBox="1"/>
          <p:nvPr/>
        </p:nvSpPr>
        <p:spPr>
          <a:xfrm>
            <a:off x="772998" y="1923068"/>
            <a:ext cx="1079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process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from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D4770-6C50-644C-B0CF-470988DE7D1D}"/>
              </a:ext>
            </a:extLst>
          </p:cNvPr>
          <p:cNvSpPr txBox="1"/>
          <p:nvPr/>
        </p:nvSpPr>
        <p:spPr>
          <a:xfrm>
            <a:off x="772998" y="3429000"/>
            <a:ext cx="997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write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to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E54A4-CE4D-2A4B-A94A-DBCDD423FDF2}"/>
              </a:ext>
            </a:extLst>
          </p:cNvPr>
          <p:cNvSpPr txBox="1"/>
          <p:nvPr/>
        </p:nvSpPr>
        <p:spPr>
          <a:xfrm>
            <a:off x="772998" y="4657125"/>
            <a:ext cx="1120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Sometimes this will involve one file at a time; often it will involve many (which can be just as easy) </a:t>
            </a:r>
          </a:p>
        </p:txBody>
      </p:sp>
    </p:spTree>
    <p:extLst>
      <p:ext uri="{BB962C8B-B14F-4D97-AF65-F5344CB8AC3E}">
        <p14:creationId xmlns:p14="http://schemas.microsoft.com/office/powerpoint/2010/main" val="5110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a. Lets work on the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file from last week.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write the 1st, 3rd,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 from that file to another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$3, $5'}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370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unix_assignment4: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b. The 4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columns of that file represent the starting and ending location on a chromosome of the annotated sequences represented in this file. Write out the first three columns of this file and the LENGTH of each gene to an output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$2, $3, $5 - $4'}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64588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c. Now, lets say we want to do the same thing as above, but only for sequences that are longer than 400 bases in length.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extract that information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{'if ($5 - $4 &gt; 400) print $1, $2, $3, $5 - $4 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C7FB8-F28C-3049-9D95-317AA02DF52B}"/>
              </a:ext>
            </a:extLst>
          </p:cNvPr>
          <p:cNvSpPr txBox="1"/>
          <p:nvPr/>
        </p:nvSpPr>
        <p:spPr>
          <a:xfrm>
            <a:off x="4828666" y="500705"/>
            <a:ext cx="44149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r>
              <a:rPr lang="en-US" sz="3300" dirty="0">
                <a:latin typeface="Helvetica Light" panose="020B0403020202020204" pitchFamily="34" charset="0"/>
              </a:rPr>
              <a:t>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BAB5-56BC-E14C-BDEF-778ED572538D}"/>
              </a:ext>
            </a:extLst>
          </p:cNvPr>
          <p:cNvSpPr txBox="1"/>
          <p:nvPr/>
        </p:nvSpPr>
        <p:spPr>
          <a:xfrm>
            <a:off x="1104980" y="2038233"/>
            <a:ext cx="8295861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file_from_working_directory.txt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9ED2C-B997-3248-89ED-002D171AEA55}"/>
              </a:ext>
            </a:extLst>
          </p:cNvPr>
          <p:cNvSpPr/>
          <p:nvPr/>
        </p:nvSpPr>
        <p:spPr>
          <a:xfrm>
            <a:off x="1104980" y="1292583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Input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1C2E5-D1E4-0642-996C-D74F09D25FB8}"/>
              </a:ext>
            </a:extLst>
          </p:cNvPr>
          <p:cNvSpPr txBox="1"/>
          <p:nvPr/>
        </p:nvSpPr>
        <p:spPr>
          <a:xfrm>
            <a:off x="1104980" y="4780587"/>
            <a:ext cx="884889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output_to_working_directory.txt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F65D-5D75-7D4B-98F8-182DBE056691}"/>
              </a:ext>
            </a:extLst>
          </p:cNvPr>
          <p:cNvSpPr/>
          <p:nvPr/>
        </p:nvSpPr>
        <p:spPr>
          <a:xfrm>
            <a:off x="1104980" y="4034937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Output example:</a:t>
            </a:r>
          </a:p>
        </p:txBody>
      </p:sp>
    </p:spTree>
    <p:extLst>
      <p:ext uri="{BB962C8B-B14F-4D97-AF65-F5344CB8AC3E}">
        <p14:creationId xmlns:p14="http://schemas.microsoft.com/office/powerpoint/2010/main" val="5259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20B4F-105B-954F-BF7B-F3FB31A67296}"/>
              </a:ext>
            </a:extLst>
          </p:cNvPr>
          <p:cNvSpPr txBox="1"/>
          <p:nvPr/>
        </p:nvSpPr>
        <p:spPr>
          <a:xfrm>
            <a:off x="981432" y="626914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Why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5A53-5305-5D45-82E7-85A901F3E3AB}"/>
              </a:ext>
            </a:extLst>
          </p:cNvPr>
          <p:cNvSpPr txBox="1"/>
          <p:nvPr/>
        </p:nvSpPr>
        <p:spPr>
          <a:xfrm>
            <a:off x="958607" y="1616119"/>
            <a:ext cx="109124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It is one of the most common languages used in biology and other sciences. 	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Thus, you will find a lot of documentation and examples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0BFB6-0132-9E43-8181-94CB34A19F8D}"/>
              </a:ext>
            </a:extLst>
          </p:cNvPr>
          <p:cNvSpPr txBox="1"/>
          <p:nvPr/>
        </p:nvSpPr>
        <p:spPr>
          <a:xfrm>
            <a:off x="958601" y="2880403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Excellent for text manipulation, well suited to bioinformatics and data science.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6FC5-BED7-3342-A952-AFD3B74529F5}"/>
              </a:ext>
            </a:extLst>
          </p:cNvPr>
          <p:cNvSpPr txBox="1"/>
          <p:nvPr/>
        </p:nvSpPr>
        <p:spPr>
          <a:xfrm>
            <a:off x="958603" y="3805918"/>
            <a:ext cx="111389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It uses consistent syntax, which makes learning specific code relatively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50B2A-B383-6741-ACA7-DD2066A31AA2}"/>
              </a:ext>
            </a:extLst>
          </p:cNvPr>
          <p:cNvSpPr txBox="1"/>
          <p:nvPr/>
        </p:nvSpPr>
        <p:spPr>
          <a:xfrm>
            <a:off x="981432" y="4703537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Many built in libraries/functions to facilitate common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2F9E-EDF9-9044-97C0-476E2277DD5E}"/>
              </a:ext>
            </a:extLst>
          </p:cNvPr>
          <p:cNvSpPr txBox="1"/>
          <p:nvPr/>
        </p:nvSpPr>
        <p:spPr>
          <a:xfrm>
            <a:off x="981432" y="5613663"/>
            <a:ext cx="60244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Widely used, across science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49315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19098-BCF8-7F47-9A53-B988D35650AB}"/>
              </a:ext>
            </a:extLst>
          </p:cNvPr>
          <p:cNvSpPr txBox="1"/>
          <p:nvPr/>
        </p:nvSpPr>
        <p:spPr>
          <a:xfrm>
            <a:off x="1272745" y="90204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Before next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4C2E-1163-644D-9D6E-D89FA9A5C7CF}"/>
              </a:ext>
            </a:extLst>
          </p:cNvPr>
          <p:cNvSpPr txBox="1"/>
          <p:nvPr/>
        </p:nvSpPr>
        <p:spPr>
          <a:xfrm>
            <a:off x="1272744" y="1857632"/>
            <a:ext cx="104006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Go through short week5_primer.md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Read Chapter 7, Preview Chapter 8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Catch up if needed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Converse about independent project ideas if needed</a:t>
            </a:r>
          </a:p>
        </p:txBody>
      </p:sp>
    </p:spTree>
    <p:extLst>
      <p:ext uri="{BB962C8B-B14F-4D97-AF65-F5344CB8AC3E}">
        <p14:creationId xmlns:p14="http://schemas.microsoft.com/office/powerpoint/2010/main" val="29971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341745" y="840511"/>
            <a:ext cx="1160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1. Make sure you have python 3 installed (follow 	week5_primer.md)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369454" y="2590802"/>
            <a:ext cx="1182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2. Write </a:t>
            </a:r>
            <a:r>
              <a:rPr lang="en-US" sz="3000">
                <a:latin typeface="Helvetica Light" panose="020B0403020202020204" pitchFamily="34" charset="0"/>
              </a:rPr>
              <a:t>your first</a:t>
            </a:r>
            <a:r>
              <a:rPr lang="en-US" sz="3000" dirty="0">
                <a:latin typeface="Helvetica Light" panose="020B0403020202020204" pitchFamily="34" charset="0"/>
              </a:rPr>
              <a:t>, and simplest possible, python program (follow 	week5_primer.md)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369454" y="4318247"/>
            <a:ext cx="1182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3. Note: updated versions of book chapters corrected for python 3 	will be available with other weekly materials on GitHub, starting 	with chapter 8.</a:t>
            </a:r>
          </a:p>
        </p:txBody>
      </p:sp>
    </p:spTree>
    <p:extLst>
      <p:ext uri="{BB962C8B-B14F-4D97-AF65-F5344CB8AC3E}">
        <p14:creationId xmlns:p14="http://schemas.microsoft.com/office/powerpoint/2010/main" val="7970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5567-784C-3746-9A0D-D952302611BC}"/>
              </a:ext>
            </a:extLst>
          </p:cNvPr>
          <p:cNvSpPr txBox="1"/>
          <p:nvPr/>
        </p:nvSpPr>
        <p:spPr>
          <a:xfrm>
            <a:off x="1345542" y="311603"/>
            <a:ext cx="844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Useful resources to explore and keep nearby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F5914-295B-B540-B3B3-2858C5F8C89F}"/>
              </a:ext>
            </a:extLst>
          </p:cNvPr>
          <p:cNvSpPr/>
          <p:nvPr/>
        </p:nvSpPr>
        <p:spPr>
          <a:xfrm>
            <a:off x="771225" y="1150237"/>
            <a:ext cx="91763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effectLst/>
                <a:latin typeface="Helvetica Light" panose="020B0403020202020204" pitchFamily="34" charset="0"/>
              </a:rPr>
              <a:t>Python documentation: </a:t>
            </a:r>
            <a:endParaRPr lang="en-US" sz="2300" b="1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300" u="sng" dirty="0" err="1">
                <a:effectLst/>
                <a:latin typeface="Helvetica Light" panose="020B0403020202020204" pitchFamily="34" charset="0"/>
              </a:rPr>
              <a:t>www.python.org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/doc/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br>
              <a:rPr lang="en-US" sz="2300" dirty="0">
                <a:effectLst/>
                <a:latin typeface="Helvetica Light" panose="020B0403020202020204" pitchFamily="34" charset="0"/>
              </a:rPr>
            </a:br>
            <a:r>
              <a:rPr lang="en-US" sz="2300" b="1" dirty="0">
                <a:effectLst/>
                <a:latin typeface="Helvetica Light" panose="020B0403020202020204" pitchFamily="34" charset="0"/>
              </a:rPr>
              <a:t>Python for Biologists online materials:</a:t>
            </a: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  <a:hlinkClick r:id="rId3"/>
              </a:rPr>
              <a:t>https://pythonforbiologists.com/introduction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Learn </a:t>
            </a:r>
            <a:r>
              <a:rPr lang="en-US" sz="2300" dirty="0">
                <a:latin typeface="Helvetica Light" panose="020B0403020202020204" pitchFamily="34" charset="0"/>
              </a:rPr>
              <a:t>Python Interactive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www.learnpython.org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has a built in interpreter, so you can test code or play with code under the tutorial examples. Excellent resource.</a:t>
            </a:r>
          </a:p>
          <a:p>
            <a:br>
              <a:rPr lang="en-US" sz="2300" dirty="0">
                <a:latin typeface="Helvetica Light" panose="020B0403020202020204" pitchFamily="34" charset="0"/>
              </a:rPr>
            </a:br>
            <a:r>
              <a:rPr lang="en-US" sz="2300" dirty="0">
                <a:latin typeface="Helvetica Light" panose="020B0403020202020204" pitchFamily="34" charset="0"/>
              </a:rPr>
              <a:t>Python </a:t>
            </a:r>
            <a:r>
              <a:rPr lang="en-US" sz="2300" dirty="0">
                <a:latin typeface="Helvetica Light" panose="020B0403020202020204" pitchFamily="34" charset="0"/>
              </a:rPr>
              <a:t>guru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thepythonguru.com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also has a built in </a:t>
            </a:r>
            <a:r>
              <a:rPr lang="en-US" sz="2300" dirty="0" err="1">
                <a:latin typeface="Helvetica Light" panose="020B0403020202020204" pitchFamily="34" charset="0"/>
              </a:rPr>
              <a:t>interpretter</a:t>
            </a:r>
            <a:r>
              <a:rPr lang="en-US" sz="2300" dirty="0">
                <a:latin typeface="Helvetica Light" panose="020B0403020202020204" pitchFamily="34" charset="0"/>
              </a:rPr>
              <a:t>, so you can test code or play with code under the tutorial examples. Excellent resource.</a:t>
            </a:r>
          </a:p>
          <a:p>
            <a:br>
              <a:rPr lang="en-US" sz="2300" dirty="0"/>
            </a:br>
            <a:endParaRPr lang="en-US" sz="2300" dirty="0"/>
          </a:p>
          <a:p>
            <a:endParaRPr lang="en-US" sz="23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0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ign with white text&#10;&#10;Description automatically generated">
            <a:extLst>
              <a:ext uri="{FF2B5EF4-FFF2-40B4-BE49-F238E27FC236}">
                <a16:creationId xmlns:a16="http://schemas.microsoft.com/office/drawing/2014/main" id="{44495BB9-88D1-8C4D-A085-38780763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7"/>
          <a:stretch/>
        </p:blipFill>
        <p:spPr>
          <a:xfrm>
            <a:off x="380829" y="733510"/>
            <a:ext cx="6736663" cy="235567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142EF8-04B5-7248-BFF2-7D4FD875A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26"/>
          <a:stretch/>
        </p:blipFill>
        <p:spPr>
          <a:xfrm>
            <a:off x="380829" y="3855823"/>
            <a:ext cx="6736663" cy="200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5882-908E-9B45-8817-45F09B6C3CDE}"/>
              </a:ext>
            </a:extLst>
          </p:cNvPr>
          <p:cNvSpPr txBox="1"/>
          <p:nvPr/>
        </p:nvSpPr>
        <p:spPr>
          <a:xfrm>
            <a:off x="7519614" y="1433384"/>
            <a:ext cx="3547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1DA8D-13F3-0F47-A23D-EDD58F161B9A}"/>
              </a:ext>
            </a:extLst>
          </p:cNvPr>
          <p:cNvSpPr txBox="1"/>
          <p:nvPr/>
        </p:nvSpPr>
        <p:spPr>
          <a:xfrm>
            <a:off x="7519614" y="4295169"/>
            <a:ext cx="416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unix_1901302108_H7_D_13.txt.txt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</p:spTree>
    <p:extLst>
      <p:ext uri="{BB962C8B-B14F-4D97-AF65-F5344CB8AC3E}">
        <p14:creationId xmlns:p14="http://schemas.microsoft.com/office/powerpoint/2010/main" val="3775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601872" y="340539"/>
            <a:ext cx="11362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Shell (Bash) script to change line </a:t>
            </a:r>
            <a:r>
              <a:rPr lang="en-US" sz="3200" dirty="0">
                <a:latin typeface="Helvetica Light" panose="020B0403020202020204" pitchFamily="34" charset="0"/>
              </a:rPr>
              <a:t>endings</a:t>
            </a:r>
            <a:r>
              <a:rPr lang="en-US" sz="3000" dirty="0">
                <a:latin typeface="Helvetica Light" panose="020B0403020202020204" pitchFamily="34" charset="0"/>
              </a:rPr>
              <a:t> on any number of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5240821" y="1666431"/>
            <a:ext cx="6014717" cy="44012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$2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for file in $@; do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cat $file | tr '\r' '\n' &gt; </a:t>
            </a:r>
            <a:r>
              <a:rPr lang="en-US" sz="2800" b="1" dirty="0" err="1">
                <a:latin typeface="Helvetica Light" panose="020B0403020202020204" pitchFamily="34" charset="0"/>
              </a:rPr>
              <a:t>unix</a:t>
            </a:r>
            <a:r>
              <a:rPr lang="en-US" sz="2800" b="1" dirty="0">
                <a:latin typeface="Helvetica Light" panose="020B0403020202020204" pitchFamily="34" charset="0"/>
              </a:rPr>
              <a:t>_$file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done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562A7-773F-794D-9B9C-135DA10ACE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03404" y="2044441"/>
            <a:ext cx="989010" cy="76565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5D825-E42E-6245-BAB8-80D2A74E1F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9984" y="2904715"/>
            <a:ext cx="1492430" cy="33476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0E26-1A8A-7449-B726-FD06CC9E4BF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9469" y="3663947"/>
            <a:ext cx="143518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0A521C-9E67-E847-B1D1-318109BDC8FA}"/>
              </a:ext>
            </a:extLst>
          </p:cNvPr>
          <p:cNvSpPr txBox="1"/>
          <p:nvPr/>
        </p:nvSpPr>
        <p:spPr>
          <a:xfrm>
            <a:off x="944553" y="1828997"/>
            <a:ext cx="3058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list of 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4B234-B071-084D-A695-FBE178D55DD1}"/>
              </a:ext>
            </a:extLst>
          </p:cNvPr>
          <p:cNvSpPr txBox="1"/>
          <p:nvPr/>
        </p:nvSpPr>
        <p:spPr>
          <a:xfrm>
            <a:off x="936462" y="2689271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1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st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D6572-E6D5-E743-9D18-E698F3D968FD}"/>
              </a:ext>
            </a:extLst>
          </p:cNvPr>
          <p:cNvSpPr txBox="1"/>
          <p:nvPr/>
        </p:nvSpPr>
        <p:spPr>
          <a:xfrm>
            <a:off x="903811" y="3448503"/>
            <a:ext cx="2635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2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nd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840FD-CB3E-1549-B2F8-5BB5D3BA97AA}"/>
              </a:ext>
            </a:extLst>
          </p:cNvPr>
          <p:cNvSpPr txBox="1"/>
          <p:nvPr/>
        </p:nvSpPr>
        <p:spPr>
          <a:xfrm>
            <a:off x="936462" y="4206207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Loops through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FF3D06-C953-E947-8284-F8A7E13355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40060" y="4421651"/>
            <a:ext cx="1452354" cy="667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68BB58-9DE4-B24F-8070-8B086B60EFE2}"/>
              </a:ext>
            </a:extLst>
          </p:cNvPr>
          <p:cNvSpPr txBox="1"/>
          <p:nvPr/>
        </p:nvSpPr>
        <p:spPr>
          <a:xfrm>
            <a:off x="936462" y="4912894"/>
            <a:ext cx="37235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Changes line endings, redirects to file. Name of file starts with </a:t>
            </a:r>
            <a:r>
              <a:rPr lang="en-US" sz="2200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unix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_, and ends with the name of the input argument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F4D187-4F75-0D42-85A2-9F3B32AFD097}"/>
              </a:ext>
            </a:extLst>
          </p:cNvPr>
          <p:cNvCxnSpPr>
            <a:cxnSpLocks/>
          </p:cNvCxnSpPr>
          <p:nvPr/>
        </p:nvCxnSpPr>
        <p:spPr>
          <a:xfrm flipV="1">
            <a:off x="4179986" y="4933442"/>
            <a:ext cx="862547" cy="19449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EEA-9595-1B41-A96E-2F9FE7BD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62" y="2735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Chapter 7: Practical Computing for Biologists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4D6-B84B-7E42-969B-BE31357A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0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Data structures and workflow control concepts are similar 	across programming languages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Understanding these elements (</a:t>
            </a:r>
            <a:r>
              <a:rPr lang="en-US" i="1" dirty="0">
                <a:latin typeface="Helvetica Light" panose="020B0403020202020204" pitchFamily="34" charset="0"/>
                <a:cs typeface="Calibri Light" panose="020F0302020204030204" pitchFamily="34" charset="0"/>
              </a:rPr>
              <a:t>without necessarily having to think about syntax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) will aid your approach to any or all programming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Think about your data as a series of programmable          	tasks, </a:t>
            </a:r>
            <a:r>
              <a:rPr lang="en-US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abstractable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 as ‘pseudocode’</a:t>
            </a:r>
          </a:p>
        </p:txBody>
      </p:sp>
      <p:sp>
        <p:nvSpPr>
          <p:cNvPr id="4" name="AutoShape 2" descr="Practical Computing for Biologists (for Rent) 1st edition by Haddock, Steven H. D.; Dunn, Casey W. 9780878933914 textbook">
            <a:extLst>
              <a:ext uri="{FF2B5EF4-FFF2-40B4-BE49-F238E27FC236}">
                <a16:creationId xmlns:a16="http://schemas.microsoft.com/office/drawing/2014/main" id="{FE8E1120-C8BC-DB4E-AB65-6E9F2C306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7000" y="2362200"/>
            <a:ext cx="177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elvetica Light" panose="020B0403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7644B-1E9F-5A4F-BC1A-E62173C9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33" y="4149400"/>
            <a:ext cx="2257167" cy="27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3D9-5056-CA4C-8ED1-CE7C620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E9A26-673A-214D-86A2-996C9179B9E6}"/>
              </a:ext>
            </a:extLst>
          </p:cNvPr>
          <p:cNvSpPr txBox="1"/>
          <p:nvPr/>
        </p:nvSpPr>
        <p:spPr>
          <a:xfrm>
            <a:off x="838200" y="1855219"/>
            <a:ext cx="10888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Cover basic concepts of programming to guide your thinking with python and other languages.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Terminology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Variable types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Control structures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err="1">
                <a:latin typeface="Helvetica Light" panose="020B0403020202020204" pitchFamily="34" charset="0"/>
              </a:rPr>
              <a:t>Input/Output</a:t>
            </a: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F41-5E86-8645-9FFB-AA59BAAA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Compiled vs.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1B3E-F8F4-E647-8392-D8527DEF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59" y="1579477"/>
            <a:ext cx="9929602" cy="226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Compiled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C, C+, Java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Translated from human readable code (source code) to computer   	understandable instructions – must be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2E82-60ED-8A4B-975B-8E8E63466990}"/>
              </a:ext>
            </a:extLst>
          </p:cNvPr>
          <p:cNvSpPr txBox="1"/>
          <p:nvPr/>
        </p:nvSpPr>
        <p:spPr>
          <a:xfrm>
            <a:off x="954860" y="3840330"/>
            <a:ext cx="106090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Interpreted (or scripting languages) 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</a:t>
            </a:r>
            <a:r>
              <a:rPr lang="en-US" sz="2400" dirty="0" err="1">
                <a:latin typeface="Helvetica Light" panose="020B0403020202020204" pitchFamily="34" charset="0"/>
              </a:rPr>
              <a:t>perl</a:t>
            </a:r>
            <a:r>
              <a:rPr lang="en-US" sz="2400" dirty="0">
                <a:latin typeface="Helvetica Light" panose="020B0403020202020204" pitchFamily="34" charset="0"/>
              </a:rPr>
              <a:t>, python, ruby, R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Processed by an interpreter each time they run – don’t have to compile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Program itself is the source code, easy to modify and can be run on 	any machine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BASH was our interpreter for the shell scripts you wrote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7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951471" y="3295984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Statement</a:t>
            </a:r>
            <a:r>
              <a:rPr lang="en-US" sz="2400" dirty="0">
                <a:latin typeface="Helvetica Light" panose="020B0403020202020204" pitchFamily="34" charset="0"/>
              </a:rPr>
              <a:t> – a line of a program or script which can assign a value, do a comparison or perform other operations.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(“ATCGGGC”)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576858"/>
            <a:ext cx="87222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Arguments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the program when it is run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 bash mac2unix.sh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macfiles.txt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305FC-1A0B-BF4E-9369-FA11D584C686}"/>
              </a:ext>
            </a:extLst>
          </p:cNvPr>
          <p:cNvSpPr/>
          <p:nvPr/>
        </p:nvSpPr>
        <p:spPr>
          <a:xfrm>
            <a:off x="5432818" y="2299042"/>
            <a:ext cx="2416456" cy="4781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769B-3B0A-634E-AE2D-B475794A6B93}"/>
              </a:ext>
            </a:extLst>
          </p:cNvPr>
          <p:cNvSpPr/>
          <p:nvPr/>
        </p:nvSpPr>
        <p:spPr>
          <a:xfrm>
            <a:off x="872924" y="5384441"/>
            <a:ext cx="8879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Parameters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a function when it is called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DNAseq.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0787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894827" y="3582688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Return</a:t>
            </a:r>
            <a:r>
              <a:rPr lang="en-US" sz="2400" dirty="0">
                <a:latin typeface="Helvetica Light" panose="020B0403020202020204" pitchFamily="34" charset="0"/>
              </a:rPr>
              <a:t> – the value created and sent back from a function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705652"/>
            <a:ext cx="1082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Function</a:t>
            </a:r>
            <a:r>
              <a:rPr lang="en-US" sz="2400" dirty="0">
                <a:latin typeface="Helvetica Light" panose="020B0403020202020204" pitchFamily="34" charset="0"/>
              </a:rPr>
              <a:t> – a subprogram used to repeatedly to perform the same task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20D4E-623A-5A49-8185-FF86AFF08485}"/>
              </a:ext>
            </a:extLst>
          </p:cNvPr>
          <p:cNvSpPr/>
          <p:nvPr/>
        </p:nvSpPr>
        <p:spPr>
          <a:xfrm>
            <a:off x="894827" y="5433879"/>
            <a:ext cx="972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Parse</a:t>
            </a:r>
            <a:r>
              <a:rPr lang="en-US" sz="2400" dirty="0">
                <a:latin typeface="Helvetica Light" panose="020B0403020202020204" pitchFamily="34" charset="0"/>
              </a:rPr>
              <a:t> – To extract particular data elements from a larger set</a:t>
            </a:r>
          </a:p>
        </p:txBody>
      </p:sp>
    </p:spTree>
    <p:extLst>
      <p:ext uri="{BB962C8B-B14F-4D97-AF65-F5344CB8AC3E}">
        <p14:creationId xmlns:p14="http://schemas.microsoft.com/office/powerpoint/2010/main" val="3360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21051</TotalTime>
  <Words>1658</Words>
  <Application>Microsoft Macintosh PowerPoint</Application>
  <PresentationFormat>Widescreen</PresentationFormat>
  <Paragraphs>235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Chapter 7: Practical Computing for Biologists</vt:lpstr>
      <vt:lpstr>Overview:</vt:lpstr>
      <vt:lpstr>Compiled vs. Interpreted Languages</vt:lpstr>
      <vt:lpstr>PowerPoint Presentation</vt:lpstr>
      <vt:lpstr>PowerPoint Presentation</vt:lpstr>
      <vt:lpstr>How to write a program – four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78</cp:revision>
  <dcterms:created xsi:type="dcterms:W3CDTF">2020-09-19T21:18:57Z</dcterms:created>
  <dcterms:modified xsi:type="dcterms:W3CDTF">2021-09-22T01:56:31Z</dcterms:modified>
</cp:coreProperties>
</file>