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9" r:id="rId3"/>
    <p:sldId id="300" r:id="rId4"/>
    <p:sldId id="261" r:id="rId5"/>
    <p:sldId id="301" r:id="rId6"/>
    <p:sldId id="260" r:id="rId7"/>
    <p:sldId id="268" r:id="rId8"/>
    <p:sldId id="269" r:id="rId9"/>
    <p:sldId id="270" r:id="rId10"/>
    <p:sldId id="302" r:id="rId11"/>
    <p:sldId id="304" r:id="rId12"/>
    <p:sldId id="280" r:id="rId13"/>
    <p:sldId id="281" r:id="rId14"/>
    <p:sldId id="284" r:id="rId15"/>
    <p:sldId id="305" r:id="rId16"/>
    <p:sldId id="306" r:id="rId17"/>
    <p:sldId id="257" r:id="rId18"/>
    <p:sldId id="298" r:id="rId19"/>
    <p:sldId id="299" r:id="rId20"/>
    <p:sldId id="294" r:id="rId21"/>
    <p:sldId id="297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/>
    <p:restoredTop sz="94830"/>
  </p:normalViewPr>
  <p:slideViewPr>
    <p:cSldViewPr snapToGrid="0" snapToObjects="1">
      <p:cViewPr varScale="1">
        <p:scale>
          <a:sx n="105" d="100"/>
          <a:sy n="105" d="100"/>
        </p:scale>
        <p:origin x="1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77398-3147-2349-91B4-8DD464C64BC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3CC19-939B-124D-AEB5-0A0C0D7E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9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3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ADD6A-EC06-D14C-8D1D-18FC362807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ADD6A-EC06-D14C-8D1D-18FC362807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0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ADD6A-EC06-D14C-8D1D-18FC362807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7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AC52-CB45-1649-A5EB-B5CF5A3F0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78E9D-C946-7A4C-BF8A-A3EBB35FF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D6166-02E5-7E48-ABFF-46975656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9ADA-4759-6640-8030-BF59E32D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2F1B-E422-FA4E-BB44-06168A5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7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4A5C-C2B1-D849-AAE4-4633476E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6A700-22C5-BE41-A1C7-C61E5CA1A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6B2EE-11C3-BF4F-84CA-D3029C01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5669-F17E-BE42-9E3C-BFEB4F48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1771-419A-5840-AD78-695F0CE0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1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CADF0-14B8-DE4F-8F9E-7C49F5DB8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41B6C-9A82-1049-9B44-0E5CF50E1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112F-A19D-284F-B6AE-3D78ED14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B3CD-1B48-4F48-9786-422BB15A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4695-26F4-D741-B753-A435D632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5E69-8338-254E-8CB3-0AD781CE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2BA0-BB82-FB41-9875-80607573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96E44-51FF-E448-BB1A-64D69E30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B8095-2CFE-2142-BCE0-53D0AB86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C08A-3E24-3A48-BAF0-6ED32C6F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1160-8C44-AD4D-A8FC-A902B52C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43547-0854-2A48-A8E4-49C0F08D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12E7-A8B9-4C4D-A582-46905F3B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DBFC0-F547-ED45-BC46-EE531F25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DE46-4008-C740-A5E6-4751DAAE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6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2C79-C0DA-5D4A-B623-F86683A4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28E3-584E-5446-AB18-C41851557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23828-D36F-5A4B-9531-29AB9D2BD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A7106-EF07-6944-9C4D-9E64A5E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C1322-F2CE-4F40-95E4-6002A2D8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561D-479C-ED4B-A607-89A07A37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2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BE64-87ED-074A-885A-47F4550D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1EE5E-23A8-6F46-9416-FB3F27D13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E83D5-ECA7-9241-AB62-5865B02EB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B87C9-900D-6441-80BF-16A24478F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5A0EC-8846-B84C-B1A8-519BA673D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8976A-FB57-2C47-8B02-41354D20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014E1-B8E5-504F-9082-9661A937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58CF4-6692-FB49-851F-8CD767ED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9AB3-B693-8C43-B380-3032E709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042C3-7D43-1C46-A244-6ED4676F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0058E-E573-E747-A4EB-43FAE07D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892F4-45F0-7F4F-AF80-C9763503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0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4FB97-29A8-BB4F-8E88-EC94F4D0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49ED1-F055-DC43-B449-BEE1EDFA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FC88B-D1BC-C848-933C-25838CEC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B21D-B04E-CD47-820A-933D2B92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399CA-70A6-674F-9AA5-C6E33C20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0C7BD-1368-8F4D-89A8-581FAF8C7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00B65-5B56-EA4E-822C-12938824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F5739-E635-AB42-A028-B278F630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9AFFE-663D-0F46-97B4-1971EAE3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5B5F-093B-7D4E-99F7-F87CCCA3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AB09E-5DDD-9447-B3CC-06C03ACD2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B95A2-5B04-554A-824D-CF2D2FD63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C7B56-1408-4B46-A30D-3FD6FCC4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10950-AC5D-4543-A022-8E6C21CE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5C943-2D9A-3246-A7C7-125F15E8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8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A9701-7235-5043-BD0A-3A8DAB29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5391-72DC-D047-9FD1-4B9549494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8E62-EECD-A847-9806-E9C1757CA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F0107-2D27-914A-9F22-DFB09E04F050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979-A224-D14F-989C-CB295CC8B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D838-C43C-8B4C-9943-2B0BEFEFB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0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899477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I. </a:t>
            </a:r>
            <a:r>
              <a:rPr lang="en-US" sz="2600" dirty="0">
                <a:latin typeface="Helvetica Light" panose="020B0403020202020204" pitchFamily="34" charset="0"/>
              </a:rPr>
              <a:t>$PATH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II. </a:t>
            </a:r>
            <a:r>
              <a:rPr lang="en-US" sz="2600" dirty="0">
                <a:latin typeface="Helvetica Light" panose="020B0403020202020204" pitchFamily="34" charset="0"/>
              </a:rPr>
              <a:t>Rapid text processing (</a:t>
            </a:r>
            <a:r>
              <a:rPr lang="en-US" sz="2600" b="1" dirty="0">
                <a:latin typeface="Helvetica Light" panose="020B0403020202020204" pitchFamily="34" charset="0"/>
              </a:rPr>
              <a:t>tr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>
                <a:latin typeface="Helvetica Light" panose="020B0403020202020204" pitchFamily="34" charset="0"/>
              </a:rPr>
              <a:t>sed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 err="1">
                <a:latin typeface="Helvetica Light" panose="020B0403020202020204" pitchFamily="34" charset="0"/>
              </a:rPr>
              <a:t>awk</a:t>
            </a:r>
            <a:r>
              <a:rPr lang="en-US" sz="2600" dirty="0">
                <a:latin typeface="Helvetica Light" panose="020B0403020202020204" pitchFamily="34" charset="0"/>
              </a:rPr>
              <a:t>; more detail on </a:t>
            </a:r>
            <a:r>
              <a:rPr lang="en-US" sz="2600" b="1" dirty="0">
                <a:latin typeface="Helvetica Light" panose="020B0403020202020204" pitchFamily="34" charset="0"/>
              </a:rPr>
              <a:t>grep</a:t>
            </a:r>
            <a:r>
              <a:rPr lang="en-US" sz="2600" dirty="0">
                <a:latin typeface="Helvetica Light" panose="020B0403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III. </a:t>
            </a:r>
            <a:r>
              <a:rPr lang="en-US" sz="2600" dirty="0">
                <a:latin typeface="Helvetica Light" panose="020B0403020202020204" pitchFamily="34" charset="0"/>
              </a:rPr>
              <a:t>Line endings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IV. </a:t>
            </a:r>
            <a:r>
              <a:rPr lang="en-US" sz="2600" dirty="0">
                <a:latin typeface="Helvetica Light" panose="020B0403020202020204" pitchFamily="34" charset="0"/>
              </a:rPr>
              <a:t>More on shell scripts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V. </a:t>
            </a:r>
            <a:r>
              <a:rPr lang="en-US" sz="2600" dirty="0">
                <a:latin typeface="Helvetica Light" panose="020B0403020202020204" pitchFamily="34" charset="0"/>
              </a:rPr>
              <a:t>Installing packages (</a:t>
            </a:r>
            <a:r>
              <a:rPr lang="en-US" sz="2600" b="1" dirty="0">
                <a:latin typeface="Helvetica Light" panose="020B0403020202020204" pitchFamily="34" charset="0"/>
              </a:rPr>
              <a:t>homebrew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>
                <a:latin typeface="Helvetica Light" panose="020B0403020202020204" pitchFamily="34" charset="0"/>
              </a:rPr>
              <a:t>apt-get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>
                <a:latin typeface="Helvetica Light" panose="020B0403020202020204" pitchFamily="34" charset="0"/>
              </a:rPr>
              <a:t>yum</a:t>
            </a:r>
            <a:r>
              <a:rPr lang="en-US" sz="2600" dirty="0">
                <a:latin typeface="Helvetica Light" panose="020B0403020202020204" pitchFamily="34" charset="0"/>
              </a:rPr>
              <a:t>) </a:t>
            </a: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3115267" y="288627"/>
            <a:ext cx="53319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4: some advanced Unix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441018" y="5573381"/>
            <a:ext cx="46169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B364D-5079-2E43-B88C-A46C35DAC4E5}"/>
              </a:ext>
            </a:extLst>
          </p:cNvPr>
          <p:cNvSpPr txBox="1"/>
          <p:nvPr/>
        </p:nvSpPr>
        <p:spPr>
          <a:xfrm>
            <a:off x="441018" y="6187473"/>
            <a:ext cx="507863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Bradnam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 and Korf primer U29-U40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22C78-12BF-8049-A004-AD24A12D54C7}"/>
              </a:ext>
            </a:extLst>
          </p:cNvPr>
          <p:cNvSpPr txBox="1"/>
          <p:nvPr/>
        </p:nvSpPr>
        <p:spPr>
          <a:xfrm>
            <a:off x="5783204" y="6187472"/>
            <a:ext cx="60676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UnixIV_primer.md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, unix_assignment_4.md </a:t>
            </a:r>
          </a:p>
        </p:txBody>
      </p:sp>
    </p:spTree>
    <p:extLst>
      <p:ext uri="{BB962C8B-B14F-4D97-AF65-F5344CB8AC3E}">
        <p14:creationId xmlns:p14="http://schemas.microsoft.com/office/powerpoint/2010/main" val="318997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9552" y="779721"/>
            <a:ext cx="3581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Example uses of </a:t>
            </a:r>
            <a:r>
              <a:rPr lang="en-US" sz="2800" b="1" dirty="0" err="1">
                <a:latin typeface="Helvetica Light" panose="020B0403020202020204" pitchFamily="34" charset="0"/>
              </a:rPr>
              <a:t>awk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9552" y="3426709"/>
            <a:ext cx="5008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{'print $2'}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6330" y="2166906"/>
            <a:ext cx="4580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{'print'}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6330" y="4627595"/>
            <a:ext cx="6752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'/</a:t>
            </a:r>
            <a:r>
              <a:rPr lang="en-US" sz="2400" b="1" dirty="0" err="1">
                <a:latin typeface="Helvetica Light" panose="020B0403020202020204" pitchFamily="34" charset="0"/>
              </a:rPr>
              <a:t>repeat_region</a:t>
            </a:r>
            <a:r>
              <a:rPr lang="en-US" sz="2400" b="1" dirty="0">
                <a:latin typeface="Helvetica Light" panose="020B0403020202020204" pitchFamily="34" charset="0"/>
              </a:rPr>
              <a:t>/ {print}'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5489" y="2767272"/>
            <a:ext cx="57583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# simplest use, prints the whole file contents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5489" y="3955598"/>
            <a:ext cx="57599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Prints the second field of each line of the 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5489" y="5207259"/>
            <a:ext cx="69846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Prints lines for sequences that contain “repeat region”</a:t>
            </a:r>
          </a:p>
        </p:txBody>
      </p:sp>
    </p:spTree>
    <p:extLst>
      <p:ext uri="{BB962C8B-B14F-4D97-AF65-F5344CB8AC3E}">
        <p14:creationId xmlns:p14="http://schemas.microsoft.com/office/powerpoint/2010/main" val="318173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9552" y="373331"/>
            <a:ext cx="3581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Example uses of </a:t>
            </a:r>
            <a:r>
              <a:rPr lang="en-US" sz="2800" b="1" dirty="0" err="1">
                <a:latin typeface="Helvetica Light" panose="020B0403020202020204" pitchFamily="34" charset="0"/>
              </a:rPr>
              <a:t>awk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9552" y="2722520"/>
            <a:ext cx="5008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{'print $2'}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6330" y="1462717"/>
            <a:ext cx="4580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{'print'}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6330" y="3923406"/>
            <a:ext cx="6752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'/</a:t>
            </a:r>
            <a:r>
              <a:rPr lang="en-US" sz="2400" b="1" dirty="0" err="1">
                <a:latin typeface="Helvetica Light" panose="020B0403020202020204" pitchFamily="34" charset="0"/>
              </a:rPr>
              <a:t>repeat_region</a:t>
            </a:r>
            <a:r>
              <a:rPr lang="en-US" sz="2400" b="1" dirty="0">
                <a:latin typeface="Helvetica Light" panose="020B0403020202020204" pitchFamily="34" charset="0"/>
              </a:rPr>
              <a:t>/ {print}'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5489" y="2063083"/>
            <a:ext cx="57583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# simplest use, </a:t>
            </a:r>
            <a:r>
              <a:rPr lang="en-US" sz="2200" dirty="0" err="1">
                <a:latin typeface="Helvetica Light" panose="020B0403020202020204" pitchFamily="34" charset="0"/>
              </a:rPr>
              <a:t>rrints</a:t>
            </a:r>
            <a:r>
              <a:rPr lang="en-US" sz="2200" dirty="0">
                <a:latin typeface="Helvetica Light" panose="020B0403020202020204" pitchFamily="34" charset="0"/>
              </a:rPr>
              <a:t> the whole file contents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5489" y="3251409"/>
            <a:ext cx="57599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Prints the second field of each line of the 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5489" y="4503070"/>
            <a:ext cx="79271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Match: </a:t>
            </a:r>
            <a:r>
              <a:rPr lang="en-US" sz="2200" dirty="0">
                <a:latin typeface="Helvetica Light" panose="020B0403020202020204" pitchFamily="34" charset="0"/>
              </a:rPr>
              <a:t>Prints lines for sequences that contain “repeat region”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763BF4-A4DC-3547-AE7E-E8B16135340F}"/>
              </a:ext>
            </a:extLst>
          </p:cNvPr>
          <p:cNvSpPr/>
          <p:nvPr/>
        </p:nvSpPr>
        <p:spPr>
          <a:xfrm>
            <a:off x="992748" y="5241515"/>
            <a:ext cx="7414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{'if ($9 - $4 &gt; 100) print $1'}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0CFEA-C3D8-8F44-AB53-042F1CB6D173}"/>
              </a:ext>
            </a:extLst>
          </p:cNvPr>
          <p:cNvSpPr txBox="1"/>
          <p:nvPr/>
        </p:nvSpPr>
        <p:spPr>
          <a:xfrm>
            <a:off x="2621906" y="5821179"/>
            <a:ext cx="7534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Conditional: </a:t>
            </a:r>
            <a:r>
              <a:rPr lang="en-US" sz="2200" dirty="0">
                <a:latin typeface="Helvetica Light" panose="020B0403020202020204" pitchFamily="34" charset="0"/>
              </a:rPr>
              <a:t>Prints first field for lines where the value in 9</a:t>
            </a:r>
            <a:r>
              <a:rPr lang="en-US" sz="2200" baseline="30000" dirty="0">
                <a:latin typeface="Helvetica Light" panose="020B0403020202020204" pitchFamily="34" charset="0"/>
              </a:rPr>
              <a:t>th</a:t>
            </a:r>
            <a:r>
              <a:rPr lang="en-US" sz="2200" dirty="0">
                <a:latin typeface="Helvetica Light" panose="020B0403020202020204" pitchFamily="34" charset="0"/>
              </a:rPr>
              <a:t> field minus the value in 4</a:t>
            </a:r>
            <a:r>
              <a:rPr lang="en-US" sz="2200" baseline="30000" dirty="0">
                <a:latin typeface="Helvetica Light" panose="020B0403020202020204" pitchFamily="34" charset="0"/>
              </a:rPr>
              <a:t>th</a:t>
            </a:r>
            <a:r>
              <a:rPr lang="en-US" sz="2200" dirty="0">
                <a:latin typeface="Helvetica Light" panose="020B0403020202020204" pitchFamily="34" charset="0"/>
              </a:rPr>
              <a:t> field is greater than 100</a:t>
            </a:r>
          </a:p>
        </p:txBody>
      </p:sp>
    </p:spTree>
    <p:extLst>
      <p:ext uri="{BB962C8B-B14F-4D97-AF65-F5344CB8AC3E}">
        <p14:creationId xmlns:p14="http://schemas.microsoft.com/office/powerpoint/2010/main" val="376874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874" y="433603"/>
            <a:ext cx="73212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Helvetica Light" panose="020B0403020202020204" pitchFamily="34" charset="0"/>
              </a:rPr>
              <a:t>tr</a:t>
            </a:r>
            <a:r>
              <a:rPr lang="en-US" sz="3000" dirty="0">
                <a:latin typeface="Helvetica Light" panose="020B0403020202020204" pitchFamily="34" charset="0"/>
              </a:rPr>
              <a:t>: a quick </a:t>
            </a:r>
            <a:r>
              <a:rPr lang="en-US" sz="3000" dirty="0" err="1">
                <a:latin typeface="Helvetica Light" panose="020B0403020202020204" pitchFamily="34" charset="0"/>
              </a:rPr>
              <a:t>unix</a:t>
            </a:r>
            <a:r>
              <a:rPr lang="en-US" sz="3000" dirty="0">
                <a:latin typeface="Helvetica Light" panose="020B0403020202020204" pitchFamily="34" charset="0"/>
              </a:rPr>
              <a:t> tool for ‘transliterating’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7874" y="2018103"/>
            <a:ext cx="7449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tr 'T' 'U' &lt; </a:t>
            </a:r>
            <a:r>
              <a:rPr lang="en-US" sz="28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800" b="1" dirty="0">
                <a:latin typeface="Helvetica Light" panose="020B0403020202020204" pitchFamily="34" charset="0"/>
              </a:rPr>
              <a:t> &gt; </a:t>
            </a:r>
            <a:r>
              <a:rPr lang="en-US" sz="2800" b="1" dirty="0" err="1">
                <a:latin typeface="Helvetica Light" panose="020B0403020202020204" pitchFamily="34" charset="0"/>
              </a:rPr>
              <a:t>test.txt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5515" y="2039611"/>
            <a:ext cx="3244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#changes all ‘T’s to ‘U’s;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43497" y="2584668"/>
            <a:ext cx="348639" cy="511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46707" y="3289478"/>
            <a:ext cx="2191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Redirection to read the contents of file in for processing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9350" y="3289478"/>
            <a:ext cx="2191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Redirection to read the output to ‘</a:t>
            </a:r>
            <a:r>
              <a:rPr lang="en-US" sz="2000" dirty="0" err="1">
                <a:latin typeface="Helvetica Light" panose="020B0403020202020204" pitchFamily="34" charset="0"/>
              </a:rPr>
              <a:t>test.txt</a:t>
            </a:r>
            <a:r>
              <a:rPr lang="en-US" sz="2000" dirty="0">
                <a:latin typeface="Helvetica Light" panose="020B0403020202020204" pitchFamily="34" charset="0"/>
              </a:rPr>
              <a:t>’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249612" y="2544139"/>
            <a:ext cx="320753" cy="615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9045" y="5100401"/>
            <a:ext cx="789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cat </a:t>
            </a:r>
            <a:r>
              <a:rPr lang="en-US" sz="28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800" b="1" dirty="0">
                <a:latin typeface="Helvetica Light" panose="020B0403020202020204" pitchFamily="34" charset="0"/>
              </a:rPr>
              <a:t> | tr 'T' 'U' &gt; </a:t>
            </a:r>
            <a:r>
              <a:rPr lang="en-US" sz="2800" b="1" dirty="0" err="1">
                <a:latin typeface="Helvetica Light" panose="020B0403020202020204" pitchFamily="34" charset="0"/>
              </a:rPr>
              <a:t>test.txt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5941" y="5911050"/>
            <a:ext cx="895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## this does the exact same thing as the first example, but uses </a:t>
            </a:r>
            <a:r>
              <a:rPr lang="en-US" sz="2000" b="1" dirty="0">
                <a:latin typeface="Helvetica Light" panose="020B0403020202020204" pitchFamily="34" charset="0"/>
              </a:rPr>
              <a:t>cat</a:t>
            </a:r>
            <a:r>
              <a:rPr lang="en-US" sz="2000" dirty="0">
                <a:latin typeface="Helvetica Light" panose="020B0403020202020204" pitchFamily="34" charset="0"/>
              </a:rPr>
              <a:t> and a “</a:t>
            </a:r>
            <a:r>
              <a:rPr lang="en-US" sz="2000" b="1" dirty="0">
                <a:latin typeface="Helvetica Light" panose="020B0403020202020204" pitchFamily="34" charset="0"/>
              </a:rPr>
              <a:t>|</a:t>
            </a:r>
            <a:r>
              <a:rPr lang="en-US" sz="2000" dirty="0">
                <a:latin typeface="Helvetica Light" panose="020B0403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189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62343" y="152684"/>
            <a:ext cx="34099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Helvetica Light" panose="020B0403020202020204" pitchFamily="34" charset="0"/>
              </a:rPr>
              <a:t>tr</a:t>
            </a:r>
            <a:r>
              <a:rPr lang="en-US" sz="3000" dirty="0">
                <a:latin typeface="Helvetica Light" panose="020B0403020202020204" pitchFamily="34" charset="0"/>
              </a:rPr>
              <a:t> with line endings</a:t>
            </a:r>
          </a:p>
        </p:txBody>
      </p:sp>
      <p:pic>
        <p:nvPicPr>
          <p:cNvPr id="4" name="Picture 3" descr="Screen Shot 2015-09-16 at 1.5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42" y="940116"/>
            <a:ext cx="8267176" cy="2297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61401" y="1347768"/>
            <a:ext cx="2431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^M </a:t>
            </a:r>
            <a:r>
              <a:rPr lang="en-US" sz="2000" dirty="0">
                <a:latin typeface="Helvetica Light" panose="020B0403020202020204" pitchFamily="34" charset="0"/>
              </a:rPr>
              <a:t>is what</a:t>
            </a:r>
            <a:r>
              <a:rPr lang="en-US" sz="2000" b="1" dirty="0">
                <a:latin typeface="Helvetica Light" panose="020B0403020202020204" pitchFamily="34" charset="0"/>
              </a:rPr>
              <a:t> Mac </a:t>
            </a:r>
            <a:r>
              <a:rPr lang="en-US" sz="2000" dirty="0">
                <a:latin typeface="Helvetica Light" panose="020B0403020202020204" pitchFamily="34" charset="0"/>
              </a:rPr>
              <a:t>line endings will appear as in your terminal window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8752" y="3429000"/>
            <a:ext cx="4577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\r </a:t>
            </a:r>
            <a:r>
              <a:rPr lang="en-US" sz="2400" dirty="0">
                <a:latin typeface="Helvetica Light" panose="020B0403020202020204" pitchFamily="34" charset="0"/>
              </a:rPr>
              <a:t>		MAC ending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\n</a:t>
            </a:r>
            <a:r>
              <a:rPr lang="en-US" sz="2400" dirty="0">
                <a:latin typeface="Helvetica Light" panose="020B0403020202020204" pitchFamily="34" charset="0"/>
              </a:rPr>
              <a:t>		Unix ending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\r\n</a:t>
            </a:r>
            <a:r>
              <a:rPr lang="en-US" sz="2400" dirty="0">
                <a:latin typeface="Helvetica Light" panose="020B0403020202020204" pitchFamily="34" charset="0"/>
              </a:rPr>
              <a:t>		Windows ending</a:t>
            </a:r>
            <a:endParaRPr lang="en-US" sz="2200" dirty="0">
              <a:latin typeface="Helvetica Light" panose="020B04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0113" y="4970481"/>
            <a:ext cx="857177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cat </a:t>
            </a:r>
            <a:r>
              <a:rPr lang="en-US" sz="2800" b="1" dirty="0" err="1">
                <a:latin typeface="Helvetica Light" panose="020B0403020202020204" pitchFamily="34" charset="0"/>
              </a:rPr>
              <a:t>file_with_MAC_endings.txt</a:t>
            </a:r>
            <a:r>
              <a:rPr lang="en-US" sz="2800" b="1" dirty="0">
                <a:latin typeface="Helvetica Light" panose="020B0403020202020204" pitchFamily="34" charset="0"/>
              </a:rPr>
              <a:t> | </a:t>
            </a:r>
            <a:r>
              <a:rPr lang="en-US" sz="2800" b="1" dirty="0" err="1">
                <a:latin typeface="Helvetica Light" panose="020B0403020202020204" pitchFamily="34" charset="0"/>
              </a:rPr>
              <a:t>tr</a:t>
            </a:r>
            <a:r>
              <a:rPr lang="en-US" sz="2800" b="1" dirty="0">
                <a:latin typeface="Helvetica Light" panose="020B0403020202020204" pitchFamily="34" charset="0"/>
              </a:rPr>
              <a:t> ‘\r’ ‘\n’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## this will write to standard out. If you wanted to send it to a file, you would redirect with “&gt;” to a file of your naming</a:t>
            </a:r>
          </a:p>
        </p:txBody>
      </p:sp>
    </p:spTree>
    <p:extLst>
      <p:ext uri="{BB962C8B-B14F-4D97-AF65-F5344CB8AC3E}">
        <p14:creationId xmlns:p14="http://schemas.microsoft.com/office/powerpoint/2010/main" val="228611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3273" y="4268578"/>
            <a:ext cx="4572000" cy="110799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#!/</a:t>
            </a:r>
            <a:r>
              <a:rPr lang="en-US" sz="2200" b="1" dirty="0" err="1">
                <a:latin typeface="Helvetica Light" panose="020B0403020202020204" pitchFamily="34" charset="0"/>
              </a:rPr>
              <a:t>usr</a:t>
            </a:r>
            <a:r>
              <a:rPr lang="en-US" sz="2200" b="1" dirty="0">
                <a:latin typeface="Helvetica Light" panose="020B0403020202020204" pitchFamily="34" charset="0"/>
              </a:rPr>
              <a:t>/bin/bash</a:t>
            </a:r>
          </a:p>
          <a:p>
            <a:endParaRPr lang="en-US" sz="2200" b="1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cat $1 | </a:t>
            </a:r>
            <a:r>
              <a:rPr lang="en-US" sz="2200" b="1" dirty="0" err="1">
                <a:latin typeface="Helvetica Light" panose="020B0403020202020204" pitchFamily="34" charset="0"/>
              </a:rPr>
              <a:t>tr</a:t>
            </a:r>
            <a:r>
              <a:rPr lang="en-US" sz="2200" b="1" dirty="0">
                <a:latin typeface="Helvetica Light" panose="020B0403020202020204" pitchFamily="34" charset="0"/>
              </a:rPr>
              <a:t> '\r' '\n' &gt; unix_$1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1752" y="285969"/>
            <a:ext cx="9417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Two ways we could write a shell script to change line endings from mac to </a:t>
            </a:r>
            <a:r>
              <a:rPr lang="en-US" sz="2800" dirty="0" err="1">
                <a:latin typeface="Helvetica Light" panose="020B0403020202020204" pitchFamily="34" charset="0"/>
              </a:rPr>
              <a:t>unix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1752" y="5845348"/>
            <a:ext cx="5327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From the command line: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$ bash mac2unix.sh </a:t>
            </a:r>
            <a:r>
              <a:rPr lang="en-US" b="1" dirty="0" err="1">
                <a:latin typeface="Helvetica Light" panose="020B0403020202020204" pitchFamily="34" charset="0"/>
              </a:rPr>
              <a:t>ssr_results_MACendings.txt</a:t>
            </a:r>
            <a:r>
              <a:rPr lang="en-US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8376" y="1852167"/>
            <a:ext cx="9642893" cy="1107996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#!/</a:t>
            </a:r>
            <a:r>
              <a:rPr lang="en-US" sz="2200" b="1" dirty="0" err="1">
                <a:latin typeface="Helvetica Light" panose="020B0403020202020204" pitchFamily="34" charset="0"/>
              </a:rPr>
              <a:t>usr</a:t>
            </a:r>
            <a:r>
              <a:rPr lang="en-US" sz="2200" b="1" dirty="0">
                <a:latin typeface="Helvetica Light" panose="020B0403020202020204" pitchFamily="34" charset="0"/>
              </a:rPr>
              <a:t>/bin/bash</a:t>
            </a:r>
          </a:p>
          <a:p>
            <a:endParaRPr lang="en-US" sz="2200" b="1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cat </a:t>
            </a:r>
            <a:r>
              <a:rPr lang="en-US" sz="2200" b="1" dirty="0" err="1">
                <a:latin typeface="Helvetica Light" panose="020B0403020202020204" pitchFamily="34" charset="0"/>
              </a:rPr>
              <a:t>ssr_results_MACendings.txt</a:t>
            </a:r>
            <a:r>
              <a:rPr lang="en-US" sz="2200" b="1" dirty="0">
                <a:latin typeface="Helvetica Light" panose="020B0403020202020204" pitchFamily="34" charset="0"/>
              </a:rPr>
              <a:t>  | </a:t>
            </a:r>
            <a:r>
              <a:rPr lang="en-US" sz="2200" b="1" dirty="0" err="1">
                <a:latin typeface="Helvetica Light" panose="020B0403020202020204" pitchFamily="34" charset="0"/>
              </a:rPr>
              <a:t>tr</a:t>
            </a:r>
            <a:r>
              <a:rPr lang="en-US" sz="2200" b="1" dirty="0">
                <a:latin typeface="Helvetica Light" panose="020B0403020202020204" pitchFamily="34" charset="0"/>
              </a:rPr>
              <a:t> '\r' '\n' &gt; </a:t>
            </a:r>
            <a:r>
              <a:rPr lang="en-US" sz="2200" b="1" dirty="0" err="1">
                <a:latin typeface="Helvetica Light" panose="020B0403020202020204" pitchFamily="34" charset="0"/>
              </a:rPr>
              <a:t>ssr_results_UNIX_endings.txt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356550" y="3078687"/>
            <a:ext cx="511446" cy="378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7616734" y="3090137"/>
            <a:ext cx="314133" cy="472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2780" y="3525839"/>
            <a:ext cx="279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“Hard” code input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5594" y="3546331"/>
            <a:ext cx="2886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“Hard” code </a:t>
            </a:r>
            <a:r>
              <a:rPr lang="en-US" sz="2000" dirty="0" err="1">
                <a:latin typeface="Helvetica Light" panose="020B0403020202020204" pitchFamily="34" charset="0"/>
              </a:rPr>
              <a:t>outputfile</a:t>
            </a:r>
            <a:endParaRPr lang="en-US" sz="2000" dirty="0">
              <a:latin typeface="Helvetica Light" panose="020B04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80386" y="4222411"/>
            <a:ext cx="34789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$1 </a:t>
            </a:r>
            <a:r>
              <a:rPr lang="en-US" dirty="0">
                <a:latin typeface="Helvetica Light" panose="020B0403020202020204" pitchFamily="34" charset="0"/>
              </a:rPr>
              <a:t>is the first argument that comes from the command line, after the name of the program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9A71DA-D108-8745-9FF0-8DDCD711AB13}"/>
              </a:ext>
            </a:extLst>
          </p:cNvPr>
          <p:cNvCxnSpPr>
            <a:cxnSpLocks/>
          </p:cNvCxnSpPr>
          <p:nvPr/>
        </p:nvCxnSpPr>
        <p:spPr>
          <a:xfrm flipH="1">
            <a:off x="6432331" y="5937681"/>
            <a:ext cx="1341470" cy="358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DCC846-F365-B443-818E-09262061E9DB}"/>
              </a:ext>
            </a:extLst>
          </p:cNvPr>
          <p:cNvSpPr txBox="1"/>
          <p:nvPr/>
        </p:nvSpPr>
        <p:spPr>
          <a:xfrm>
            <a:off x="7930867" y="5568349"/>
            <a:ext cx="3478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File stored as </a:t>
            </a:r>
            <a:r>
              <a:rPr lang="en-US" b="1" dirty="0">
                <a:latin typeface="Helvetica Light" panose="020B0403020202020204" pitchFamily="34" charset="0"/>
              </a:rPr>
              <a:t>$1</a:t>
            </a:r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19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2772" y="319047"/>
            <a:ext cx="8602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Processing command line arguments in shell scripts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1971" y="1228177"/>
            <a:ext cx="910698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$ bash </a:t>
            </a:r>
            <a:r>
              <a:rPr lang="en-US" sz="2200" b="1" dirty="0" err="1">
                <a:latin typeface="Helvetica Light" panose="020B0403020202020204" pitchFamily="34" charset="0"/>
              </a:rPr>
              <a:t>make_dup_files.sh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25			</a:t>
            </a:r>
            <a:r>
              <a:rPr lang="en-US" sz="2200" b="1" dirty="0">
                <a:latin typeface="Helvetica Light" panose="020B0403020202020204" pitchFamily="34" charset="0"/>
              </a:rPr>
              <a:t>(one value becomes $1)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$ bash mac2unix.sh </a:t>
            </a:r>
            <a:r>
              <a:rPr lang="en-US" sz="2200" b="1" dirty="0" err="1">
                <a:solidFill>
                  <a:srgbClr val="FF0000"/>
                </a:solidFill>
                <a:latin typeface="Helvetica Light" panose="020B0403020202020204" pitchFamily="34" charset="0"/>
              </a:rPr>
              <a:t>example.txt</a:t>
            </a:r>
            <a:r>
              <a:rPr lang="en-US" sz="22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		</a:t>
            </a:r>
            <a:r>
              <a:rPr lang="en-US" sz="2200" b="1" dirty="0">
                <a:latin typeface="Helvetica Light" panose="020B0403020202020204" pitchFamily="34" charset="0"/>
              </a:rPr>
              <a:t>(one file becomes $1)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$ bash mac2unix.sh </a:t>
            </a:r>
            <a:r>
              <a:rPr lang="en-US" sz="22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*.txt			</a:t>
            </a:r>
            <a:r>
              <a:rPr lang="en-US" sz="2200" b="1" dirty="0">
                <a:latin typeface="Helvetica Light" panose="020B0403020202020204" pitchFamily="34" charset="0"/>
              </a:rPr>
              <a:t>(a list of files becomes $@)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772" y="3537653"/>
            <a:ext cx="8749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Lists of arguments are stored in a special array: $@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12176" y="4076740"/>
            <a:ext cx="3116264" cy="2462213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#!/bin/bash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#demonstration script,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#</a:t>
            </a:r>
            <a:r>
              <a:rPr lang="en-US" sz="2200" b="1" dirty="0" err="1">
                <a:latin typeface="Helvetica Light" panose="020B0403020202020204" pitchFamily="34" charset="0"/>
              </a:rPr>
              <a:t>echo_stdin.sh</a:t>
            </a:r>
            <a:endParaRPr lang="en-US" sz="2200" b="1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echo $@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echo $1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echo $2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4BA4D-4500-D64A-91BF-9AB3B1596F35}"/>
              </a:ext>
            </a:extLst>
          </p:cNvPr>
          <p:cNvSpPr txBox="1"/>
          <p:nvPr/>
        </p:nvSpPr>
        <p:spPr>
          <a:xfrm>
            <a:off x="6915860" y="4906548"/>
            <a:ext cx="3116264" cy="144655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$ </a:t>
            </a:r>
            <a:r>
              <a:rPr lang="en-US" sz="2200" b="1" dirty="0" err="1">
                <a:latin typeface="Helvetica Light" panose="020B0403020202020204" pitchFamily="34" charset="0"/>
              </a:rPr>
              <a:t>echo_stdin.sh</a:t>
            </a:r>
            <a:r>
              <a:rPr lang="en-US" sz="2200" b="1" dirty="0">
                <a:latin typeface="Helvetica Light" panose="020B0403020202020204" pitchFamily="34" charset="0"/>
              </a:rPr>
              <a:t> 17 19 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17 19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17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710C7F-B3F5-C746-A8BF-603EC9092FBD}"/>
              </a:ext>
            </a:extLst>
          </p:cNvPr>
          <p:cNvSpPr txBox="1"/>
          <p:nvPr/>
        </p:nvSpPr>
        <p:spPr>
          <a:xfrm>
            <a:off x="6096000" y="4369801"/>
            <a:ext cx="5097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Executing from the command line gets:</a:t>
            </a:r>
          </a:p>
        </p:txBody>
      </p:sp>
    </p:spTree>
    <p:extLst>
      <p:ext uri="{BB962C8B-B14F-4D97-AF65-F5344CB8AC3E}">
        <p14:creationId xmlns:p14="http://schemas.microsoft.com/office/powerpoint/2010/main" val="47942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6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6E0E4B-3E4D-EB44-AAE0-FB3A6BB4B518}"/>
              </a:ext>
            </a:extLst>
          </p:cNvPr>
          <p:cNvSpPr txBox="1"/>
          <p:nvPr/>
        </p:nvSpPr>
        <p:spPr>
          <a:xfrm>
            <a:off x="958388" y="291826"/>
            <a:ext cx="951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Lists of arguments are stored in a special list variable: </a:t>
            </a:r>
            <a:r>
              <a:rPr lang="en-US" sz="3200" b="1" dirty="0">
                <a:latin typeface="Helvetica Light" panose="020B0403020202020204" pitchFamily="34" charset="0"/>
              </a:rPr>
              <a:t>$@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8EB622-D205-F745-AF19-FD09A8ABA00D}"/>
              </a:ext>
            </a:extLst>
          </p:cNvPr>
          <p:cNvSpPr txBox="1"/>
          <p:nvPr/>
        </p:nvSpPr>
        <p:spPr>
          <a:xfrm>
            <a:off x="958388" y="2468707"/>
            <a:ext cx="3842320" cy="267765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#!/bin/bash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#demonstration script,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#</a:t>
            </a:r>
            <a:r>
              <a:rPr lang="en-US" sz="2400" b="1" dirty="0" err="1">
                <a:latin typeface="Helvetica Light" panose="020B0403020202020204" pitchFamily="34" charset="0"/>
              </a:rPr>
              <a:t>echo_stdin.sh</a:t>
            </a:r>
            <a:endParaRPr lang="en-US" sz="2400" b="1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echo $@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echo $1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echo $2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6D306-8CD6-C848-80E8-55177B617D8C}"/>
              </a:ext>
            </a:extLst>
          </p:cNvPr>
          <p:cNvSpPr txBox="1"/>
          <p:nvPr/>
        </p:nvSpPr>
        <p:spPr>
          <a:xfrm>
            <a:off x="6310676" y="3022705"/>
            <a:ext cx="3339128" cy="156966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echo_stdin.sh</a:t>
            </a:r>
            <a:r>
              <a:rPr lang="en-US" sz="2400" b="1" dirty="0">
                <a:latin typeface="Helvetica Light" panose="020B0403020202020204" pitchFamily="34" charset="0"/>
              </a:rPr>
              <a:t> 17 19 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17 19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17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C3EFB-7617-744B-B51F-411E13CE1B91}"/>
              </a:ext>
            </a:extLst>
          </p:cNvPr>
          <p:cNvSpPr txBox="1"/>
          <p:nvPr/>
        </p:nvSpPr>
        <p:spPr>
          <a:xfrm>
            <a:off x="6217920" y="1898810"/>
            <a:ext cx="5462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Executing script on the left from the command line gets: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DFA78-C1EC-8A4B-9CE2-8AE6CEA36FA2}"/>
              </a:ext>
            </a:extLst>
          </p:cNvPr>
          <p:cNvSpPr txBox="1"/>
          <p:nvPr/>
        </p:nvSpPr>
        <p:spPr>
          <a:xfrm>
            <a:off x="848660" y="1898810"/>
            <a:ext cx="5462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Example script:</a:t>
            </a:r>
          </a:p>
        </p:txBody>
      </p:sp>
    </p:spTree>
    <p:extLst>
      <p:ext uri="{BB962C8B-B14F-4D97-AF65-F5344CB8AC3E}">
        <p14:creationId xmlns:p14="http://schemas.microsoft.com/office/powerpoint/2010/main" val="211132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1971" y="370657"/>
            <a:ext cx="826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Looping through STDIN to perform tasks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4715" y="1272221"/>
            <a:ext cx="8087659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#!/bin/bash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## cut_column7.sh 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## description: cuts 7th column from any number of input files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## usage: bash cut_column7.sh STDIN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for </a:t>
            </a:r>
            <a:r>
              <a:rPr lang="en-US" sz="2200" b="1" dirty="0" err="1">
                <a:latin typeface="Helvetica Light" panose="020B0403020202020204" pitchFamily="34" charset="0"/>
              </a:rPr>
              <a:t>myfile</a:t>
            </a:r>
            <a:r>
              <a:rPr lang="en-US" sz="2200" b="1" dirty="0">
                <a:latin typeface="Helvetica Light" panose="020B0403020202020204" pitchFamily="34" charset="0"/>
              </a:rPr>
              <a:t> in $@; do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	cut -f 7 $</a:t>
            </a:r>
            <a:r>
              <a:rPr lang="en-US" sz="2200" b="1" dirty="0" err="1">
                <a:latin typeface="Helvetica Light" panose="020B0403020202020204" pitchFamily="34" charset="0"/>
              </a:rPr>
              <a:t>myfile</a:t>
            </a:r>
            <a:r>
              <a:rPr lang="en-US" sz="2200" b="1" dirty="0">
                <a:latin typeface="Helvetica Light" panose="020B0403020202020204" pitchFamily="34" charset="0"/>
              </a:rPr>
              <a:t> &amp;&gt; $myfile.column7.txt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done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34715" y="4592624"/>
            <a:ext cx="4012219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Note 1</a:t>
            </a:r>
            <a:r>
              <a:rPr lang="en-US" sz="2200" dirty="0">
                <a:latin typeface="Helvetica Light" panose="020B0403020202020204" pitchFamily="34" charset="0"/>
              </a:rPr>
              <a:t>: $</a:t>
            </a:r>
            <a:r>
              <a:rPr lang="en-US" sz="2200" dirty="0" err="1">
                <a:latin typeface="Helvetica Light" panose="020B0403020202020204" pitchFamily="34" charset="0"/>
              </a:rPr>
              <a:t>myfile</a:t>
            </a:r>
            <a:r>
              <a:rPr lang="en-US" sz="2200" dirty="0">
                <a:latin typeface="Helvetica Light" panose="020B0403020202020204" pitchFamily="34" charset="0"/>
              </a:rPr>
              <a:t> holds the contents of $@ in the loop. Note that </a:t>
            </a:r>
            <a:r>
              <a:rPr lang="en-US" sz="2200" dirty="0" err="1">
                <a:latin typeface="Helvetica Light" panose="020B0403020202020204" pitchFamily="34" charset="0"/>
              </a:rPr>
              <a:t>myfile</a:t>
            </a:r>
            <a:r>
              <a:rPr lang="en-US" sz="2200" dirty="0">
                <a:latin typeface="Helvetica Light" panose="020B0403020202020204" pitchFamily="34" charset="0"/>
              </a:rPr>
              <a:t> doesn’t have a $ on the first line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4603134"/>
            <a:ext cx="508700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Note 2.  </a:t>
            </a:r>
            <a:r>
              <a:rPr lang="en-US" sz="2200" dirty="0">
                <a:latin typeface="Helvetica Light" panose="020B0403020202020204" pitchFamily="34" charset="0"/>
              </a:rPr>
              <a:t>&amp;&gt; is used to create a new file for the output. Because it is inside the loop, a new file will be created for each object in STDIN</a:t>
            </a:r>
          </a:p>
        </p:txBody>
      </p:sp>
    </p:spTree>
    <p:extLst>
      <p:ext uri="{BB962C8B-B14F-4D97-AF65-F5344CB8AC3E}">
        <p14:creationId xmlns:p14="http://schemas.microsoft.com/office/powerpoint/2010/main" val="3138492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B713A-FC87-2A49-AFF2-27ECBC84D063}"/>
              </a:ext>
            </a:extLst>
          </p:cNvPr>
          <p:cNvSpPr txBox="1"/>
          <p:nvPr/>
        </p:nvSpPr>
        <p:spPr>
          <a:xfrm>
            <a:off x="1217100" y="492533"/>
            <a:ext cx="97577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Installing software packages on Mac Unix 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E173C-8799-6C43-815D-A5102D4C9D62}"/>
              </a:ext>
            </a:extLst>
          </p:cNvPr>
          <p:cNvSpPr/>
          <p:nvPr/>
        </p:nvSpPr>
        <p:spPr>
          <a:xfrm>
            <a:off x="730435" y="1588326"/>
            <a:ext cx="111780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Homebrew (brew)</a:t>
            </a:r>
            <a:r>
              <a:rPr lang="en-US" sz="2800" dirty="0">
                <a:latin typeface="Helvetica Light" panose="020B0403020202020204" pitchFamily="34" charset="0"/>
              </a:rPr>
              <a:t>: installation, management, updates, and removal of software, without having to install from source code for Mac OS Unix. Super helpful, and easy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6C6D8-5578-064E-B3CD-76C5D07F6059}"/>
              </a:ext>
            </a:extLst>
          </p:cNvPr>
          <p:cNvSpPr/>
          <p:nvPr/>
        </p:nvSpPr>
        <p:spPr>
          <a:xfrm>
            <a:off x="730435" y="3364416"/>
            <a:ext cx="1040345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-    Installation instructions in </a:t>
            </a:r>
            <a:r>
              <a:rPr lang="en-US" sz="2600" dirty="0" err="1">
                <a:latin typeface="Helvetica Light" panose="020B0403020202020204" pitchFamily="34" charset="0"/>
              </a:rPr>
              <a:t>unixIV</a:t>
            </a:r>
            <a:r>
              <a:rPr lang="en-US" sz="2600" dirty="0">
                <a:latin typeface="Helvetica Light" panose="020B0403020202020204" pitchFamily="34" charset="0"/>
              </a:rPr>
              <a:t> primer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F71618-B7AC-8742-B007-EF674B2AF606}"/>
              </a:ext>
            </a:extLst>
          </p:cNvPr>
          <p:cNvSpPr/>
          <p:nvPr/>
        </p:nvSpPr>
        <p:spPr>
          <a:xfrm>
            <a:off x="506984" y="4449973"/>
            <a:ext cx="111780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Useful tutorials at: </a:t>
            </a:r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https://</a:t>
            </a:r>
            <a:r>
              <a:rPr lang="en-US" sz="2200" dirty="0" err="1">
                <a:latin typeface="Helvetica Light" panose="020B0403020202020204" pitchFamily="34" charset="0"/>
              </a:rPr>
              <a:t>www.infoworld.com</a:t>
            </a:r>
            <a:r>
              <a:rPr lang="en-US" sz="2200" dirty="0">
                <a:latin typeface="Helvetica Light" panose="020B0403020202020204" pitchFamily="34" charset="0"/>
              </a:rPr>
              <a:t>/article/3328824/homebrew-tutorial-how-to-use-homebrew-for-</a:t>
            </a:r>
            <a:r>
              <a:rPr lang="en-US" sz="2200" dirty="0" err="1">
                <a:latin typeface="Helvetica Light" panose="020B0403020202020204" pitchFamily="34" charset="0"/>
              </a:rPr>
              <a:t>macos.html</a:t>
            </a: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     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https://</a:t>
            </a:r>
            <a:r>
              <a:rPr lang="en-US" sz="2200" dirty="0" err="1">
                <a:latin typeface="Helvetica Light" panose="020B0403020202020204" pitchFamily="34" charset="0"/>
              </a:rPr>
              <a:t>www.howtogeek.com</a:t>
            </a:r>
            <a:r>
              <a:rPr lang="en-US" sz="2200" dirty="0">
                <a:latin typeface="Helvetica Light" panose="020B0403020202020204" pitchFamily="34" charset="0"/>
              </a:rPr>
              <a:t>/211541/homebrew-for-os-x-easily-installs-desktop-apps-and-terminal-utilities/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475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FBCD1-DE4B-6B4B-B08C-2804422C0D53}"/>
              </a:ext>
            </a:extLst>
          </p:cNvPr>
          <p:cNvSpPr txBox="1"/>
          <p:nvPr/>
        </p:nvSpPr>
        <p:spPr>
          <a:xfrm>
            <a:off x="2028688" y="436336"/>
            <a:ext cx="78069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Installing software packages using </a:t>
            </a:r>
            <a:r>
              <a:rPr lang="en-US" sz="3300" b="1" dirty="0">
                <a:latin typeface="Helvetica Light" panose="020B0403020202020204" pitchFamily="34" charset="0"/>
              </a:rPr>
              <a:t>brew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F9D977-986C-DB42-9DED-595A715F7972}"/>
              </a:ext>
            </a:extLst>
          </p:cNvPr>
          <p:cNvSpPr/>
          <p:nvPr/>
        </p:nvSpPr>
        <p:spPr>
          <a:xfrm>
            <a:off x="751697" y="2192645"/>
            <a:ext cx="104034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brew install </a:t>
            </a:r>
            <a:r>
              <a:rPr lang="en-US" sz="2600" b="1" dirty="0" err="1">
                <a:latin typeface="Helvetica Light" panose="020B0403020202020204" pitchFamily="34" charset="0"/>
              </a:rPr>
              <a:t>htop</a:t>
            </a:r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	#</a:t>
            </a:r>
            <a:r>
              <a:rPr lang="en-US" sz="2600" b="1" dirty="0" err="1">
                <a:latin typeface="Helvetica Light" panose="020B0403020202020204" pitchFamily="34" charset="0"/>
              </a:rPr>
              <a:t>htop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is not installed in base Mac Unix, yet very useful to have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F3758-94D5-8945-9D58-90A592CB2E36}"/>
              </a:ext>
            </a:extLst>
          </p:cNvPr>
          <p:cNvSpPr/>
          <p:nvPr/>
        </p:nvSpPr>
        <p:spPr>
          <a:xfrm>
            <a:off x="751696" y="3843670"/>
            <a:ext cx="104034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brew install </a:t>
            </a:r>
            <a:r>
              <a:rPr lang="en-US" sz="2600" b="1" dirty="0" err="1">
                <a:latin typeface="Helvetica Light" panose="020B0403020202020204" pitchFamily="34" charset="0"/>
              </a:rPr>
              <a:t>wget</a:t>
            </a:r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	#</a:t>
            </a:r>
            <a:r>
              <a:rPr lang="en-US" sz="2600" b="1" dirty="0" err="1">
                <a:latin typeface="Helvetica Light" panose="020B0403020202020204" pitchFamily="34" charset="0"/>
              </a:rPr>
              <a:t>wget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is not installed in base Mac Unix, yet very useful to have</a:t>
            </a:r>
          </a:p>
        </p:txBody>
      </p:sp>
    </p:spTree>
    <p:extLst>
      <p:ext uri="{BB962C8B-B14F-4D97-AF65-F5344CB8AC3E}">
        <p14:creationId xmlns:p14="http://schemas.microsoft.com/office/powerpoint/2010/main" val="298183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64385" y="1126044"/>
            <a:ext cx="1047624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1. Write a pipeline to 1. grab the information for transcripts on </a:t>
            </a:r>
            <a:r>
              <a:rPr lang="en-US" sz="2200" dirty="0" err="1">
                <a:latin typeface="Helvetica Light" panose="020B0403020202020204" pitchFamily="34" charset="0"/>
              </a:rPr>
              <a:t>chrIII</a:t>
            </a:r>
            <a:r>
              <a:rPr lang="en-US" sz="2200" dirty="0">
                <a:latin typeface="Helvetica Light" panose="020B0403020202020204" pitchFamily="34" charset="0"/>
              </a:rPr>
              <a:t>, 2. Grab only the first 100 of these, 3. grab the “feature” (3</a:t>
            </a:r>
            <a:r>
              <a:rPr lang="en-US" sz="2200" baseline="30000" dirty="0">
                <a:latin typeface="Helvetica Light" panose="020B0403020202020204" pitchFamily="34" charset="0"/>
              </a:rPr>
              <a:t>rd</a:t>
            </a:r>
            <a:r>
              <a:rPr lang="en-US" sz="2200" dirty="0">
                <a:latin typeface="Helvetica Light" panose="020B0403020202020204" pitchFamily="34" charset="0"/>
              </a:rPr>
              <a:t> field) field, and 4. Write to a file.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$ </a:t>
            </a:r>
            <a:r>
              <a:rPr lang="en-US" sz="2200" b="1" dirty="0" err="1">
                <a:latin typeface="Helvetica Light" panose="020B0403020202020204" pitchFamily="34" charset="0"/>
              </a:rPr>
              <a:t>grep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b="1" dirty="0" err="1">
                <a:latin typeface="Helvetica Light" panose="020B0403020202020204" pitchFamily="34" charset="0"/>
              </a:rPr>
              <a:t>chrIII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b="1" dirty="0" err="1">
                <a:latin typeface="Helvetica Light" panose="020B0403020202020204" pitchFamily="34" charset="0"/>
              </a:rPr>
              <a:t>yeast_genome.gff</a:t>
            </a:r>
            <a:r>
              <a:rPr lang="en-US" sz="2200" b="1" dirty="0">
                <a:latin typeface="Helvetica Light" panose="020B0403020202020204" pitchFamily="34" charset="0"/>
              </a:rPr>
              <a:t> | head –n 100 | cut -f 3 &gt; </a:t>
            </a:r>
            <a:r>
              <a:rPr lang="en-US" sz="2200" b="1" dirty="0" err="1">
                <a:latin typeface="Helvetica Light" panose="020B0403020202020204" pitchFamily="34" charset="0"/>
              </a:rPr>
              <a:t>features.txt</a:t>
            </a:r>
            <a:endParaRPr lang="en-US" sz="2200" b="1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FDE10-E745-8F46-A00C-41F947B2980E}"/>
              </a:ext>
            </a:extLst>
          </p:cNvPr>
          <p:cNvSpPr txBox="1"/>
          <p:nvPr/>
        </p:nvSpPr>
        <p:spPr>
          <a:xfrm>
            <a:off x="3857246" y="210879"/>
            <a:ext cx="4477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From unix_assignment3:</a:t>
            </a: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73CEE-A315-C849-A416-4C799FA367FC}"/>
              </a:ext>
            </a:extLst>
          </p:cNvPr>
          <p:cNvSpPr/>
          <p:nvPr/>
        </p:nvSpPr>
        <p:spPr>
          <a:xfrm>
            <a:off x="964385" y="2995316"/>
            <a:ext cx="101891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2. Write a pipeline to output the information for sequences on chromosome III that represent CDS.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$ grep "</a:t>
            </a:r>
            <a:r>
              <a:rPr lang="en-US" sz="2200" b="1" dirty="0" err="1">
                <a:latin typeface="Helvetica Light" panose="020B0403020202020204" pitchFamily="34" charset="0"/>
              </a:rPr>
              <a:t>chrIII</a:t>
            </a:r>
            <a:r>
              <a:rPr lang="en-US" sz="2200" b="1" dirty="0">
                <a:latin typeface="Helvetica Light" panose="020B0403020202020204" pitchFamily="34" charset="0"/>
              </a:rPr>
              <a:t>" </a:t>
            </a:r>
            <a:r>
              <a:rPr lang="en-US" sz="2200" b="1" dirty="0" err="1">
                <a:latin typeface="Helvetica Light" panose="020B0403020202020204" pitchFamily="34" charset="0"/>
              </a:rPr>
              <a:t>yeast_genome.gff</a:t>
            </a:r>
            <a:r>
              <a:rPr lang="en-US" sz="2200" b="1" dirty="0">
                <a:latin typeface="Helvetica Light" panose="020B0403020202020204" pitchFamily="34" charset="0"/>
              </a:rPr>
              <a:t> | grep CDS | less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D51D8-73CA-A24C-A2E0-2F1754FFDBB4}"/>
              </a:ext>
            </a:extLst>
          </p:cNvPr>
          <p:cNvSpPr/>
          <p:nvPr/>
        </p:nvSpPr>
        <p:spPr>
          <a:xfrm>
            <a:off x="964385" y="4864588"/>
            <a:ext cx="104762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3. Write out a file that lists in sorted order, all of the unique feature categories in </a:t>
            </a:r>
            <a:r>
              <a:rPr lang="en-US" sz="2200" dirty="0" err="1">
                <a:latin typeface="Helvetica Light" panose="020B0403020202020204" pitchFamily="34" charset="0"/>
              </a:rPr>
              <a:t>yeast_genome.gff</a:t>
            </a:r>
            <a:r>
              <a:rPr lang="en-US" sz="2200" dirty="0">
                <a:latin typeface="Helvetica Light" panose="020B0403020202020204" pitchFamily="34" charset="0"/>
              </a:rPr>
              <a:t>. 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$ cut -f 3 </a:t>
            </a:r>
            <a:r>
              <a:rPr lang="en-US" sz="2200" b="1" dirty="0" err="1">
                <a:latin typeface="Helvetica Light" panose="020B0403020202020204" pitchFamily="34" charset="0"/>
              </a:rPr>
              <a:t>yeast_genome.gff</a:t>
            </a:r>
            <a:r>
              <a:rPr lang="en-US" sz="2200" b="1" dirty="0">
                <a:latin typeface="Helvetica Light" panose="020B0403020202020204" pitchFamily="34" charset="0"/>
              </a:rPr>
              <a:t> | sort | </a:t>
            </a:r>
            <a:r>
              <a:rPr lang="en-US" sz="2200" b="1" dirty="0" err="1">
                <a:latin typeface="Helvetica Light" panose="020B0403020202020204" pitchFamily="34" charset="0"/>
              </a:rPr>
              <a:t>uniq</a:t>
            </a:r>
            <a:endParaRPr lang="en-US" sz="22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9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B713A-FC87-2A49-AFF2-27ECBC84D063}"/>
              </a:ext>
            </a:extLst>
          </p:cNvPr>
          <p:cNvSpPr txBox="1"/>
          <p:nvPr/>
        </p:nvSpPr>
        <p:spPr>
          <a:xfrm>
            <a:off x="852417" y="431858"/>
            <a:ext cx="104871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Installing software packages on Ubuntu Linux 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E173C-8799-6C43-815D-A5102D4C9D62}"/>
              </a:ext>
            </a:extLst>
          </p:cNvPr>
          <p:cNvSpPr/>
          <p:nvPr/>
        </p:nvSpPr>
        <p:spPr>
          <a:xfrm>
            <a:off x="936126" y="1789254"/>
            <a:ext cx="104034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apt-get</a:t>
            </a:r>
            <a:r>
              <a:rPr lang="en-US" sz="2800" dirty="0">
                <a:latin typeface="Helvetica Light" panose="020B0403020202020204" pitchFamily="34" charset="0"/>
              </a:rPr>
              <a:t>: installation, management, updates, and removal of software, without having to install from 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D17DE8-A0C2-2D4B-908B-F81AA3D3821E}"/>
              </a:ext>
            </a:extLst>
          </p:cNvPr>
          <p:cNvSpPr/>
          <p:nvPr/>
        </p:nvSpPr>
        <p:spPr>
          <a:xfrm>
            <a:off x="3175249" y="4677039"/>
            <a:ext cx="68551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To update package database: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 err="1">
                <a:latin typeface="Helvetica Light" panose="020B0403020202020204" pitchFamily="34" charset="0"/>
              </a:rPr>
              <a:t>sudo</a:t>
            </a:r>
            <a:r>
              <a:rPr lang="en-US" sz="2800" b="1" dirty="0">
                <a:latin typeface="Helvetica Light" panose="020B0403020202020204" pitchFamily="34" charset="0"/>
              </a:rPr>
              <a:t> apt-get update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6C6D8-5578-064E-B3CD-76C5D07F6059}"/>
              </a:ext>
            </a:extLst>
          </p:cNvPr>
          <p:cNvSpPr/>
          <p:nvPr/>
        </p:nvSpPr>
        <p:spPr>
          <a:xfrm>
            <a:off x="977981" y="3213514"/>
            <a:ext cx="104034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Using apt-get requires superuser privileges (</a:t>
            </a:r>
            <a:r>
              <a:rPr lang="en-US" sz="2800" dirty="0" err="1">
                <a:latin typeface="Helvetica Light" panose="020B0403020202020204" pitchFamily="34" charset="0"/>
              </a:rPr>
              <a:t>sudo</a:t>
            </a:r>
            <a:r>
              <a:rPr lang="en-US" sz="2800" dirty="0">
                <a:latin typeface="Helvetica Light" panose="020B0403020202020204" pitchFamily="34" charset="0"/>
              </a:rPr>
              <a:t>), and will require password entry.</a:t>
            </a:r>
          </a:p>
        </p:txBody>
      </p:sp>
    </p:spTree>
    <p:extLst>
      <p:ext uri="{BB962C8B-B14F-4D97-AF65-F5344CB8AC3E}">
        <p14:creationId xmlns:p14="http://schemas.microsoft.com/office/powerpoint/2010/main" val="753900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B713A-FC87-2A49-AFF2-27ECBC84D063}"/>
              </a:ext>
            </a:extLst>
          </p:cNvPr>
          <p:cNvSpPr txBox="1"/>
          <p:nvPr/>
        </p:nvSpPr>
        <p:spPr>
          <a:xfrm>
            <a:off x="1293963" y="638355"/>
            <a:ext cx="89819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Installing software packages on Linux systems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E691A2-CFB0-C645-BDC4-2442DDA50F03}"/>
              </a:ext>
            </a:extLst>
          </p:cNvPr>
          <p:cNvSpPr/>
          <p:nvPr/>
        </p:nvSpPr>
        <p:spPr>
          <a:xfrm>
            <a:off x="1293963" y="1888729"/>
            <a:ext cx="68551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To install software using </a:t>
            </a:r>
            <a:r>
              <a:rPr lang="en-US" sz="2800" b="1" dirty="0">
                <a:latin typeface="Helvetica Light" panose="020B0403020202020204" pitchFamily="34" charset="0"/>
              </a:rPr>
              <a:t>apt-get</a:t>
            </a:r>
            <a:r>
              <a:rPr lang="en-US" sz="2800" dirty="0">
                <a:latin typeface="Helvetica Light" panose="020B0403020202020204" pitchFamily="34" charset="0"/>
              </a:rPr>
              <a:t>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 err="1">
                <a:latin typeface="Helvetica Light" panose="020B0403020202020204" pitchFamily="34" charset="0"/>
              </a:rPr>
              <a:t>sudo</a:t>
            </a:r>
            <a:r>
              <a:rPr lang="en-US" sz="2800" b="1" dirty="0">
                <a:latin typeface="Helvetica Light" panose="020B0403020202020204" pitchFamily="34" charset="0"/>
              </a:rPr>
              <a:t> apt-get install &lt;</a:t>
            </a:r>
            <a:r>
              <a:rPr lang="en-US" sz="2800" b="1" dirty="0" err="1">
                <a:latin typeface="Helvetica Light" panose="020B0403020202020204" pitchFamily="34" charset="0"/>
              </a:rPr>
              <a:t>package_name</a:t>
            </a:r>
            <a:r>
              <a:rPr lang="en-US" sz="2800" b="1" dirty="0">
                <a:latin typeface="Helvetica Light" panose="020B0403020202020204" pitchFamily="34" charset="0"/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537C8-6E0C-734D-ADDC-911B7C92C35A}"/>
              </a:ext>
            </a:extLst>
          </p:cNvPr>
          <p:cNvSpPr/>
          <p:nvPr/>
        </p:nvSpPr>
        <p:spPr>
          <a:xfrm>
            <a:off x="1293963" y="3923934"/>
            <a:ext cx="68551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To remove software using </a:t>
            </a:r>
            <a:r>
              <a:rPr lang="en-US" sz="2800" b="1" dirty="0">
                <a:latin typeface="Helvetica Light" panose="020B0403020202020204" pitchFamily="34" charset="0"/>
              </a:rPr>
              <a:t>apt-get</a:t>
            </a:r>
            <a:r>
              <a:rPr lang="en-US" sz="2800" dirty="0">
                <a:latin typeface="Helvetica Light" panose="020B0403020202020204" pitchFamily="34" charset="0"/>
              </a:rPr>
              <a:t>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 err="1">
                <a:latin typeface="Helvetica Light" panose="020B0403020202020204" pitchFamily="34" charset="0"/>
              </a:rPr>
              <a:t>sudo</a:t>
            </a:r>
            <a:r>
              <a:rPr lang="en-US" sz="2800" b="1" dirty="0">
                <a:latin typeface="Helvetica Light" panose="020B0403020202020204" pitchFamily="34" charset="0"/>
              </a:rPr>
              <a:t> apt-get remove &lt;</a:t>
            </a:r>
            <a:r>
              <a:rPr lang="en-US" sz="2800" b="1" dirty="0" err="1">
                <a:latin typeface="Helvetica Light" panose="020B0403020202020204" pitchFamily="34" charset="0"/>
              </a:rPr>
              <a:t>package_name</a:t>
            </a:r>
            <a:r>
              <a:rPr lang="en-US" sz="2800" b="1" dirty="0">
                <a:latin typeface="Helvetica Light" panose="020B0403020202020204" pitchFamily="34" charset="0"/>
              </a:rPr>
              <a:t>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4E7E94-5EA0-134B-81AC-815340C72808}"/>
              </a:ext>
            </a:extLst>
          </p:cNvPr>
          <p:cNvSpPr/>
          <p:nvPr/>
        </p:nvSpPr>
        <p:spPr>
          <a:xfrm>
            <a:off x="6639216" y="6280030"/>
            <a:ext cx="534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Useful tutorial: https://</a:t>
            </a:r>
            <a:r>
              <a:rPr lang="en-US" dirty="0" err="1"/>
              <a:t>itsfoss.com</a:t>
            </a:r>
            <a:r>
              <a:rPr lang="en-US" dirty="0"/>
              <a:t>/apt-get-</a:t>
            </a:r>
            <a:r>
              <a:rPr lang="en-US" dirty="0" err="1"/>
              <a:t>linux</a:t>
            </a:r>
            <a:r>
              <a:rPr lang="en-US" dirty="0"/>
              <a:t>-guide/</a:t>
            </a:r>
          </a:p>
        </p:txBody>
      </p:sp>
    </p:spTree>
    <p:extLst>
      <p:ext uri="{BB962C8B-B14F-4D97-AF65-F5344CB8AC3E}">
        <p14:creationId xmlns:p14="http://schemas.microsoft.com/office/powerpoint/2010/main" val="4277512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06A35-DA43-FB4C-BEF3-FE4EEC3D95B4}"/>
              </a:ext>
            </a:extLst>
          </p:cNvPr>
          <p:cNvSpPr txBox="1"/>
          <p:nvPr/>
        </p:nvSpPr>
        <p:spPr>
          <a:xfrm>
            <a:off x="4070445" y="393404"/>
            <a:ext cx="40511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  <a:cs typeface="Calibri Light" panose="020F0302020204030204" pitchFamily="34" charset="0"/>
              </a:rPr>
              <a:t>For this week and next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D1052-3689-9D4C-B252-FC90951F8684}"/>
              </a:ext>
            </a:extLst>
          </p:cNvPr>
          <p:cNvSpPr txBox="1"/>
          <p:nvPr/>
        </p:nvSpPr>
        <p:spPr>
          <a:xfrm>
            <a:off x="1184730" y="1428101"/>
            <a:ext cx="446308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Haddock and Dunn chapter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66975-1518-7843-B51A-EE316B249A9E}"/>
              </a:ext>
            </a:extLst>
          </p:cNvPr>
          <p:cNvSpPr txBox="1"/>
          <p:nvPr/>
        </p:nvSpPr>
        <p:spPr>
          <a:xfrm>
            <a:off x="1184730" y="2139632"/>
            <a:ext cx="500970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Bradnam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 and Korf primer U29-U40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C33E8-89FF-C24C-96A3-232B9316C0F1}"/>
              </a:ext>
            </a:extLst>
          </p:cNvPr>
          <p:cNvSpPr txBox="1"/>
          <p:nvPr/>
        </p:nvSpPr>
        <p:spPr>
          <a:xfrm>
            <a:off x="1026234" y="3193362"/>
            <a:ext cx="9323386" cy="123110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Work through </a:t>
            </a:r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UnixIV_</a:t>
            </a:r>
            <a:r>
              <a:rPr lang="en-US" sz="26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primer</a:t>
            </a:r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.md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 </a:t>
            </a:r>
          </a:p>
          <a:p>
            <a:pPr marL="342900" indent="-342900">
              <a:buFontTx/>
              <a:buChar char="-"/>
            </a:pPr>
            <a:endParaRPr lang="en-US" sz="2400" dirty="0">
              <a:ln>
                <a:solidFill>
                  <a:schemeClr val="tx1"/>
                </a:solidFill>
              </a:ln>
              <a:latin typeface="Helvetica Light" panose="020B0403020202020204" pitchFamily="34" charset="0"/>
              <a:cs typeface="Calibri Light" panose="020F03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Work through, and email me code from, unix_assignment_4.md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8C560-E936-0843-9E3A-8FE468250552}"/>
              </a:ext>
            </a:extLst>
          </p:cNvPr>
          <p:cNvSpPr txBox="1"/>
          <p:nvPr/>
        </p:nvSpPr>
        <p:spPr>
          <a:xfrm>
            <a:off x="1038781" y="5060567"/>
            <a:ext cx="721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  <a:cs typeface="Calibri Light" panose="020F0302020204030204" pitchFamily="34" charset="0"/>
              </a:rPr>
              <a:t>For next Tuesday: Chapter 7 in Haddock and Dunn</a:t>
            </a:r>
          </a:p>
        </p:txBody>
      </p:sp>
    </p:spTree>
    <p:extLst>
      <p:ext uri="{BB962C8B-B14F-4D97-AF65-F5344CB8AC3E}">
        <p14:creationId xmlns:p14="http://schemas.microsoft.com/office/powerpoint/2010/main" val="163302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391FDE-1247-F64A-BFC5-0E58A6657807}"/>
              </a:ext>
            </a:extLst>
          </p:cNvPr>
          <p:cNvSpPr txBox="1"/>
          <p:nvPr/>
        </p:nvSpPr>
        <p:spPr>
          <a:xfrm>
            <a:off x="1143361" y="1597282"/>
            <a:ext cx="99052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Bash script to backup local directory to an external drive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47716-3A32-5041-BCC2-1F957C9415F5}"/>
              </a:ext>
            </a:extLst>
          </p:cNvPr>
          <p:cNvSpPr/>
          <p:nvPr/>
        </p:nvSpPr>
        <p:spPr>
          <a:xfrm>
            <a:off x="1780001" y="3053494"/>
            <a:ext cx="8616461" cy="13849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#!/bin/bash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 err="1">
                <a:latin typeface="Helvetica Light" panose="020B0403020202020204" pitchFamily="34" charset="0"/>
              </a:rPr>
              <a:t>rsync</a:t>
            </a:r>
            <a:r>
              <a:rPr lang="en-US" sz="2800" dirty="0">
                <a:latin typeface="Helvetica Light" panose="020B0403020202020204" pitchFamily="34" charset="0"/>
              </a:rPr>
              <a:t> -av --delete week3_unixIII /Volumes/MYDRIVE/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B2CA7-C2A5-0649-A425-CC097460623C}"/>
              </a:ext>
            </a:extLst>
          </p:cNvPr>
          <p:cNvSpPr txBox="1"/>
          <p:nvPr/>
        </p:nvSpPr>
        <p:spPr>
          <a:xfrm>
            <a:off x="3857246" y="210879"/>
            <a:ext cx="4477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From unix_assignment3:</a:t>
            </a: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83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5288" y="381119"/>
            <a:ext cx="4652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I. Stray from $PATH?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403" y="3665498"/>
            <a:ext cx="1057841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echo $PATH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/</a:t>
            </a:r>
            <a:r>
              <a:rPr lang="en-US" sz="2800" dirty="0" err="1">
                <a:latin typeface="Helvetica Light" panose="020B0403020202020204" pitchFamily="34" charset="0"/>
              </a:rPr>
              <a:t>sw</a:t>
            </a:r>
            <a:r>
              <a:rPr lang="en-US" sz="2800" dirty="0">
                <a:latin typeface="Helvetica Light" panose="020B0403020202020204" pitchFamily="34" charset="0"/>
              </a:rPr>
              <a:t>/bin:/</a:t>
            </a:r>
            <a:r>
              <a:rPr lang="en-US" sz="2800" dirty="0" err="1">
                <a:latin typeface="Helvetica Light" panose="020B0403020202020204" pitchFamily="34" charset="0"/>
              </a:rPr>
              <a:t>sw</a:t>
            </a:r>
            <a:r>
              <a:rPr lang="en-US" sz="2800" dirty="0">
                <a:latin typeface="Helvetica Light" panose="020B0403020202020204" pitchFamily="34" charset="0"/>
              </a:rPr>
              <a:t>/</a:t>
            </a:r>
            <a:r>
              <a:rPr lang="en-US" sz="2800" dirty="0" err="1">
                <a:latin typeface="Helvetica Light" panose="020B0403020202020204" pitchFamily="34" charset="0"/>
              </a:rPr>
              <a:t>sbin</a:t>
            </a:r>
            <a:r>
              <a:rPr lang="en-US" sz="2800" dirty="0">
                <a:latin typeface="Helvetica Light" panose="020B0403020202020204" pitchFamily="34" charset="0"/>
              </a:rPr>
              <a:t>:/</a:t>
            </a:r>
            <a:r>
              <a:rPr lang="en-US" sz="2800" dirty="0" err="1">
                <a:latin typeface="Helvetica Light" panose="020B0403020202020204" pitchFamily="34" charset="0"/>
              </a:rPr>
              <a:t>usr</a:t>
            </a:r>
            <a:r>
              <a:rPr lang="en-US" sz="2800" dirty="0">
                <a:latin typeface="Helvetica Light" panose="020B0403020202020204" pitchFamily="34" charset="0"/>
              </a:rPr>
              <a:t>/bin:/bin:/</a:t>
            </a:r>
            <a:r>
              <a:rPr lang="en-US" sz="2800" dirty="0" err="1">
                <a:latin typeface="Helvetica Light" panose="020B0403020202020204" pitchFamily="34" charset="0"/>
              </a:rPr>
              <a:t>usr</a:t>
            </a:r>
            <a:r>
              <a:rPr lang="en-US" sz="2800" dirty="0">
                <a:latin typeface="Helvetica Light" panose="020B0403020202020204" pitchFamily="34" charset="0"/>
              </a:rPr>
              <a:t>/</a:t>
            </a:r>
            <a:r>
              <a:rPr lang="en-US" sz="2800" dirty="0" err="1">
                <a:latin typeface="Helvetica Light" panose="020B0403020202020204" pitchFamily="34" charset="0"/>
              </a:rPr>
              <a:t>sbin</a:t>
            </a:r>
            <a:r>
              <a:rPr lang="en-US" sz="2800" dirty="0">
                <a:latin typeface="Helvetica Light" panose="020B0403020202020204" pitchFamily="34" charset="0"/>
              </a:rPr>
              <a:t>:/</a:t>
            </a:r>
            <a:r>
              <a:rPr lang="en-US" sz="2800" dirty="0" err="1">
                <a:latin typeface="Helvetica Light" panose="020B0403020202020204" pitchFamily="34" charset="0"/>
              </a:rPr>
              <a:t>sbin</a:t>
            </a:r>
            <a:r>
              <a:rPr lang="en-US" sz="2800" dirty="0">
                <a:latin typeface="Helvetica Light" panose="020B0403020202020204" pitchFamily="34" charset="0"/>
              </a:rPr>
              <a:t>:/</a:t>
            </a:r>
            <a:r>
              <a:rPr lang="en-US" sz="2800" dirty="0" err="1">
                <a:latin typeface="Helvetica Light" panose="020B0403020202020204" pitchFamily="34" charset="0"/>
              </a:rPr>
              <a:t>usr</a:t>
            </a:r>
            <a:r>
              <a:rPr lang="en-US" sz="2800" dirty="0">
                <a:latin typeface="Helvetica Light" panose="020B0403020202020204" pitchFamily="34" charset="0"/>
              </a:rPr>
              <a:t>/local/bin:/opt/X11/bin:/</a:t>
            </a:r>
            <a:r>
              <a:rPr lang="en-US" sz="2800" dirty="0" err="1">
                <a:latin typeface="Helvetica Light" panose="020B0403020202020204" pitchFamily="34" charset="0"/>
              </a:rPr>
              <a:t>usr</a:t>
            </a:r>
            <a:r>
              <a:rPr lang="en-US" sz="2800" dirty="0">
                <a:latin typeface="Helvetica Light" panose="020B0403020202020204" pitchFamily="34" charset="0"/>
              </a:rPr>
              <a:t>/local/bin:/Users/</a:t>
            </a:r>
            <a:r>
              <a:rPr lang="en-US" sz="2800" dirty="0" err="1">
                <a:latin typeface="Helvetica Light" panose="020B0403020202020204" pitchFamily="34" charset="0"/>
              </a:rPr>
              <a:t>parchman</a:t>
            </a:r>
            <a:r>
              <a:rPr lang="en-US" sz="2800" dirty="0">
                <a:latin typeface="Helvetica Light" panose="020B0403020202020204" pitchFamily="34" charset="0"/>
              </a:rPr>
              <a:t>/bin:.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2403" y="1544186"/>
            <a:ext cx="10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Executables stored in </a:t>
            </a:r>
            <a:r>
              <a:rPr lang="en-US" sz="2400" b="1" dirty="0">
                <a:latin typeface="Helvetica Light" panose="020B0403020202020204" pitchFamily="34" charset="0"/>
              </a:rPr>
              <a:t>$PATH </a:t>
            </a:r>
            <a:r>
              <a:rPr lang="en-US" sz="2400" dirty="0">
                <a:latin typeface="Helvetica Light" panose="020B0403020202020204" pitchFamily="34" charset="0"/>
              </a:rPr>
              <a:t>directories can be called to run from anywhere on your system.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6562B-F804-0B44-BF4D-85490F1574FD}"/>
              </a:ext>
            </a:extLst>
          </p:cNvPr>
          <p:cNvSpPr txBox="1"/>
          <p:nvPr/>
        </p:nvSpPr>
        <p:spPr>
          <a:xfrm>
            <a:off x="3807493" y="6386629"/>
            <a:ext cx="1001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See also Haddock and Dunn </a:t>
            </a:r>
            <a:r>
              <a:rPr lang="en-US" sz="2000" dirty="0" err="1">
                <a:latin typeface="Helvetica Light" panose="020B0403020202020204" pitchFamily="34" charset="0"/>
              </a:rPr>
              <a:t>pgs</a:t>
            </a:r>
            <a:r>
              <a:rPr lang="en-US" sz="2000" dirty="0">
                <a:latin typeface="Helvetica Light" panose="020B0403020202020204" pitchFamily="34" charset="0"/>
              </a:rPr>
              <a:t> 87-88, </a:t>
            </a:r>
            <a:r>
              <a:rPr lang="en-US" sz="2000" dirty="0" err="1">
                <a:latin typeface="Helvetica Light" panose="020B0403020202020204" pitchFamily="34" charset="0"/>
              </a:rPr>
              <a:t>Bradnam</a:t>
            </a:r>
            <a:r>
              <a:rPr lang="en-US" sz="2000" dirty="0">
                <a:latin typeface="Helvetica Light" panose="020B0403020202020204" pitchFamily="34" charset="0"/>
              </a:rPr>
              <a:t> and Korf primer U30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4EC6D-4B1B-2346-A919-BA02A38D6F7F}"/>
              </a:ext>
            </a:extLst>
          </p:cNvPr>
          <p:cNvSpPr txBox="1"/>
          <p:nvPr/>
        </p:nvSpPr>
        <p:spPr>
          <a:xfrm>
            <a:off x="922403" y="2856924"/>
            <a:ext cx="1001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To see the directories in </a:t>
            </a:r>
            <a:r>
              <a:rPr lang="en-US" sz="2400" b="1" dirty="0">
                <a:latin typeface="Helvetica Light" panose="020B0403020202020204" pitchFamily="34" charset="0"/>
              </a:rPr>
              <a:t>$PATH</a:t>
            </a:r>
            <a:r>
              <a:rPr lang="en-US" sz="2400" dirty="0">
                <a:latin typeface="Helvetica Light" panose="020B0403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9686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69AF51-D869-684D-8DAB-A0C5223A6F7F}"/>
              </a:ext>
            </a:extLst>
          </p:cNvPr>
          <p:cNvSpPr txBox="1"/>
          <p:nvPr/>
        </p:nvSpPr>
        <p:spPr>
          <a:xfrm>
            <a:off x="882869" y="528265"/>
            <a:ext cx="10615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If you want to store scripts in a </a:t>
            </a:r>
            <a:r>
              <a:rPr lang="en-US" sz="3000" b="1" dirty="0">
                <a:latin typeface="Helvetica Light" panose="020B0403020202020204" pitchFamily="34" charset="0"/>
              </a:rPr>
              <a:t>$PATH </a:t>
            </a:r>
            <a:r>
              <a:rPr lang="en-US" sz="3000" dirty="0">
                <a:latin typeface="Helvetica Light" panose="020B0403020202020204" pitchFamily="34" charset="0"/>
              </a:rPr>
              <a:t>directory: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940A7-1640-A041-B0EB-57B75134ADB8}"/>
              </a:ext>
            </a:extLst>
          </p:cNvPr>
          <p:cNvSpPr txBox="1"/>
          <p:nvPr/>
        </p:nvSpPr>
        <p:spPr>
          <a:xfrm>
            <a:off x="1072056" y="1458853"/>
            <a:ext cx="1061544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1. Make a directory to store script (e.g., ~/scripts/) and add to $PATH </a:t>
            </a:r>
            <a:r>
              <a:rPr lang="en-US" dirty="0">
                <a:latin typeface="Helvetica Light" panose="020B0403020202020204" pitchFamily="34" charset="0"/>
              </a:rPr>
              <a:t>(follow </a:t>
            </a:r>
            <a:r>
              <a:rPr lang="en-US" dirty="0" err="1">
                <a:latin typeface="Helvetica Light" panose="020B0403020202020204" pitchFamily="34" charset="0"/>
              </a:rPr>
              <a:t>pg</a:t>
            </a:r>
            <a:r>
              <a:rPr lang="en-US" dirty="0">
                <a:latin typeface="Helvetica Light" panose="020B0403020202020204" pitchFamily="34" charset="0"/>
              </a:rPr>
              <a:t> 87 of Haddock and Dunn):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add the below line to .</a:t>
            </a:r>
            <a:r>
              <a:rPr lang="en-US" sz="2600" dirty="0" err="1">
                <a:latin typeface="Helvetica Light" panose="020B0403020202020204" pitchFamily="34" charset="0"/>
              </a:rPr>
              <a:t>bash_profile</a:t>
            </a:r>
            <a:r>
              <a:rPr lang="en-US" sz="2600" dirty="0">
                <a:latin typeface="Helvetica Light" panose="020B0403020202020204" pitchFamily="34" charset="0"/>
              </a:rPr>
              <a:t>, .</a:t>
            </a:r>
            <a:r>
              <a:rPr lang="en-US" sz="2600" dirty="0" err="1">
                <a:latin typeface="Helvetica Light" panose="020B0403020202020204" pitchFamily="34" charset="0"/>
              </a:rPr>
              <a:t>bashrc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dirty="0" err="1">
                <a:latin typeface="Helvetica Light" panose="020B0403020202020204" pitchFamily="34" charset="0"/>
              </a:rPr>
              <a:t>etc</a:t>
            </a:r>
            <a:r>
              <a:rPr lang="en-US" sz="2600" dirty="0">
                <a:latin typeface="Helvetica Light" panose="020B0403020202020204" pitchFamily="34" charset="0"/>
              </a:rPr>
              <a:t>: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      export PATH="$PATH:$HOME/scripts"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Before storing in ~/scripts/, convert to executable: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$ </a:t>
            </a:r>
            <a:r>
              <a:rPr lang="en-US" sz="2600" b="1" dirty="0" err="1">
                <a:latin typeface="Helvetica Light" panose="020B0403020202020204" pitchFamily="34" charset="0"/>
              </a:rPr>
              <a:t>chmod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b="1" dirty="0" err="1">
                <a:latin typeface="Helvetica Light" panose="020B0403020202020204" pitchFamily="34" charset="0"/>
              </a:rPr>
              <a:t>u+x</a:t>
            </a:r>
            <a:r>
              <a:rPr lang="en-US" sz="2600" b="1" dirty="0">
                <a:latin typeface="Helvetica Light" panose="020B0403020202020204" pitchFamily="34" charset="0"/>
              </a:rPr>
              <a:t> mac2unix.sh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62F6B4-5801-3A49-B776-B0F7919F7C66}"/>
              </a:ext>
            </a:extLst>
          </p:cNvPr>
          <p:cNvSpPr/>
          <p:nvPr/>
        </p:nvSpPr>
        <p:spPr>
          <a:xfrm>
            <a:off x="1072056" y="4940221"/>
            <a:ext cx="1024758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2. Then can be called from any directory simply by scripts name: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$ mac2unix.sh  </a:t>
            </a:r>
          </a:p>
        </p:txBody>
      </p:sp>
    </p:spTree>
    <p:extLst>
      <p:ext uri="{BB962C8B-B14F-4D97-AF65-F5344CB8AC3E}">
        <p14:creationId xmlns:p14="http://schemas.microsoft.com/office/powerpoint/2010/main" val="169914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9904" y="339740"/>
            <a:ext cx="7632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An alternative (simpler) way to look at this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6744" y="1244139"/>
            <a:ext cx="110884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Programs (scripts) are just code stored in text files. Especially for interpreted languages that don</a:t>
            </a:r>
            <a:r>
              <a:rPr lang="fr-FR" sz="2600" dirty="0">
                <a:latin typeface="Helvetica Light" panose="020B0403020202020204" pitchFamily="34" charset="0"/>
              </a:rPr>
              <a:t>’</a:t>
            </a:r>
            <a:r>
              <a:rPr lang="en-US" sz="2600" dirty="0">
                <a:latin typeface="Helvetica Light" panose="020B0403020202020204" pitchFamily="34" charset="0"/>
              </a:rPr>
              <a:t>t need to be compiled (</a:t>
            </a:r>
            <a:r>
              <a:rPr lang="en-US" sz="2600" b="1" dirty="0">
                <a:latin typeface="Helvetica Light" panose="020B0403020202020204" pitchFamily="34" charset="0"/>
              </a:rPr>
              <a:t>bash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 err="1">
                <a:latin typeface="Helvetica Light" panose="020B0403020202020204" pitchFamily="34" charset="0"/>
              </a:rPr>
              <a:t>perl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>
                <a:latin typeface="Helvetica Light" panose="020B0403020202020204" pitchFamily="34" charset="0"/>
              </a:rPr>
              <a:t>python</a:t>
            </a:r>
            <a:r>
              <a:rPr lang="en-US" sz="2600" dirty="0">
                <a:latin typeface="Helvetica Light" panose="020B0403020202020204" pitchFamily="34" charset="0"/>
              </a:rPr>
              <a:t>).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You can run a program from the directory you are working in, without changing to executable.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python </a:t>
            </a:r>
            <a:r>
              <a:rPr lang="en-US" sz="2600" b="1" dirty="0" err="1">
                <a:latin typeface="Helvetica Light" panose="020B0403020202020204" pitchFamily="34" charset="0"/>
              </a:rPr>
              <a:t>translateDNA.py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b="1" dirty="0" err="1">
                <a:latin typeface="Helvetica Light" panose="020B0403020202020204" pitchFamily="34" charset="0"/>
              </a:rPr>
              <a:t>DNA.fasta</a:t>
            </a:r>
            <a:endParaRPr lang="en-US" sz="2600" b="1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bash </a:t>
            </a:r>
            <a:r>
              <a:rPr lang="en-US" sz="2600" b="1" dirty="0" err="1">
                <a:latin typeface="Helvetica Light" panose="020B0403020202020204" pitchFamily="34" charset="0"/>
              </a:rPr>
              <a:t>rsync_laptop.sh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744" y="5625708"/>
            <a:ext cx="10732512" cy="892552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**For this class, I suggest you handle running programs like this, rather than changing them to executable, and avoiding messing with $PATH</a:t>
            </a:r>
          </a:p>
        </p:txBody>
      </p:sp>
    </p:spTree>
    <p:extLst>
      <p:ext uri="{BB962C8B-B14F-4D97-AF65-F5344CB8AC3E}">
        <p14:creationId xmlns:p14="http://schemas.microsoft.com/office/powerpoint/2010/main" val="16699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6648" y="1605397"/>
            <a:ext cx="11078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sed</a:t>
            </a:r>
            <a:r>
              <a:rPr lang="en-US" sz="2800" dirty="0">
                <a:latin typeface="Helvetica Light" panose="020B0403020202020204" pitchFamily="34" charset="0"/>
              </a:rPr>
              <a:t> – a command for rapid text manipulation (e.g., find and replace)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6648" y="2353679"/>
            <a:ext cx="10163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When we work with regular expressions in </a:t>
            </a:r>
            <a:r>
              <a:rPr lang="en-US" sz="2400" b="1" dirty="0">
                <a:latin typeface="Helvetica Light" panose="020B0403020202020204" pitchFamily="34" charset="0"/>
              </a:rPr>
              <a:t>python</a:t>
            </a:r>
            <a:r>
              <a:rPr lang="en-US" sz="2400" dirty="0">
                <a:latin typeface="Helvetica Light" panose="020B0403020202020204" pitchFamily="34" charset="0"/>
              </a:rPr>
              <a:t>, this will feel familiar. This is a preview of how we will perform substitutions and matching later.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6648" y="3590898"/>
            <a:ext cx="89514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Helvetica Light" panose="020B0403020202020204" pitchFamily="34" charset="0"/>
              </a:rPr>
              <a:t>$ sed ‘s/</a:t>
            </a:r>
            <a:r>
              <a:rPr lang="en-US" sz="2500" b="1" dirty="0" err="1">
                <a:solidFill>
                  <a:srgbClr val="C00000"/>
                </a:solidFill>
                <a:latin typeface="Helvetica Light" panose="020B0403020202020204" pitchFamily="34" charset="0"/>
              </a:rPr>
              <a:t>string_to_match</a:t>
            </a:r>
            <a:r>
              <a:rPr lang="en-US" sz="2500" b="1" dirty="0">
                <a:latin typeface="Helvetica Light" panose="020B0403020202020204" pitchFamily="34" charset="0"/>
              </a:rPr>
              <a:t>/</a:t>
            </a:r>
            <a:r>
              <a:rPr lang="en-US" sz="2500" b="1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string_to_replace</a:t>
            </a:r>
            <a:r>
              <a:rPr lang="en-US" sz="2500" b="1" dirty="0">
                <a:latin typeface="Helvetica Light" panose="020B0403020202020204" pitchFamily="34" charset="0"/>
              </a:rPr>
              <a:t>/’ </a:t>
            </a:r>
            <a:r>
              <a:rPr lang="en-US" sz="2500" b="1" dirty="0" err="1">
                <a:latin typeface="Helvetica Light" panose="020B0403020202020204" pitchFamily="34" charset="0"/>
              </a:rPr>
              <a:t>file_to_workon.txt</a:t>
            </a:r>
            <a:endParaRPr lang="en-US" sz="2500" b="1" dirty="0">
              <a:latin typeface="Helvetica Light" panose="020B04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3290" y="5252603"/>
            <a:ext cx="61205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Helvetica Light" panose="020B0403020202020204" pitchFamily="34" charset="0"/>
              </a:rPr>
              <a:t>Finds </a:t>
            </a:r>
            <a:r>
              <a:rPr lang="en-US" sz="2100" b="1" dirty="0">
                <a:solidFill>
                  <a:srgbClr val="C00000"/>
                </a:solidFill>
                <a:latin typeface="Helvetica Light" panose="020B0403020202020204" pitchFamily="34" charset="0"/>
              </a:rPr>
              <a:t>this pattern </a:t>
            </a:r>
            <a:r>
              <a:rPr lang="en-US" sz="2100" dirty="0">
                <a:latin typeface="Helvetica Light" panose="020B0403020202020204" pitchFamily="34" charset="0"/>
              </a:rPr>
              <a:t>and replaces it with </a:t>
            </a:r>
            <a:r>
              <a:rPr lang="en-US" sz="2100" b="1" dirty="0">
                <a:solidFill>
                  <a:srgbClr val="002060"/>
                </a:solidFill>
                <a:latin typeface="Helvetica Light" panose="020B0403020202020204" pitchFamily="34" charset="0"/>
              </a:rPr>
              <a:t>this pattern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6011917" y="4199406"/>
            <a:ext cx="329998" cy="974647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186501" y="4158396"/>
            <a:ext cx="417545" cy="10037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25A147-7680-EE4A-87DE-F9F4F797A404}"/>
              </a:ext>
            </a:extLst>
          </p:cNvPr>
          <p:cNvSpPr txBox="1"/>
          <p:nvPr/>
        </p:nvSpPr>
        <p:spPr>
          <a:xfrm>
            <a:off x="2169397" y="420746"/>
            <a:ext cx="8158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II. Useful commands for rapid text processing </a:t>
            </a:r>
          </a:p>
        </p:txBody>
      </p:sp>
    </p:spTree>
    <p:extLst>
      <p:ext uri="{BB962C8B-B14F-4D97-AF65-F5344CB8AC3E}">
        <p14:creationId xmlns:p14="http://schemas.microsoft.com/office/powerpoint/2010/main" val="309766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5693" y="2753392"/>
            <a:ext cx="6192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sed</a:t>
            </a:r>
            <a:r>
              <a:rPr lang="en-US" sz="2400" b="1" dirty="0">
                <a:latin typeface="Helvetica Light" panose="020B0403020202020204" pitchFamily="34" charset="0"/>
              </a:rPr>
              <a:t> 's/@/&gt;/’ </a:t>
            </a:r>
            <a:r>
              <a:rPr lang="en-US" sz="24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400" b="1" dirty="0">
                <a:latin typeface="Helvetica Light" panose="020B0403020202020204" pitchFamily="34" charset="0"/>
              </a:rPr>
              <a:t> | less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5235" y="4779868"/>
            <a:ext cx="763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sed 's/TAG/_STOP_/</a:t>
            </a:r>
            <a:r>
              <a:rPr lang="en-US" sz="2400" b="1" dirty="0">
                <a:solidFill>
                  <a:srgbClr val="C00000"/>
                </a:solidFill>
                <a:latin typeface="Helvetica Light" panose="020B0403020202020204" pitchFamily="34" charset="0"/>
              </a:rPr>
              <a:t>g</a:t>
            </a:r>
            <a:r>
              <a:rPr lang="en-US" sz="2400" b="1" dirty="0">
                <a:latin typeface="Helvetica Light" panose="020B0403020202020204" pitchFamily="34" charset="0"/>
              </a:rPr>
              <a:t>’ </a:t>
            </a:r>
            <a:r>
              <a:rPr lang="en-US" sz="24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400" b="1" dirty="0">
                <a:latin typeface="Helvetica Light" panose="020B0403020202020204" pitchFamily="34" charset="0"/>
              </a:rPr>
              <a:t> | less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5693" y="4161146"/>
            <a:ext cx="7608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Finding stop codon “TAG” and replacing with _STOP_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5693" y="2165408"/>
            <a:ext cx="955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Replacing the “</a:t>
            </a:r>
            <a:r>
              <a:rPr lang="en-US" sz="2400" b="1" dirty="0">
                <a:latin typeface="Helvetica Light" panose="020B0403020202020204" pitchFamily="34" charset="0"/>
              </a:rPr>
              <a:t>@</a:t>
            </a:r>
            <a:r>
              <a:rPr lang="en-US" sz="2400" dirty="0">
                <a:latin typeface="Helvetica Light" panose="020B0403020202020204" pitchFamily="34" charset="0"/>
              </a:rPr>
              <a:t>” at line beginnings with “</a:t>
            </a:r>
            <a:r>
              <a:rPr lang="en-US" sz="2400" b="1" dirty="0">
                <a:latin typeface="Helvetica Light" panose="020B0403020202020204" pitchFamily="34" charset="0"/>
              </a:rPr>
              <a:t>&gt;</a:t>
            </a:r>
            <a:r>
              <a:rPr lang="en-US" sz="2400" dirty="0">
                <a:latin typeface="Helvetica Light" panose="020B0403020202020204" pitchFamily="34" charset="0"/>
              </a:rPr>
              <a:t>”, and viewing with </a:t>
            </a:r>
            <a:r>
              <a:rPr lang="en-US" sz="2400" b="1" dirty="0">
                <a:latin typeface="Helvetica Light" panose="020B0403020202020204" pitchFamily="34" charset="0"/>
              </a:rPr>
              <a:t>less</a:t>
            </a:r>
            <a:r>
              <a:rPr lang="en-US" sz="2400" dirty="0">
                <a:latin typeface="Helvetica Light" panose="020B0403020202020204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5693" y="913588"/>
            <a:ext cx="37753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Example uses of </a:t>
            </a:r>
            <a:r>
              <a:rPr lang="en-US" sz="3000" b="1" dirty="0" err="1">
                <a:latin typeface="Helvetica Light" panose="020B0403020202020204" pitchFamily="34" charset="0"/>
              </a:rPr>
              <a:t>sed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8E1FCD-40E5-4B40-A6E5-A9F71BBE5E73}"/>
              </a:ext>
            </a:extLst>
          </p:cNvPr>
          <p:cNvCxnSpPr>
            <a:cxnSpLocks/>
          </p:cNvCxnSpPr>
          <p:nvPr/>
        </p:nvCxnSpPr>
        <p:spPr>
          <a:xfrm flipV="1">
            <a:off x="4498428" y="5241534"/>
            <a:ext cx="178675" cy="4760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0D4590-C89B-5940-8026-6C4B2FA8DDED}"/>
              </a:ext>
            </a:extLst>
          </p:cNvPr>
          <p:cNvSpPr txBox="1"/>
          <p:nvPr/>
        </p:nvSpPr>
        <p:spPr>
          <a:xfrm>
            <a:off x="2774731" y="5726674"/>
            <a:ext cx="3447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`g` means global; without it s/// will match and replace only the first encounter of match on line</a:t>
            </a:r>
          </a:p>
        </p:txBody>
      </p:sp>
    </p:spTree>
    <p:extLst>
      <p:ext uri="{BB962C8B-B14F-4D97-AF65-F5344CB8AC3E}">
        <p14:creationId xmlns:p14="http://schemas.microsoft.com/office/powerpoint/2010/main" val="49311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9328" y="633417"/>
            <a:ext cx="8337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Helvetica Light" panose="020B0403020202020204" pitchFamily="34" charset="0"/>
              </a:rPr>
              <a:t>awk</a:t>
            </a:r>
            <a:r>
              <a:rPr lang="en-US" sz="3200" dirty="0">
                <a:latin typeface="Helvetica Light" panose="020B0403020202020204" pitchFamily="34" charset="0"/>
              </a:rPr>
              <a:t>: versatile text extraction and 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71CB22-96A2-CC49-B031-13E5BB1F412B}"/>
              </a:ext>
            </a:extLst>
          </p:cNvPr>
          <p:cNvSpPr/>
          <p:nvPr/>
        </p:nvSpPr>
        <p:spPr>
          <a:xfrm>
            <a:off x="878319" y="2439837"/>
            <a:ext cx="57823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$0 </a:t>
            </a:r>
            <a:r>
              <a:rPr lang="en-US" sz="2400" dirty="0">
                <a:latin typeface="Helvetica Light" panose="020B0403020202020204" pitchFamily="34" charset="0"/>
              </a:rPr>
              <a:t>for the whole line.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$1 </a:t>
            </a:r>
            <a:r>
              <a:rPr lang="en-US" sz="2400" dirty="0">
                <a:latin typeface="Helvetica Light" panose="020B0403020202020204" pitchFamily="34" charset="0"/>
              </a:rPr>
              <a:t>for the first field.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$2 </a:t>
            </a:r>
            <a:r>
              <a:rPr lang="en-US" sz="2400" dirty="0">
                <a:latin typeface="Helvetica Light" panose="020B0403020202020204" pitchFamily="34" charset="0"/>
              </a:rPr>
              <a:t>for the second field.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$n </a:t>
            </a:r>
            <a:r>
              <a:rPr lang="en-US" sz="2400" dirty="0">
                <a:latin typeface="Helvetica Light" panose="020B0403020202020204" pitchFamily="34" charset="0"/>
              </a:rPr>
              <a:t>for the nth field.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-</a:t>
            </a:r>
            <a:r>
              <a:rPr lang="en-US" sz="2400" b="1" dirty="0">
                <a:latin typeface="Helvetica Light" panose="020B0403020202020204" pitchFamily="34" charset="0"/>
              </a:rPr>
              <a:t>F</a:t>
            </a:r>
            <a:r>
              <a:rPr lang="en-US" sz="2400" dirty="0">
                <a:latin typeface="Helvetica Light" panose="020B0403020202020204" pitchFamily="34" charset="0"/>
              </a:rPr>
              <a:t> option sets field delimiter, 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e.g., -F ‘,’</a:t>
            </a:r>
          </a:p>
          <a:p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3918A5-F35A-344D-A9C1-1526374F249D}"/>
              </a:ext>
            </a:extLst>
          </p:cNvPr>
          <p:cNvSpPr txBox="1"/>
          <p:nvPr/>
        </p:nvSpPr>
        <p:spPr>
          <a:xfrm>
            <a:off x="539281" y="1822918"/>
            <a:ext cx="4717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A.</a:t>
            </a:r>
            <a:r>
              <a:rPr lang="en-US" sz="2400" dirty="0">
                <a:latin typeface="Helvetica Light" panose="020B0403020202020204" pitchFamily="34" charset="0"/>
              </a:rPr>
              <a:t> </a:t>
            </a:r>
            <a:r>
              <a:rPr lang="en-US" sz="2400" b="1" dirty="0">
                <a:latin typeface="Helvetica Light" panose="020B0403020202020204" pitchFamily="34" charset="0"/>
              </a:rPr>
              <a:t>{'print'} </a:t>
            </a:r>
            <a:r>
              <a:rPr lang="en-US" sz="2400" dirty="0">
                <a:latin typeface="Helvetica Light" panose="020B0403020202020204" pitchFamily="34" charset="0"/>
              </a:rPr>
              <a:t>extracts lines or fields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D9C896-63E0-2E4C-8971-F5DD3722150B}"/>
              </a:ext>
            </a:extLst>
          </p:cNvPr>
          <p:cNvSpPr txBox="1"/>
          <p:nvPr/>
        </p:nvSpPr>
        <p:spPr>
          <a:xfrm>
            <a:off x="5736128" y="1822918"/>
            <a:ext cx="5782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B.</a:t>
            </a:r>
            <a:r>
              <a:rPr lang="en-US" sz="2400" dirty="0">
                <a:latin typeface="Helvetica Light" panose="020B0403020202020204" pitchFamily="34" charset="0"/>
              </a:rPr>
              <a:t> Expression matching: enclosed with </a:t>
            </a:r>
            <a:r>
              <a:rPr lang="en-US" sz="2400" b="1" dirty="0">
                <a:latin typeface="Helvetica Light" panose="020B0403020202020204" pitchFamily="34" charset="0"/>
              </a:rPr>
              <a:t>//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289BEB-FE4E-2340-A178-0A7356947CF4}"/>
              </a:ext>
            </a:extLst>
          </p:cNvPr>
          <p:cNvSpPr/>
          <p:nvPr/>
        </p:nvSpPr>
        <p:spPr>
          <a:xfrm>
            <a:off x="6096000" y="2347634"/>
            <a:ext cx="30184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/ATG/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B978B-F6B6-9446-9C1E-9215ADAAF259}"/>
              </a:ext>
            </a:extLst>
          </p:cNvPr>
          <p:cNvSpPr txBox="1"/>
          <p:nvPr/>
        </p:nvSpPr>
        <p:spPr>
          <a:xfrm>
            <a:off x="5736128" y="3874195"/>
            <a:ext cx="4770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C</a:t>
            </a:r>
            <a:r>
              <a:rPr lang="en-US" sz="2400" dirty="0">
                <a:latin typeface="Helvetica Light" panose="020B0403020202020204" pitchFamily="34" charset="0"/>
              </a:rPr>
              <a:t>. Conditionals: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{'if ($5 - $4 &gt; 400) print $1'},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9C33CD-DBF3-EA48-AA75-58C92D907141}"/>
              </a:ext>
            </a:extLst>
          </p:cNvPr>
          <p:cNvSpPr/>
          <p:nvPr/>
        </p:nvSpPr>
        <p:spPr>
          <a:xfrm>
            <a:off x="5927426" y="2918953"/>
            <a:ext cx="4017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‘/ATG/ {print}’ </a:t>
            </a:r>
            <a:r>
              <a:rPr lang="en-US" sz="2400" b="1" dirty="0" err="1">
                <a:latin typeface="Helvetica Light" panose="020B0403020202020204" pitchFamily="34" charset="0"/>
              </a:rPr>
              <a:t>fasta.fa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FF30EF-0465-0543-AD3C-A3B58AA0D915}"/>
              </a:ext>
            </a:extLst>
          </p:cNvPr>
          <p:cNvSpPr/>
          <p:nvPr/>
        </p:nvSpPr>
        <p:spPr>
          <a:xfrm>
            <a:off x="539281" y="5642079"/>
            <a:ext cx="5216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{'print $2'}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15013</TotalTime>
  <Words>1879</Words>
  <Application>Microsoft Macintosh PowerPoint</Application>
  <PresentationFormat>Widescreen</PresentationFormat>
  <Paragraphs>212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89</cp:revision>
  <dcterms:created xsi:type="dcterms:W3CDTF">2020-09-07T19:19:57Z</dcterms:created>
  <dcterms:modified xsi:type="dcterms:W3CDTF">2021-09-13T21:45:53Z</dcterms:modified>
</cp:coreProperties>
</file>