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15" r:id="rId4"/>
    <p:sldId id="317" r:id="rId5"/>
    <p:sldId id="309" r:id="rId6"/>
    <p:sldId id="310" r:id="rId7"/>
    <p:sldId id="314" r:id="rId8"/>
    <p:sldId id="311" r:id="rId9"/>
    <p:sldId id="316" r:id="rId10"/>
    <p:sldId id="308" r:id="rId11"/>
    <p:sldId id="318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0"/>
    <p:restoredTop sz="94830"/>
  </p:normalViewPr>
  <p:slideViewPr>
    <p:cSldViewPr snapToGrid="0" snapToObjects="1">
      <p:cViewPr varScale="1">
        <p:scale>
          <a:sx n="91" d="100"/>
          <a:sy n="9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77398-3147-2349-91B4-8DD464C64BCA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3CC19-939B-124D-AEB5-0A0C0D7E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AC52-CB45-1649-A5EB-B5CF5A3F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8E9D-C946-7A4C-BF8A-A3EBB35F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6166-02E5-7E48-ABFF-46975656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9ADA-4759-6640-8030-BF59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F1B-E422-FA4E-BB44-06168A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5C-C2B1-D849-AAE4-4633476E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A700-22C5-BE41-A1C7-C61E5CA1A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2EE-11C3-BF4F-84CA-D3029C0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669-F17E-BE42-9E3C-BFEB4F48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1771-419A-5840-AD78-695F0CE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CADF0-14B8-DE4F-8F9E-7C49F5DB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1B6C-9A82-1049-9B44-0E5CF50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112F-A19D-284F-B6AE-3D78ED14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B3CD-1B48-4F48-9786-422BB15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4695-26F4-D741-B753-A435D632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E69-8338-254E-8CB3-0AD781CE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2BA0-BB82-FB41-9875-80607573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6E44-51FF-E448-BB1A-64D69E3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8095-2CFE-2142-BCE0-53D0AB8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C08A-3E24-3A48-BAF0-6ED32C6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1160-8C44-AD4D-A8FC-A902B52C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547-0854-2A48-A8E4-49C0F08D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2E7-A8B9-4C4D-A582-46905F3B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BFC0-F547-ED45-BC46-EE531F25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DE46-4008-C740-A5E6-4751DAA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C79-C0DA-5D4A-B623-F86683A4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28E3-584E-5446-AB18-C418515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3828-D36F-5A4B-9531-29AB9D2B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7106-EF07-6944-9C4D-9E64A5E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1322-F2CE-4F40-95E4-6002A2D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561D-479C-ED4B-A607-89A07A3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E64-87ED-074A-885A-47F4550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EE5E-23A8-6F46-9416-FB3F27D1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E83D5-ECA7-9241-AB62-5865B02E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B87C9-900D-6441-80BF-16A24478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5A0EC-8846-B84C-B1A8-519BA673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8976A-FB57-2C47-8B02-41354D2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14E1-B8E5-504F-9082-9661A93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58CF4-6692-FB49-851F-8CD767ED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AB3-B693-8C43-B380-3032E709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042C3-7D43-1C46-A244-6ED4676F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058E-E573-E747-A4EB-43FAE07D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F4-45F0-7F4F-AF80-C9763503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4FB97-29A8-BB4F-8E88-EC94F4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49ED1-F055-DC43-B449-BEE1EDFA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C88B-D1BC-C848-933C-25838CEC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B21D-B04E-CD47-820A-933D2B92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99CA-70A6-674F-9AA5-C6E33C20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C7BD-1368-8F4D-89A8-581FAF8C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00B65-5B56-EA4E-822C-1293882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F5739-E635-AB42-A028-B278F63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9AFFE-663D-0F46-97B4-1971EAE3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5B5F-093B-7D4E-99F7-F87CCCA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B09E-5DDD-9447-B3CC-06C03ACD2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5A2-5B04-554A-824D-CF2D2FD6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C7B56-1408-4B46-A30D-3FD6FCC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0950-AC5D-4543-A022-8E6C21C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C943-2D9A-3246-A7C7-125F15E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9701-7235-5043-BD0A-3A8DAB2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5391-72DC-D047-9FD1-4B954949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8E62-EECD-A847-9806-E9C1757C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107-2D27-914A-9F22-DFB09E04F05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979-A224-D14F-989C-CB295CC8B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D838-C43C-8B4C-9943-2B0BEFEF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A2164-EFF0-F047-9918-FD3CD164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40623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I. </a:t>
            </a:r>
            <a:r>
              <a:rPr lang="en-US" sz="2600" dirty="0">
                <a:latin typeface="Helvetica Light" panose="020B0403020202020204" pitchFamily="34" charset="0"/>
              </a:rPr>
              <a:t>First script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II.  </a:t>
            </a:r>
            <a:r>
              <a:rPr lang="en-US" sz="2600" dirty="0">
                <a:latin typeface="Helvetica Light" panose="020B0403020202020204" pitchFamily="34" charset="0"/>
              </a:rPr>
              <a:t>Strings, floats, integers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III. </a:t>
            </a:r>
            <a:r>
              <a:rPr lang="en-US" sz="2600" dirty="0">
                <a:latin typeface="Helvetica Light" panose="020B0403020202020204" pitchFamily="34" charset="0"/>
              </a:rPr>
              <a:t>String functions</a:t>
            </a:r>
          </a:p>
          <a:p>
            <a:pPr marL="571500" indent="-571500">
              <a:buFontTx/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IV. </a:t>
            </a:r>
            <a:r>
              <a:rPr lang="en-US" sz="2600" dirty="0">
                <a:latin typeface="Helvetica Light" panose="020B0403020202020204" pitchFamily="34" charset="0"/>
              </a:rPr>
              <a:t>Interactive mode</a:t>
            </a:r>
          </a:p>
          <a:p>
            <a:pPr marL="571500" indent="-571500">
              <a:buAutoNum type="romanUcPeriod"/>
            </a:pPr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V.  </a:t>
            </a:r>
            <a:r>
              <a:rPr lang="en-US" sz="2600" dirty="0">
                <a:latin typeface="Helvetica Light" panose="020B0403020202020204" pitchFamily="34" charset="0"/>
              </a:rPr>
              <a:t>Float precision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VI. </a:t>
            </a:r>
            <a:r>
              <a:rPr lang="en-US" sz="2600" dirty="0">
                <a:latin typeface="Helvetica Light" panose="020B0403020202020204" pitchFamily="34" charset="0"/>
              </a:rPr>
              <a:t>Some practice scripts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3115267" y="288627"/>
            <a:ext cx="65085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5: Getting started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6369523" y="4049602"/>
            <a:ext cx="57153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7 and 8,</a:t>
            </a:r>
          </a:p>
          <a:p>
            <a:r>
              <a:rPr lang="en-US" sz="2400" b="1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** </a:t>
            </a:r>
            <a:r>
              <a:rPr lang="en-US" sz="2200" b="1" dirty="0">
                <a:latin typeface="Helvetica Light" panose="020B0403020202020204" pitchFamily="34" charset="0"/>
              </a:rPr>
              <a:t>PythonLesson1_Chapter8.docx for chapter 8 with python3 modifications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22C78-12BF-8049-A004-AD24A12D54C7}"/>
              </a:ext>
            </a:extLst>
          </p:cNvPr>
          <p:cNvSpPr txBox="1"/>
          <p:nvPr/>
        </p:nvSpPr>
        <p:spPr>
          <a:xfrm>
            <a:off x="6369523" y="5499769"/>
            <a:ext cx="36567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pythonI_primer.md</a:t>
            </a:r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</a:t>
            </a:r>
          </a:p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assignment_python1.md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610B-DD7D-DB4C-8F25-DCD1DFF45D17}"/>
              </a:ext>
            </a:extLst>
          </p:cNvPr>
          <p:cNvSpPr txBox="1"/>
          <p:nvPr/>
        </p:nvSpPr>
        <p:spPr>
          <a:xfrm>
            <a:off x="6381176" y="3283114"/>
            <a:ext cx="2084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For this week:</a:t>
            </a:r>
          </a:p>
        </p:txBody>
      </p:sp>
    </p:spTree>
    <p:extLst>
      <p:ext uri="{BB962C8B-B14F-4D97-AF65-F5344CB8AC3E}">
        <p14:creationId xmlns:p14="http://schemas.microsoft.com/office/powerpoint/2010/main" val="3189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C5892-0CFC-524E-BB4E-0851726A9AE2}"/>
              </a:ext>
            </a:extLst>
          </p:cNvPr>
          <p:cNvSpPr/>
          <p:nvPr/>
        </p:nvSpPr>
        <p:spPr>
          <a:xfrm>
            <a:off x="457200" y="399030"/>
            <a:ext cx="108492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Practice script 3. </a:t>
            </a:r>
            <a:r>
              <a:rPr lang="en-US" sz="2200" dirty="0">
                <a:latin typeface="Helvetica Light" panose="020B0403020202020204" pitchFamily="34" charset="0"/>
              </a:rPr>
              <a:t>Write a python script to calculate expected genotype frequencies in a population under Hardy Weinberg Equilibrium based on known allele frequencies at a gene with TWO alleles. As a reminder, a population under Hardy-Weinberg equilibrium has genotype frequencies predictable from allele frequencies (</a:t>
            </a:r>
            <a:r>
              <a:rPr lang="en-US" sz="2200" b="1" dirty="0">
                <a:latin typeface="Helvetica Light" panose="020B0403020202020204" pitchFamily="34" charset="0"/>
              </a:rPr>
              <a:t>p</a:t>
            </a:r>
            <a:r>
              <a:rPr lang="en-US" sz="2200" dirty="0">
                <a:latin typeface="Helvetica Light" panose="020B0403020202020204" pitchFamily="34" charset="0"/>
              </a:rPr>
              <a:t> and </a:t>
            </a:r>
            <a:r>
              <a:rPr lang="en-US" sz="2200" b="1" dirty="0">
                <a:latin typeface="Helvetica Light" panose="020B0403020202020204" pitchFamily="34" charset="0"/>
              </a:rPr>
              <a:t>q</a:t>
            </a:r>
            <a:r>
              <a:rPr lang="en-US" sz="2200" dirty="0">
                <a:latin typeface="Helvetica Light" panose="020B0403020202020204" pitchFamily="34" charset="0"/>
              </a:rPr>
              <a:t>):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 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p**2 + 2pq + q**2 = 1</a:t>
            </a:r>
          </a:p>
          <a:p>
            <a:endParaRPr lang="en-US" sz="2200" b="1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So, your script needs to return three values: The AA genotype </a:t>
            </a:r>
            <a:r>
              <a:rPr lang="en-US" sz="2200" dirty="0" err="1">
                <a:latin typeface="Helvetica Light" panose="020B0403020202020204" pitchFamily="34" charset="0"/>
              </a:rPr>
              <a:t>freq</a:t>
            </a:r>
            <a:r>
              <a:rPr lang="en-US" sz="2200" dirty="0">
                <a:latin typeface="Helvetica Light" panose="020B0403020202020204" pitchFamily="34" charset="0"/>
              </a:rPr>
              <a:t>: </a:t>
            </a:r>
            <a:r>
              <a:rPr lang="en-US" sz="2200" b="1" dirty="0">
                <a:latin typeface="Helvetica Light" panose="020B0403020202020204" pitchFamily="34" charset="0"/>
              </a:rPr>
              <a:t>p**2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 </a:t>
            </a:r>
            <a:r>
              <a:rPr lang="en-US" sz="2200" dirty="0">
                <a:latin typeface="Helvetica Light" panose="020B0403020202020204" pitchFamily="34" charset="0"/>
              </a:rPr>
              <a:t>Aa genotype freq.: </a:t>
            </a:r>
            <a:r>
              <a:rPr lang="en-US" sz="2200" b="1" dirty="0">
                <a:latin typeface="Helvetica Light" panose="020B0403020202020204" pitchFamily="34" charset="0"/>
              </a:rPr>
              <a:t>2pq</a:t>
            </a:r>
          </a:p>
          <a:p>
            <a:r>
              <a:rPr lang="en-US" sz="2200" b="1" dirty="0">
                <a:latin typeface="Helvetica Light" panose="020B0403020202020204" pitchFamily="34" charset="0"/>
              </a:rPr>
              <a:t>						 The</a:t>
            </a:r>
            <a:r>
              <a:rPr lang="en-US" sz="2200" dirty="0">
                <a:latin typeface="Helvetica Light" panose="020B0403020202020204" pitchFamily="34" charset="0"/>
              </a:rPr>
              <a:t> aa genotype freq.: </a:t>
            </a:r>
            <a:r>
              <a:rPr lang="en-US" sz="2200" b="1" dirty="0">
                <a:latin typeface="Helvetica Light" panose="020B0403020202020204" pitchFamily="34" charset="0"/>
              </a:rPr>
              <a:t>q**2 = 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9CE7FB-2AD3-1348-8710-44B629CDD5A3}"/>
              </a:ext>
            </a:extLst>
          </p:cNvPr>
          <p:cNvSpPr/>
          <p:nvPr/>
        </p:nvSpPr>
        <p:spPr>
          <a:xfrm>
            <a:off x="362465" y="4215459"/>
            <a:ext cx="11372335" cy="23391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Points (hints)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The program should use the </a:t>
            </a:r>
            <a:r>
              <a:rPr lang="en-US" b="1" dirty="0">
                <a:latin typeface="Helvetica Light" panose="020B0403020202020204" pitchFamily="34" charset="0"/>
              </a:rPr>
              <a:t>input() </a:t>
            </a:r>
            <a:r>
              <a:rPr lang="en-US" dirty="0">
                <a:latin typeface="Helvetica Light" panose="020B0403020202020204" pitchFamily="34" charset="0"/>
              </a:rPr>
              <a:t>function to prompt for the command line entry of two values from the command line.</a:t>
            </a:r>
          </a:p>
          <a:p>
            <a:pPr marL="342900" indent="-34290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If you supply two values, e.g., 0.2 and 0.8, python will want to treat these as strings. So, before doing math you will need to convert them to floats </a:t>
            </a:r>
            <a:r>
              <a:rPr lang="en-US" b="1" dirty="0">
                <a:latin typeface="Helvetica Light" panose="020B0403020202020204" pitchFamily="34" charset="0"/>
              </a:rPr>
              <a:t>(A = float(</a:t>
            </a:r>
            <a:r>
              <a:rPr lang="en-US" b="1" dirty="0" err="1">
                <a:latin typeface="Helvetica Light" panose="020B0403020202020204" pitchFamily="34" charset="0"/>
              </a:rPr>
              <a:t>Inputvalue</a:t>
            </a:r>
            <a:r>
              <a:rPr lang="en-US" b="1" dirty="0">
                <a:latin typeface="Helvetica Light" panose="020B0403020202020204" pitchFamily="34" charset="0"/>
              </a:rPr>
              <a:t>))</a:t>
            </a:r>
          </a:p>
          <a:p>
            <a:pPr marL="342900" indent="-342900">
              <a:buFontTx/>
              <a:buChar char="-"/>
            </a:pPr>
            <a:endParaRPr lang="en-US" b="1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Helvetica Light" panose="020B0403020202020204" pitchFamily="34" charset="0"/>
              </a:rPr>
              <a:t>As part of this exercise, you will need to control the precision of the floats printed (e.g., % %)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FFC77-425C-444A-AB1A-BECD6F3B54C9}"/>
              </a:ext>
            </a:extLst>
          </p:cNvPr>
          <p:cNvSpPr txBox="1"/>
          <p:nvPr/>
        </p:nvSpPr>
        <p:spPr>
          <a:xfrm>
            <a:off x="13234086" y="3484605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2B915-E064-284F-A5DB-4F28686FADAB}"/>
              </a:ext>
            </a:extLst>
          </p:cNvPr>
          <p:cNvSpPr/>
          <p:nvPr/>
        </p:nvSpPr>
        <p:spPr>
          <a:xfrm>
            <a:off x="1397876" y="1836321"/>
            <a:ext cx="7924800" cy="129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Courier" pitchFamily="2" charset="0"/>
              </a:rPr>
              <a:t>﻿name3 = input("Enter a string: ")</a:t>
            </a:r>
          </a:p>
          <a:p>
            <a:endParaRPr lang="en-US" sz="26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print(name3)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6C60C-2780-A249-BFE2-FA1D120D6DB6}"/>
              </a:ext>
            </a:extLst>
          </p:cNvPr>
          <p:cNvSpPr/>
          <p:nvPr/>
        </p:nvSpPr>
        <p:spPr>
          <a:xfrm>
            <a:off x="1397876" y="4140640"/>
            <a:ext cx="79248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‘Enter a string: ‘ prompt will appear at command line. Type a string</a:t>
            </a:r>
          </a:p>
          <a:p>
            <a:endParaRPr lang="en-US" sz="2600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If ‘Burrow’ is typed and Enter hit,</a:t>
            </a:r>
          </a:p>
          <a:p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‘Burrow should print to </a:t>
            </a:r>
            <a:r>
              <a:rPr lang="en-US" sz="2600" dirty="0" err="1">
                <a:solidFill>
                  <a:srgbClr val="002060"/>
                </a:solidFill>
                <a:latin typeface="Courier" pitchFamily="2" charset="0"/>
              </a:rPr>
              <a:t>screen.vcvcc</a:t>
            </a:r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Courier" pitchFamily="2" charset="0"/>
              </a:rPr>
              <a:t>vvcxd</a:t>
            </a:r>
            <a:r>
              <a:rPr lang="en-US" sz="2600" dirty="0">
                <a:solidFill>
                  <a:srgbClr val="002060"/>
                </a:solidFill>
                <a:latin typeface="Courier" pitchFamily="2" charset="0"/>
              </a:rPr>
              <a:t>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9BBFBD-9BEB-1243-BC42-5A02EA92B35E}"/>
              </a:ext>
            </a:extLst>
          </p:cNvPr>
          <p:cNvSpPr/>
          <p:nvPr/>
        </p:nvSpPr>
        <p:spPr>
          <a:xfrm>
            <a:off x="1332303" y="364500"/>
            <a:ext cx="9910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HELVETICA LIGHT" panose="020B0403020202020204" pitchFamily="34" charset="0"/>
              </a:rPr>
              <a:t>Pulling raw input from the command line </a:t>
            </a:r>
            <a:r>
              <a:rPr lang="en-US" sz="3200" b="1" dirty="0">
                <a:solidFill>
                  <a:srgbClr val="333333"/>
                </a:solidFill>
                <a:latin typeface="Courier" pitchFamily="2" charset="0"/>
              </a:rPr>
              <a:t>(input())</a:t>
            </a:r>
            <a:endParaRPr lang="en-US" sz="3200" b="1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2C0-485D-454E-AE1B-2D525EBB7573}"/>
              </a:ext>
            </a:extLst>
          </p:cNvPr>
          <p:cNvSpPr txBox="1"/>
          <p:nvPr/>
        </p:nvSpPr>
        <p:spPr>
          <a:xfrm>
            <a:off x="1332303" y="1302050"/>
            <a:ext cx="16706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DC85D-EDA8-5C43-BF1B-DCEEE2CD8A89}"/>
              </a:ext>
            </a:extLst>
          </p:cNvPr>
          <p:cNvSpPr txBox="1"/>
          <p:nvPr/>
        </p:nvSpPr>
        <p:spPr>
          <a:xfrm>
            <a:off x="1332303" y="3648197"/>
            <a:ext cx="3967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  <a:latin typeface="Helvetica Light" panose="020B0403020202020204" pitchFamily="34" charset="0"/>
              </a:rPr>
              <a:t>At command line prompt:</a:t>
            </a:r>
          </a:p>
        </p:txBody>
      </p:sp>
    </p:spTree>
    <p:extLst>
      <p:ext uri="{BB962C8B-B14F-4D97-AF65-F5344CB8AC3E}">
        <p14:creationId xmlns:p14="http://schemas.microsoft.com/office/powerpoint/2010/main" val="206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06A35-DA43-FB4C-BEF3-FE4EEC3D95B4}"/>
              </a:ext>
            </a:extLst>
          </p:cNvPr>
          <p:cNvSpPr txBox="1"/>
          <p:nvPr/>
        </p:nvSpPr>
        <p:spPr>
          <a:xfrm>
            <a:off x="882925" y="433160"/>
            <a:ext cx="1999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This week: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A57C-3E55-AB49-8F7A-BD8712B63F69}"/>
              </a:ext>
            </a:extLst>
          </p:cNvPr>
          <p:cNvSpPr txBox="1"/>
          <p:nvPr/>
        </p:nvSpPr>
        <p:spPr>
          <a:xfrm>
            <a:off x="882925" y="1381539"/>
            <a:ext cx="1026712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Read through chapter 8 (*</a:t>
            </a:r>
            <a:r>
              <a:rPr lang="en-US" sz="2100" dirty="0">
                <a:latin typeface="Helvetica Light" panose="020B0403020202020204" pitchFamily="34" charset="0"/>
              </a:rPr>
              <a:t>note PythonLesson1_Chapter8.docx under week6 is updated to reflect python3</a:t>
            </a:r>
            <a:r>
              <a:rPr lang="en-US" sz="2600" dirty="0">
                <a:latin typeface="Helvetica Light" panose="020B0403020202020204" pitchFamily="34" charset="0"/>
              </a:rPr>
              <a:t>).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Write the script specified in the chapter as you go through it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python_1_primer.md, assignment_pyton1.md</a:t>
            </a:r>
          </a:p>
          <a:p>
            <a:pPr marL="514350" indent="-514350">
              <a:buAutoNum type="arabicPeriod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Email me script for </a:t>
            </a:r>
            <a:r>
              <a:rPr lang="en-US" sz="2600" b="1" dirty="0">
                <a:latin typeface="Helvetica Light" panose="020B0403020202020204" pitchFamily="34" charset="0"/>
              </a:rPr>
              <a:t>#3 </a:t>
            </a:r>
            <a:r>
              <a:rPr lang="en-US" sz="2600" dirty="0">
                <a:latin typeface="Helvetica Light" panose="020B0403020202020204" pitchFamily="34" charset="0"/>
              </a:rPr>
              <a:t>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F650B-8D6C-4741-BB29-74826F1F6CC7}"/>
              </a:ext>
            </a:extLst>
          </p:cNvPr>
          <p:cNvSpPr txBox="1"/>
          <p:nvPr/>
        </p:nvSpPr>
        <p:spPr>
          <a:xfrm>
            <a:off x="882924" y="5069129"/>
            <a:ext cx="20858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Next week: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84E4-4E42-FA41-BC9C-1CEB2899F41A}"/>
              </a:ext>
            </a:extLst>
          </p:cNvPr>
          <p:cNvSpPr txBox="1"/>
          <p:nvPr/>
        </p:nvSpPr>
        <p:spPr>
          <a:xfrm>
            <a:off x="882924" y="5932397"/>
            <a:ext cx="102671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600" dirty="0">
                <a:latin typeface="Helvetica Light" panose="020B0403020202020204" pitchFamily="34" charset="0"/>
              </a:rPr>
              <a:t>Chapter 9: lists, conditionals, loops </a:t>
            </a:r>
          </a:p>
        </p:txBody>
      </p:sp>
    </p:spTree>
    <p:extLst>
      <p:ext uri="{BB962C8B-B14F-4D97-AF65-F5344CB8AC3E}">
        <p14:creationId xmlns:p14="http://schemas.microsoft.com/office/powerpoint/2010/main" val="16330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847A6-122F-D744-AC71-CABE3ECDFD5B}"/>
              </a:ext>
            </a:extLst>
          </p:cNvPr>
          <p:cNvSpPr txBox="1"/>
          <p:nvPr/>
        </p:nvSpPr>
        <p:spPr>
          <a:xfrm>
            <a:off x="3724867" y="362200"/>
            <a:ext cx="35702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python 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87775-7986-AA41-B214-319438F36EFA}"/>
              </a:ext>
            </a:extLst>
          </p:cNvPr>
          <p:cNvSpPr/>
          <p:nvPr/>
        </p:nvSpPr>
        <p:spPr>
          <a:xfrm>
            <a:off x="815547" y="1254261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comment: testing my first program with a simple print statement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("I’m ready to learn python, and this is step 1")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2F382C-760A-0840-9B1A-3C1167D7F25E}"/>
              </a:ext>
            </a:extLst>
          </p:cNvPr>
          <p:cNvSpPr/>
          <p:nvPr/>
        </p:nvSpPr>
        <p:spPr>
          <a:xfrm>
            <a:off x="786713" y="3952153"/>
            <a:ext cx="10589740" cy="2308324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the command line:</a:t>
            </a:r>
          </a:p>
          <a:p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first_python.py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467188" y="278297"/>
            <a:ext cx="3257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Interactive mode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0C53A0-E325-1B4A-B632-E145EA1C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7" y="863072"/>
            <a:ext cx="8663390" cy="56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093304"/>
            <a:ext cx="25442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Enter by simply typing:</a:t>
            </a:r>
          </a:p>
          <a:p>
            <a:endParaRPr lang="en-US" dirty="0"/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422296" y="3702522"/>
            <a:ext cx="2454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15FE9-5958-064F-BA64-9E30A36379F4}"/>
              </a:ext>
            </a:extLst>
          </p:cNvPr>
          <p:cNvSpPr/>
          <p:nvPr/>
        </p:nvSpPr>
        <p:spPr>
          <a:xfrm>
            <a:off x="5166899" y="324433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21212"/>
                </a:solidFill>
                <a:latin typeface="Menlo" panose="020B0609030804020204" pitchFamily="49" charset="0"/>
              </a:rPr>
              <a:t>week6a.pptx*</a:t>
            </a:r>
            <a:endParaRPr lang="en-US" dirty="0">
              <a:solidFill>
                <a:srgbClr val="12121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8B14-71D3-284A-B530-F620DCCC2513}"/>
              </a:ext>
            </a:extLst>
          </p:cNvPr>
          <p:cNvSpPr txBox="1"/>
          <p:nvPr/>
        </p:nvSpPr>
        <p:spPr>
          <a:xfrm>
            <a:off x="4887977" y="237986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Helvetica Light" panose="020B0403020202020204" pitchFamily="34" charset="0"/>
              </a:rPr>
              <a:t>Ipy</a:t>
            </a:r>
            <a:r>
              <a:rPr lang="en-US" sz="3200" dirty="0">
                <a:latin typeface="Helvetica Light" panose="020B0403020202020204" pitchFamily="34" charset="0"/>
              </a:rPr>
              <a:t> console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3819C-7CA5-BF45-9CD1-3A9F60B3CBBF}"/>
              </a:ext>
            </a:extLst>
          </p:cNvPr>
          <p:cNvSpPr txBox="1"/>
          <p:nvPr/>
        </p:nvSpPr>
        <p:spPr>
          <a:xfrm>
            <a:off x="9422296" y="1576781"/>
            <a:ext cx="276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Launch </a:t>
            </a:r>
            <a:r>
              <a:rPr lang="en-US" b="1" dirty="0" err="1">
                <a:latin typeface="Helvetica Light" panose="020B0403020202020204" pitchFamily="34" charset="0"/>
              </a:rPr>
              <a:t>Jupyter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Qtconsole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from Anaconda navigator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6E1E-FB6B-4440-A6B8-A722C51816BC}"/>
              </a:ext>
            </a:extLst>
          </p:cNvPr>
          <p:cNvSpPr txBox="1"/>
          <p:nvPr/>
        </p:nvSpPr>
        <p:spPr>
          <a:xfrm>
            <a:off x="9288347" y="3229556"/>
            <a:ext cx="245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Amazingly useful for testing code while you are building your scripts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74D1C905-9C60-E144-8711-9CB9C8FFF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74"/>
          <a:stretch/>
        </p:blipFill>
        <p:spPr>
          <a:xfrm>
            <a:off x="775648" y="1051034"/>
            <a:ext cx="4426974" cy="543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EB4600-4550-CB41-A5C9-110785544103}"/>
              </a:ext>
            </a:extLst>
          </p:cNvPr>
          <p:cNvSpPr txBox="1"/>
          <p:nvPr/>
        </p:nvSpPr>
        <p:spPr>
          <a:xfrm>
            <a:off x="5399633" y="3229556"/>
            <a:ext cx="317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Functions dually as a terminal window and python interactive prompt, tab complete functionality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1070112" y="2790054"/>
            <a:ext cx="1011141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Seq3 = '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atcGGGC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' # single or double quotes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Val = '11.2' 	#something that looks like a float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"Joe Burrow is the real deal" </a:t>
            </a:r>
          </a:p>
          <a:p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4545735" y="367748"/>
            <a:ext cx="31005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1070112" y="1674347"/>
            <a:ext cx="1063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Assigning </a:t>
            </a:r>
            <a:r>
              <a:rPr lang="en-US" sz="2800" b="1" dirty="0">
                <a:latin typeface="Helvetica Light" panose="020B0403020202020204" pitchFamily="34" charset="0"/>
              </a:rPr>
              <a:t>strings</a:t>
            </a:r>
            <a:r>
              <a:rPr lang="en-US" sz="2800" dirty="0">
                <a:latin typeface="Helvetica Light" panose="020B0403020202020204" pitchFamily="34" charset="0"/>
              </a:rPr>
              <a:t> to variables (requires single or double quotes):</a:t>
            </a:r>
          </a:p>
        </p:txBody>
      </p:sp>
    </p:spTree>
    <p:extLst>
      <p:ext uri="{BB962C8B-B14F-4D97-AF65-F5344CB8AC3E}">
        <p14:creationId xmlns:p14="http://schemas.microsoft.com/office/powerpoint/2010/main" val="359735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EB290-A9D9-A94B-8702-E860D8F938B4}"/>
              </a:ext>
            </a:extLst>
          </p:cNvPr>
          <p:cNvSpPr/>
          <p:nvPr/>
        </p:nvSpPr>
        <p:spPr>
          <a:xfrm>
            <a:off x="629478" y="2098933"/>
            <a:ext cx="104857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Team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CapTeam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Team.upper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#change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LAKERS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actgaaa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Seq_one.replace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('a', 't')	# replaces a with t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Seq_one.count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('A') 	# returns a count of match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F43A-5881-B345-A303-7A2840F28C4F}"/>
              </a:ext>
            </a:extLst>
          </p:cNvPr>
          <p:cNvSpPr txBox="1"/>
          <p:nvPr/>
        </p:nvSpPr>
        <p:spPr>
          <a:xfrm>
            <a:off x="1934432" y="397565"/>
            <a:ext cx="78758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built in string functions/methods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2A06A-2B68-2340-8CE4-3FB2C6417880}"/>
              </a:ext>
            </a:extLst>
          </p:cNvPr>
          <p:cNvSpPr txBox="1"/>
          <p:nvPr/>
        </p:nvSpPr>
        <p:spPr>
          <a:xfrm>
            <a:off x="3614530" y="1286721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StringName.</a:t>
            </a:r>
            <a:r>
              <a:rPr lang="en-US" sz="2800" b="1" dirty="0" err="1">
                <a:latin typeface="Helvetica Light" panose="020B0403020202020204" pitchFamily="34" charset="0"/>
              </a:rPr>
              <a:t>functionname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7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549D-C5D8-4941-91DE-9E7F6C8AD071}"/>
              </a:ext>
            </a:extLst>
          </p:cNvPr>
          <p:cNvSpPr txBox="1"/>
          <p:nvPr/>
        </p:nvSpPr>
        <p:spPr>
          <a:xfrm>
            <a:off x="3512066" y="516835"/>
            <a:ext cx="53511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Scalars: integers and floats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30E4-B768-AC4D-ACDC-62B63BD9B4B2}"/>
              </a:ext>
            </a:extLst>
          </p:cNvPr>
          <p:cNvSpPr txBox="1"/>
          <p:nvPr/>
        </p:nvSpPr>
        <p:spPr>
          <a:xfrm>
            <a:off x="911326" y="1702907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Integers</a:t>
            </a:r>
            <a:r>
              <a:rPr lang="en-US" sz="2800" dirty="0">
                <a:latin typeface="Helvetica Light" panose="020B0403020202020204" pitchFamily="34" charset="0"/>
              </a:rPr>
              <a:t>: whole numbers (1, 3, 7, -99)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C05-8BA8-6C48-83CD-B0B7FDC5B165}"/>
              </a:ext>
            </a:extLst>
          </p:cNvPr>
          <p:cNvSpPr txBox="1"/>
          <p:nvPr/>
        </p:nvSpPr>
        <p:spPr>
          <a:xfrm>
            <a:off x="911326" y="2487595"/>
            <a:ext cx="92881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Dig1 = 13		# no quotes for digits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Dig2 = '111'		# quotes make this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CE885-7FD3-D144-B706-093579F655EE}"/>
              </a:ext>
            </a:extLst>
          </p:cNvPr>
          <p:cNvSpPr txBox="1"/>
          <p:nvPr/>
        </p:nvSpPr>
        <p:spPr>
          <a:xfrm>
            <a:off x="921264" y="4051855"/>
            <a:ext cx="10836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Floats</a:t>
            </a:r>
            <a:r>
              <a:rPr lang="en-US" sz="2800" dirty="0">
                <a:latin typeface="Helvetica Light" panose="020B0403020202020204" pitchFamily="34" charset="0"/>
              </a:rPr>
              <a:t>: ' floating’ decimal point (all is means is there is a decimal)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3D566-DF7F-7847-B3E9-7C8801F43BBB}"/>
              </a:ext>
            </a:extLst>
          </p:cNvPr>
          <p:cNvSpPr txBox="1"/>
          <p:nvPr/>
        </p:nvSpPr>
        <p:spPr>
          <a:xfrm>
            <a:off x="884334" y="4802357"/>
            <a:ext cx="928812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F1 = 1.3333		# no quotes for floats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F2 = '.111'		# quotes make this a string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F3 = float(F2)</a:t>
            </a:r>
          </a:p>
        </p:txBody>
      </p:sp>
    </p:spTree>
    <p:extLst>
      <p:ext uri="{BB962C8B-B14F-4D97-AF65-F5344CB8AC3E}">
        <p14:creationId xmlns:p14="http://schemas.microsoft.com/office/powerpoint/2010/main" val="21609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6E8E4-FEE0-6748-A507-33295519B353}"/>
              </a:ext>
            </a:extLst>
          </p:cNvPr>
          <p:cNvSpPr/>
          <p:nvPr/>
        </p:nvSpPr>
        <p:spPr>
          <a:xfrm>
            <a:off x="2367169" y="1409878"/>
            <a:ext cx="681385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an integer,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float, and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+mj-lt"/>
                <a:ea typeface="Times New Roman" panose="02020603050405020304" pitchFamily="18" charset="0"/>
              </a:rPr>
              <a:t>for a string. </a:t>
            </a:r>
            <a:endParaRPr lang="en-US" sz="23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F459-0F89-D345-AA63-7A331BEB4ACC}"/>
              </a:ext>
            </a:extLst>
          </p:cNvPr>
          <p:cNvSpPr txBox="1"/>
          <p:nvPr/>
        </p:nvSpPr>
        <p:spPr>
          <a:xfrm>
            <a:off x="1752950" y="327991"/>
            <a:ext cx="7800533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latin typeface="Helvetica Light" panose="020B0403020202020204" pitchFamily="34" charset="0"/>
              </a:rPr>
              <a:t>% operator: </a:t>
            </a: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controlling format of scalars in print statements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6-6705-AA49-B188-62B08748F2C7}"/>
              </a:ext>
            </a:extLst>
          </p:cNvPr>
          <p:cNvSpPr/>
          <p:nvPr/>
        </p:nvSpPr>
        <p:spPr>
          <a:xfrm>
            <a:off x="1085020" y="2925497"/>
            <a:ext cx="9604513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Prod = 2/3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("2/3 should equal roughly %.3f" % (Prod))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8B2A-C8E4-5E49-8404-193C135195AE}"/>
              </a:ext>
            </a:extLst>
          </p:cNvPr>
          <p:cNvSpPr/>
          <p:nvPr/>
        </p:nvSpPr>
        <p:spPr>
          <a:xfrm>
            <a:off x="1085020" y="2294809"/>
            <a:ext cx="525977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%f </a:t>
            </a:r>
            <a:r>
              <a:rPr lang="en-US" sz="2300" dirty="0">
                <a:latin typeface="Helvetica Light" panose="020B040302020202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controls precision of floats printed.</a:t>
            </a:r>
            <a:endParaRPr lang="en-US" sz="2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4B938-9C88-534D-9C2B-8106A6BC71DA}"/>
              </a:ext>
            </a:extLst>
          </p:cNvPr>
          <p:cNvSpPr/>
          <p:nvPr/>
        </p:nvSpPr>
        <p:spPr>
          <a:xfrm>
            <a:off x="1085020" y="4347051"/>
            <a:ext cx="9604513" cy="220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Temp = 72.3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Seq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ATCCC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Num = 23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print("Primer %d, bases %s, melting point %f" % (Num, Seq, Temp))</a:t>
            </a:r>
          </a:p>
        </p:txBody>
      </p:sp>
    </p:spTree>
    <p:extLst>
      <p:ext uri="{BB962C8B-B14F-4D97-AF65-F5344CB8AC3E}">
        <p14:creationId xmlns:p14="http://schemas.microsoft.com/office/powerpoint/2010/main" val="197902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BC4A2-9B62-A242-A5D4-64C574932116}"/>
              </a:ext>
            </a:extLst>
          </p:cNvPr>
          <p:cNvSpPr txBox="1"/>
          <p:nvPr/>
        </p:nvSpPr>
        <p:spPr>
          <a:xfrm>
            <a:off x="2691497" y="449207"/>
            <a:ext cx="6340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Interactive mode help() and </a:t>
            </a:r>
            <a:r>
              <a:rPr lang="en-US" sz="3300" b="1" dirty="0" err="1">
                <a:latin typeface="Helvetica Light" panose="020B0403020202020204" pitchFamily="34" charset="0"/>
              </a:rPr>
              <a:t>dir</a:t>
            </a:r>
            <a:r>
              <a:rPr lang="en-US" sz="3300" b="1" dirty="0">
                <a:latin typeface="Helvetica Light" panose="020B0403020202020204" pitchFamily="34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12135-4E26-EA4B-8F81-2F5B981B57B4}"/>
              </a:ext>
            </a:extLst>
          </p:cNvPr>
          <p:cNvSpPr/>
          <p:nvPr/>
        </p:nvSpPr>
        <p:spPr>
          <a:xfrm>
            <a:off x="1370622" y="1452770"/>
            <a:ext cx="78309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help(str)		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provides brief description of str functions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blackboard sign on a wall&#10;&#10;Description automatically generated">
            <a:extLst>
              <a:ext uri="{FF2B5EF4-FFF2-40B4-BE49-F238E27FC236}">
                <a16:creationId xmlns:a16="http://schemas.microsoft.com/office/drawing/2014/main" id="{CB5ED61C-480B-1F4F-BC6B-08EE1FC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7" y="2687166"/>
            <a:ext cx="6279559" cy="372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AE82-27F4-714B-9EFF-7CC1DE322C4C}"/>
              </a:ext>
            </a:extLst>
          </p:cNvPr>
          <p:cNvSpPr txBox="1"/>
          <p:nvPr/>
        </p:nvSpPr>
        <p:spPr>
          <a:xfrm>
            <a:off x="7512689" y="3690730"/>
            <a:ext cx="448384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Hitting tab after variable name followed by </a:t>
            </a:r>
            <a:r>
              <a:rPr lang="en-US" sz="3500" b="1" dirty="0">
                <a:latin typeface="Helvetica Light" panose="020B0403020202020204" pitchFamily="34" charset="0"/>
              </a:rPr>
              <a:t>.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will list methods available to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130095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875</Words>
  <Application>Microsoft Macintosh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117</cp:revision>
  <dcterms:created xsi:type="dcterms:W3CDTF">2020-09-07T19:19:57Z</dcterms:created>
  <dcterms:modified xsi:type="dcterms:W3CDTF">2021-09-27T23:58:55Z</dcterms:modified>
</cp:coreProperties>
</file>