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300" r:id="rId4"/>
    <p:sldId id="261" r:id="rId5"/>
    <p:sldId id="301" r:id="rId6"/>
    <p:sldId id="260" r:id="rId7"/>
    <p:sldId id="268" r:id="rId8"/>
    <p:sldId id="269" r:id="rId9"/>
    <p:sldId id="270" r:id="rId10"/>
    <p:sldId id="302" r:id="rId11"/>
    <p:sldId id="304" r:id="rId12"/>
    <p:sldId id="280" r:id="rId13"/>
    <p:sldId id="281" r:id="rId14"/>
    <p:sldId id="284" r:id="rId15"/>
    <p:sldId id="305" r:id="rId16"/>
    <p:sldId id="257" r:id="rId17"/>
    <p:sldId id="298" r:id="rId18"/>
    <p:sldId id="299" r:id="rId19"/>
    <p:sldId id="294" r:id="rId20"/>
    <p:sldId id="29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/>
    <p:restoredTop sz="94852"/>
  </p:normalViewPr>
  <p:slideViewPr>
    <p:cSldViewPr snapToGrid="0" snapToObjects="1">
      <p:cViewPr varScale="1">
        <p:scale>
          <a:sx n="105" d="100"/>
          <a:sy n="10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99477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$PATH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Rapid text processing (</a:t>
            </a:r>
            <a:r>
              <a:rPr lang="en-US" sz="2600" b="1" dirty="0">
                <a:latin typeface="Helvetica Light" panose="020B0403020202020204" pitchFamily="34" charset="0"/>
              </a:rPr>
              <a:t>tr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sed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awk</a:t>
            </a:r>
            <a:r>
              <a:rPr lang="en-US" sz="2600" dirty="0">
                <a:latin typeface="Helvetica Light" panose="020B0403020202020204" pitchFamily="34" charset="0"/>
              </a:rPr>
              <a:t>; more detail on </a:t>
            </a:r>
            <a:r>
              <a:rPr lang="en-US" sz="2600" b="1" dirty="0">
                <a:latin typeface="Helvetica Light" panose="020B0403020202020204" pitchFamily="34" charset="0"/>
              </a:rPr>
              <a:t>grep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Line endings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More on shell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</a:t>
            </a:r>
            <a:r>
              <a:rPr lang="en-US" sz="2600" dirty="0">
                <a:latin typeface="Helvetica Light" panose="020B0403020202020204" pitchFamily="34" charset="0"/>
              </a:rPr>
              <a:t>Installing packages (</a:t>
            </a:r>
            <a:r>
              <a:rPr lang="en-US" sz="2600" b="1" dirty="0">
                <a:latin typeface="Helvetica Light" panose="020B0403020202020204" pitchFamily="34" charset="0"/>
              </a:rPr>
              <a:t>homebrew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apt-get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yum</a:t>
            </a:r>
            <a:r>
              <a:rPr lang="en-US" sz="2600" dirty="0">
                <a:latin typeface="Helvetica Light" panose="020B0403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5267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4: more advanced Unix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441018" y="5573381"/>
            <a:ext cx="4616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364D-5079-2E43-B88C-A46C35DAC4E5}"/>
              </a:ext>
            </a:extLst>
          </p:cNvPr>
          <p:cNvSpPr txBox="1"/>
          <p:nvPr/>
        </p:nvSpPr>
        <p:spPr>
          <a:xfrm>
            <a:off x="441018" y="6187473"/>
            <a:ext cx="50786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5783204" y="6187472"/>
            <a:ext cx="6067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UnixIV_primer.md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unix_assignment_4.md 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77972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3426709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2166906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4627595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767272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prints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955598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5207259"/>
            <a:ext cx="6984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</p:spTree>
    <p:extLst>
      <p:ext uri="{BB962C8B-B14F-4D97-AF65-F5344CB8AC3E}">
        <p14:creationId xmlns:p14="http://schemas.microsoft.com/office/powerpoint/2010/main" val="31817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37333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27225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1462717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3923406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063083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</a:t>
            </a:r>
            <a:r>
              <a:rPr lang="en-US" sz="2200" dirty="0" err="1">
                <a:latin typeface="Helvetica Light" panose="020B0403020202020204" pitchFamily="34" charset="0"/>
              </a:rPr>
              <a:t>rrints</a:t>
            </a:r>
            <a:r>
              <a:rPr lang="en-US" sz="2200" dirty="0">
                <a:latin typeface="Helvetica Light" panose="020B0403020202020204" pitchFamily="34" charset="0"/>
              </a:rPr>
              <a:t>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251409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4503070"/>
            <a:ext cx="792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Match: </a:t>
            </a:r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63BF4-A4DC-3547-AE7E-E8B16135340F}"/>
              </a:ext>
            </a:extLst>
          </p:cNvPr>
          <p:cNvSpPr/>
          <p:nvPr/>
        </p:nvSpPr>
        <p:spPr>
          <a:xfrm>
            <a:off x="992748" y="5241515"/>
            <a:ext cx="741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($9 - $4 &gt; 100) print $1'}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0CFEA-C3D8-8F44-AB53-042F1CB6D173}"/>
              </a:ext>
            </a:extLst>
          </p:cNvPr>
          <p:cNvSpPr txBox="1"/>
          <p:nvPr/>
        </p:nvSpPr>
        <p:spPr>
          <a:xfrm>
            <a:off x="2621906" y="5821179"/>
            <a:ext cx="753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Conditional: </a:t>
            </a:r>
            <a:r>
              <a:rPr lang="en-US" sz="2200" dirty="0">
                <a:latin typeface="Helvetica Light" panose="020B0403020202020204" pitchFamily="34" charset="0"/>
              </a:rPr>
              <a:t>Prints first field for lines where the value in 9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minus the value in 4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3768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74" y="433603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: a quick </a:t>
            </a:r>
            <a:r>
              <a:rPr lang="en-US" sz="3000" dirty="0" err="1">
                <a:latin typeface="Helvetica Light" panose="020B0403020202020204" pitchFamily="34" charset="0"/>
              </a:rPr>
              <a:t>unix</a:t>
            </a:r>
            <a:r>
              <a:rPr lang="en-US" sz="3000" dirty="0">
                <a:latin typeface="Helvetica Light" panose="020B0403020202020204" pitchFamily="34" charset="0"/>
              </a:rPr>
              <a:t> tool for ‘transliterating’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874" y="2018103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tr 'T' 'U' &lt;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5515" y="2039611"/>
            <a:ext cx="324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#changes all ‘T’s to ‘U’s;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3497" y="2584668"/>
            <a:ext cx="348639" cy="51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07" y="3289478"/>
            <a:ext cx="219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contents of file in for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350" y="3289478"/>
            <a:ext cx="219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output to ‘</a:t>
            </a:r>
            <a:r>
              <a:rPr lang="en-US" sz="2000" dirty="0" err="1">
                <a:latin typeface="Helvetica Light" panose="020B0403020202020204" pitchFamily="34" charset="0"/>
              </a:rPr>
              <a:t>test.txt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49612" y="2544139"/>
            <a:ext cx="320753" cy="615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9045" y="5100401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| tr 'T' 'U'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941" y="5911050"/>
            <a:ext cx="895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## this does the exact same thing as the first example, but uses </a:t>
            </a:r>
            <a:r>
              <a:rPr lang="en-US" sz="2000" b="1" dirty="0">
                <a:latin typeface="Helvetica Light" panose="020B0403020202020204" pitchFamily="34" charset="0"/>
              </a:rPr>
              <a:t>cat</a:t>
            </a:r>
            <a:r>
              <a:rPr lang="en-US" sz="2000" dirty="0">
                <a:latin typeface="Helvetica Light" panose="020B0403020202020204" pitchFamily="34" charset="0"/>
              </a:rPr>
              <a:t> and a “</a:t>
            </a:r>
            <a:r>
              <a:rPr lang="en-US" sz="2000" b="1" dirty="0">
                <a:latin typeface="Helvetica Light" panose="020B0403020202020204" pitchFamily="34" charset="0"/>
              </a:rPr>
              <a:t>|</a:t>
            </a:r>
            <a:r>
              <a:rPr lang="en-US" sz="2000" dirty="0">
                <a:latin typeface="Helvetica Light" panose="020B04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2343" y="152684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 with line endings</a:t>
            </a:r>
          </a:p>
        </p:txBody>
      </p:sp>
      <p:pic>
        <p:nvPicPr>
          <p:cNvPr id="4" name="Picture 3" descr="Screen Shot 2015-09-16 at 1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" y="940116"/>
            <a:ext cx="8267176" cy="229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1401" y="1347768"/>
            <a:ext cx="243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^M </a:t>
            </a:r>
            <a:r>
              <a:rPr lang="en-US" sz="2000" dirty="0">
                <a:latin typeface="Helvetica Light" panose="020B0403020202020204" pitchFamily="34" charset="0"/>
              </a:rPr>
              <a:t>is what</a:t>
            </a:r>
            <a:r>
              <a:rPr lang="en-US" sz="2000" b="1" dirty="0">
                <a:latin typeface="Helvetica Light" panose="020B0403020202020204" pitchFamily="34" charset="0"/>
              </a:rPr>
              <a:t> Mac </a:t>
            </a:r>
            <a:r>
              <a:rPr lang="en-US" sz="2000" dirty="0">
                <a:latin typeface="Helvetica Light" panose="020B0403020202020204" pitchFamily="34" charset="0"/>
              </a:rPr>
              <a:t>line endings will appear as in your terminal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8752" y="3429000"/>
            <a:ext cx="45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\r </a:t>
            </a:r>
            <a:r>
              <a:rPr lang="en-US" sz="2400" dirty="0">
                <a:latin typeface="Helvetica Light" panose="020B0403020202020204" pitchFamily="34" charset="0"/>
              </a:rPr>
              <a:t>		MAC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\n</a:t>
            </a:r>
            <a:r>
              <a:rPr lang="en-US" sz="2400" dirty="0">
                <a:latin typeface="Helvetica Light" panose="020B0403020202020204" pitchFamily="34" charset="0"/>
              </a:rPr>
              <a:t>		Unix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\r\n</a:t>
            </a:r>
            <a:r>
              <a:rPr lang="en-US" sz="2400" dirty="0">
                <a:latin typeface="Helvetica Light" panose="020B0403020202020204" pitchFamily="34" charset="0"/>
              </a:rPr>
              <a:t>		Windows ending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113" y="4970481"/>
            <a:ext cx="85717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file_with_MAC_endings.txt</a:t>
            </a:r>
            <a:r>
              <a:rPr lang="en-US" sz="2800" b="1" dirty="0">
                <a:latin typeface="Helvetica Light" panose="020B0403020202020204" pitchFamily="34" charset="0"/>
              </a:rPr>
              <a:t> | </a:t>
            </a:r>
            <a:r>
              <a:rPr lang="en-US" sz="2800" b="1" dirty="0" err="1">
                <a:latin typeface="Helvetica Light" panose="020B0403020202020204" pitchFamily="34" charset="0"/>
              </a:rPr>
              <a:t>tr</a:t>
            </a:r>
            <a:r>
              <a:rPr lang="en-US" sz="2800" b="1" dirty="0">
                <a:latin typeface="Helvetica Light" panose="020B0403020202020204" pitchFamily="34" charset="0"/>
              </a:rPr>
              <a:t> ‘\r’ ‘\n’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## this will write to standard out. If you wanted to send it to a file, you would redirect with “&gt;” to a file of your naming</a:t>
            </a:r>
          </a:p>
        </p:txBody>
      </p:sp>
    </p:spTree>
    <p:extLst>
      <p:ext uri="{BB962C8B-B14F-4D97-AF65-F5344CB8AC3E}">
        <p14:creationId xmlns:p14="http://schemas.microsoft.com/office/powerpoint/2010/main" val="22861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273" y="4268578"/>
            <a:ext cx="4572000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$1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unix_$1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752" y="285969"/>
            <a:ext cx="941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we could write a shell script to change line endings from mac to </a:t>
            </a:r>
            <a:r>
              <a:rPr lang="en-US" sz="2800" dirty="0" err="1">
                <a:latin typeface="Helvetica Light" panose="020B0403020202020204" pitchFamily="34" charset="0"/>
              </a:rPr>
              <a:t>unix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752" y="5845348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mac2unix.sh </a:t>
            </a:r>
            <a:r>
              <a:rPr lang="en-US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376" y="1852167"/>
            <a:ext cx="9642893" cy="110799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sz="2200" b="1" dirty="0">
                <a:latin typeface="Helvetica Light" panose="020B0403020202020204" pitchFamily="34" charset="0"/>
              </a:rPr>
              <a:t> 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ssr_results_UNIX_endings.txt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56550" y="3078687"/>
            <a:ext cx="511446" cy="37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7616734" y="3090137"/>
            <a:ext cx="314133" cy="472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780" y="3525839"/>
            <a:ext cx="2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input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5594" y="3546331"/>
            <a:ext cx="288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</a:t>
            </a:r>
            <a:r>
              <a:rPr lang="en-US" sz="2000" dirty="0" err="1">
                <a:latin typeface="Helvetica Light" panose="020B0403020202020204" pitchFamily="34" charset="0"/>
              </a:rPr>
              <a:t>outputfile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386" y="4222411"/>
            <a:ext cx="347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$1 </a:t>
            </a:r>
            <a:r>
              <a:rPr lang="en-US" dirty="0">
                <a:latin typeface="Helvetica Light" panose="020B0403020202020204" pitchFamily="34" charset="0"/>
              </a:rPr>
              <a:t>is the first argument that comes from the command line, after the name of the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A71DA-D108-8745-9FF0-8DDCD711AB13}"/>
              </a:ext>
            </a:extLst>
          </p:cNvPr>
          <p:cNvCxnSpPr>
            <a:cxnSpLocks/>
          </p:cNvCxnSpPr>
          <p:nvPr/>
        </p:nvCxnSpPr>
        <p:spPr>
          <a:xfrm flipH="1">
            <a:off x="6432331" y="5937681"/>
            <a:ext cx="1341470" cy="35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CC846-F365-B443-818E-09262061E9DB}"/>
              </a:ext>
            </a:extLst>
          </p:cNvPr>
          <p:cNvSpPr txBox="1"/>
          <p:nvPr/>
        </p:nvSpPr>
        <p:spPr>
          <a:xfrm>
            <a:off x="7930867" y="5568349"/>
            <a:ext cx="347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stored as </a:t>
            </a:r>
            <a:r>
              <a:rPr lang="en-US" b="1" dirty="0">
                <a:latin typeface="Helvetica Light" panose="020B0403020202020204" pitchFamily="34" charset="0"/>
              </a:rPr>
              <a:t>$1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772" y="319047"/>
            <a:ext cx="860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Processing command line arguments in shell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1971" y="1228177"/>
            <a:ext cx="91069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bash </a:t>
            </a:r>
            <a:r>
              <a:rPr lang="en-US" sz="2200" b="1" dirty="0" err="1">
                <a:latin typeface="Helvetica Light" panose="020B0403020202020204" pitchFamily="34" charset="0"/>
              </a:rPr>
              <a:t>make_dup_files.sh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25			</a:t>
            </a:r>
            <a:r>
              <a:rPr lang="en-US" sz="2200" b="1" dirty="0">
                <a:latin typeface="Helvetica Light" panose="020B0403020202020204" pitchFamily="34" charset="0"/>
              </a:rPr>
              <a:t>(one value becomes $1)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bash mac2unix.sh </a:t>
            </a:r>
            <a:r>
              <a:rPr lang="en-US" sz="2200" b="1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example.txt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		</a:t>
            </a:r>
            <a:r>
              <a:rPr lang="en-US" sz="2200" b="1" dirty="0">
                <a:latin typeface="Helvetica Light" panose="020B0403020202020204" pitchFamily="34" charset="0"/>
              </a:rPr>
              <a:t>(one file becomes $1)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bash mac2unix.sh </a:t>
            </a:r>
            <a:r>
              <a:rPr lang="en-US" sz="22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*.txt			</a:t>
            </a:r>
            <a:r>
              <a:rPr lang="en-US" sz="2200" b="1" dirty="0">
                <a:latin typeface="Helvetica Light" panose="020B0403020202020204" pitchFamily="34" charset="0"/>
              </a:rPr>
              <a:t>(a list of files becomes $@)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772" y="3537653"/>
            <a:ext cx="874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Lists of arguments are stored in a special array: $@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2176" y="4076740"/>
            <a:ext cx="3116264" cy="246221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#</a:t>
            </a:r>
            <a:r>
              <a:rPr lang="en-US" sz="2200" b="1" dirty="0" err="1">
                <a:latin typeface="Helvetica Light" panose="020B0403020202020204" pitchFamily="34" charset="0"/>
              </a:rPr>
              <a:t>echo_stdin.sh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BA4D-4500-D64A-91BF-9AB3B1596F35}"/>
              </a:ext>
            </a:extLst>
          </p:cNvPr>
          <p:cNvSpPr txBox="1"/>
          <p:nvPr/>
        </p:nvSpPr>
        <p:spPr>
          <a:xfrm>
            <a:off x="6915860" y="4906548"/>
            <a:ext cx="3116264" cy="144655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200" b="1" dirty="0">
                <a:latin typeface="Helvetica Light" panose="020B0403020202020204" pitchFamily="34" charset="0"/>
              </a:rPr>
              <a:t> 17 19 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10C7F-B3F5-C746-A8BF-603EC9092FBD}"/>
              </a:ext>
            </a:extLst>
          </p:cNvPr>
          <p:cNvSpPr txBox="1"/>
          <p:nvPr/>
        </p:nvSpPr>
        <p:spPr>
          <a:xfrm>
            <a:off x="6096000" y="4369801"/>
            <a:ext cx="5097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Executing from the command line gets:</a:t>
            </a:r>
          </a:p>
        </p:txBody>
      </p:sp>
    </p:spTree>
    <p:extLst>
      <p:ext uri="{BB962C8B-B14F-4D97-AF65-F5344CB8AC3E}">
        <p14:creationId xmlns:p14="http://schemas.microsoft.com/office/powerpoint/2010/main" val="4794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71" y="370657"/>
            <a:ext cx="826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Looping through STDIN to perform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715" y="1272221"/>
            <a:ext cx="8087659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cut_column7.sh by JPJ 9/9/20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description: cuts 7th column from any number of input files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usage: bash cut_column7.sh STDIN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for 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in $@; do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cut -f 7 $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&amp;&gt; $myfile.column7.txt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4715" y="4592624"/>
            <a:ext cx="40122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1</a:t>
            </a:r>
            <a:r>
              <a:rPr lang="en-US" sz="2200" dirty="0">
                <a:latin typeface="Helvetica Light" panose="020B0403020202020204" pitchFamily="34" charset="0"/>
              </a:rPr>
              <a:t>: $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holds the contents of $@ in the loop. Note that 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doesn’t have a $ on the first 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603134"/>
            <a:ext cx="508700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2.  </a:t>
            </a:r>
            <a:r>
              <a:rPr lang="en-US" sz="2200" dirty="0">
                <a:latin typeface="Helvetica Light" panose="020B0403020202020204" pitchFamily="34" charset="0"/>
              </a:rPr>
              <a:t>&amp;&gt; is used to create a new file for the output. Because it is inside the loop, a new file will be created for each object in STDIN</a:t>
            </a:r>
          </a:p>
        </p:txBody>
      </p:sp>
    </p:spTree>
    <p:extLst>
      <p:ext uri="{BB962C8B-B14F-4D97-AF65-F5344CB8AC3E}">
        <p14:creationId xmlns:p14="http://schemas.microsoft.com/office/powerpoint/2010/main" val="31384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17100" y="492533"/>
            <a:ext cx="97577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Installing software packages on Mac Unix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730435" y="1588326"/>
            <a:ext cx="11178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Homebrew (brew)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 for Mac OS Unix. Super helpful, and 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730435" y="3364416"/>
            <a:ext cx="104034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   Installation instructions in </a:t>
            </a:r>
            <a:r>
              <a:rPr lang="en-US" sz="2600" dirty="0" err="1">
                <a:latin typeface="Helvetica Light" panose="020B0403020202020204" pitchFamily="34" charset="0"/>
              </a:rPr>
              <a:t>unixIV</a:t>
            </a:r>
            <a:r>
              <a:rPr lang="en-US" sz="2600" dirty="0">
                <a:latin typeface="Helvetica Light" panose="020B0403020202020204" pitchFamily="34" charset="0"/>
              </a:rPr>
              <a:t> 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71618-B7AC-8742-B007-EF674B2AF606}"/>
              </a:ext>
            </a:extLst>
          </p:cNvPr>
          <p:cNvSpPr/>
          <p:nvPr/>
        </p:nvSpPr>
        <p:spPr>
          <a:xfrm>
            <a:off x="506984" y="4449973"/>
            <a:ext cx="111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 tutorials at: 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www.infoworld.com</a:t>
            </a:r>
            <a:r>
              <a:rPr lang="en-US" sz="2200" dirty="0">
                <a:latin typeface="Helvetica Light" panose="020B0403020202020204" pitchFamily="34" charset="0"/>
              </a:rPr>
              <a:t>/article/3328824/homebrew-tutorial-how-to-use-homebrew-for-</a:t>
            </a:r>
            <a:r>
              <a:rPr lang="en-US" sz="2200" dirty="0" err="1">
                <a:latin typeface="Helvetica Light" panose="020B0403020202020204" pitchFamily="34" charset="0"/>
              </a:rPr>
              <a:t>macos.html</a:t>
            </a: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    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www.howtogeek.com</a:t>
            </a:r>
            <a:r>
              <a:rPr lang="en-US" sz="2200" dirty="0">
                <a:latin typeface="Helvetica Light" panose="020B0403020202020204" pitchFamily="34" charset="0"/>
              </a:rPr>
              <a:t>/211541/homebrew-for-os-x-easily-installs-desktop-apps-and-terminal-utilities/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BCD1-DE4B-6B4B-B08C-2804422C0D53}"/>
              </a:ext>
            </a:extLst>
          </p:cNvPr>
          <p:cNvSpPr txBox="1"/>
          <p:nvPr/>
        </p:nvSpPr>
        <p:spPr>
          <a:xfrm>
            <a:off x="2028688" y="436336"/>
            <a:ext cx="78069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using </a:t>
            </a:r>
            <a:r>
              <a:rPr lang="en-US" sz="3300" b="1" dirty="0">
                <a:latin typeface="Helvetica Light" panose="020B0403020202020204" pitchFamily="34" charset="0"/>
              </a:rPr>
              <a:t>brew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D977-986C-DB42-9DED-595A715F7972}"/>
              </a:ext>
            </a:extLst>
          </p:cNvPr>
          <p:cNvSpPr/>
          <p:nvPr/>
        </p:nvSpPr>
        <p:spPr>
          <a:xfrm>
            <a:off x="751697" y="2192645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F3758-94D5-8945-9D58-90A592CB2E36}"/>
              </a:ext>
            </a:extLst>
          </p:cNvPr>
          <p:cNvSpPr/>
          <p:nvPr/>
        </p:nvSpPr>
        <p:spPr>
          <a:xfrm>
            <a:off x="751696" y="3843670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</p:spTree>
    <p:extLst>
      <p:ext uri="{BB962C8B-B14F-4D97-AF65-F5344CB8AC3E}">
        <p14:creationId xmlns:p14="http://schemas.microsoft.com/office/powerpoint/2010/main" val="29818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852417" y="431858"/>
            <a:ext cx="104871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Ubuntu Linux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936126" y="178925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17DE8-A0C2-2D4B-908B-F81AA3D3821E}"/>
              </a:ext>
            </a:extLst>
          </p:cNvPr>
          <p:cNvSpPr/>
          <p:nvPr/>
        </p:nvSpPr>
        <p:spPr>
          <a:xfrm>
            <a:off x="3175249" y="467703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update package database: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977981" y="321351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Using apt-get requires superuser privileges (</a:t>
            </a:r>
            <a:r>
              <a:rPr lang="en-US" sz="2800" dirty="0" err="1">
                <a:latin typeface="Helvetica Light" panose="020B0403020202020204" pitchFamily="34" charset="0"/>
              </a:rPr>
              <a:t>sudo</a:t>
            </a:r>
            <a:r>
              <a:rPr lang="en-US" sz="2800" dirty="0">
                <a:latin typeface="Helvetica Light" panose="020B0403020202020204" pitchFamily="34" charset="0"/>
              </a:rPr>
              <a:t>), and will require password entry.</a:t>
            </a:r>
          </a:p>
        </p:txBody>
      </p:sp>
    </p:spTree>
    <p:extLst>
      <p:ext uri="{BB962C8B-B14F-4D97-AF65-F5344CB8AC3E}">
        <p14:creationId xmlns:p14="http://schemas.microsoft.com/office/powerpoint/2010/main" val="7539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1. Write a pipeline to 1. grab the information for transcripts on </a:t>
            </a:r>
            <a:r>
              <a:rPr lang="en-US" sz="2200" dirty="0" err="1">
                <a:latin typeface="Helvetica Light" panose="020B0403020202020204" pitchFamily="34" charset="0"/>
              </a:rPr>
              <a:t>chrIII</a:t>
            </a:r>
            <a:r>
              <a:rPr lang="en-US" sz="2200" dirty="0">
                <a:latin typeface="Helvetica Light" panose="020B0403020202020204" pitchFamily="34" charset="0"/>
              </a:rPr>
              <a:t>, 2. Grab only the first 100 of these, 3. grab the “feature” (3</a:t>
            </a:r>
            <a:r>
              <a:rPr lang="en-US" sz="2200" baseline="30000" dirty="0">
                <a:latin typeface="Helvetica Light" panose="020B0403020202020204" pitchFamily="34" charset="0"/>
              </a:rPr>
              <a:t>rd</a:t>
            </a:r>
            <a:r>
              <a:rPr lang="en-US" sz="2200" dirty="0">
                <a:latin typeface="Helvetica Light" panose="020B0403020202020204" pitchFamily="34" charset="0"/>
              </a:rPr>
              <a:t> field) field, and 4. Write to a file.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grep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head –n 100 | cut -f 3 &gt; </a:t>
            </a:r>
            <a:r>
              <a:rPr lang="en-US" sz="2200" b="1" dirty="0" err="1">
                <a:latin typeface="Helvetica Light" panose="020B0403020202020204" pitchFamily="34" charset="0"/>
              </a:rPr>
              <a:t>features.txt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2. Write a pipeline to output the information for sequences on chromosome III that represent CDS.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grep "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"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grep CDS | less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3. Write out a file that lists in sorted order, all of the unique feature categories in </a:t>
            </a:r>
            <a:r>
              <a:rPr lang="en-US" sz="2200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cut -f 3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sort | </a:t>
            </a:r>
            <a:r>
              <a:rPr lang="en-US" sz="2200" b="1" dirty="0" err="1">
                <a:latin typeface="Helvetica Light" panose="020B0403020202020204" pitchFamily="34" charset="0"/>
              </a:rPr>
              <a:t>uniq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93963" y="638355"/>
            <a:ext cx="8981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Linux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691A2-CFB0-C645-BDC4-2442DDA50F03}"/>
              </a:ext>
            </a:extLst>
          </p:cNvPr>
          <p:cNvSpPr/>
          <p:nvPr/>
        </p:nvSpPr>
        <p:spPr>
          <a:xfrm>
            <a:off x="1293963" y="188872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install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install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37C8-6E0C-734D-ADDC-911B7C92C35A}"/>
              </a:ext>
            </a:extLst>
          </p:cNvPr>
          <p:cNvSpPr/>
          <p:nvPr/>
        </p:nvSpPr>
        <p:spPr>
          <a:xfrm>
            <a:off x="1293963" y="3923934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remove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remove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6639216" y="628003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Useful tutorial: https://</a:t>
            </a:r>
            <a:r>
              <a:rPr lang="en-US" dirty="0" err="1"/>
              <a:t>itsfoss.com</a:t>
            </a:r>
            <a:r>
              <a:rPr lang="en-US" dirty="0"/>
              <a:t>/apt-get-</a:t>
            </a:r>
            <a:r>
              <a:rPr lang="en-US" dirty="0" err="1"/>
              <a:t>linux</a:t>
            </a:r>
            <a:r>
              <a:rPr lang="en-US" dirty="0"/>
              <a:t>-guide/</a:t>
            </a:r>
          </a:p>
        </p:txBody>
      </p:sp>
    </p:spTree>
    <p:extLst>
      <p:ext uri="{BB962C8B-B14F-4D97-AF65-F5344CB8AC3E}">
        <p14:creationId xmlns:p14="http://schemas.microsoft.com/office/powerpoint/2010/main" val="4277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4070445" y="393404"/>
            <a:ext cx="3669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this week and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1052-3689-9D4C-B252-FC90951F8684}"/>
              </a:ext>
            </a:extLst>
          </p:cNvPr>
          <p:cNvSpPr txBox="1"/>
          <p:nvPr/>
        </p:nvSpPr>
        <p:spPr>
          <a:xfrm>
            <a:off x="1184730" y="1428101"/>
            <a:ext cx="39392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Haddock and Dunn chapter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6975-1518-7843-B51A-EE316B249A9E}"/>
              </a:ext>
            </a:extLst>
          </p:cNvPr>
          <p:cNvSpPr txBox="1"/>
          <p:nvPr/>
        </p:nvSpPr>
        <p:spPr>
          <a:xfrm>
            <a:off x="1184730" y="2139632"/>
            <a:ext cx="44927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 and Korf primer U29-U40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C33E8-89FF-C24C-96A3-232B9316C0F1}"/>
              </a:ext>
            </a:extLst>
          </p:cNvPr>
          <p:cNvSpPr txBox="1"/>
          <p:nvPr/>
        </p:nvSpPr>
        <p:spPr>
          <a:xfrm>
            <a:off x="1026234" y="3193362"/>
            <a:ext cx="8477449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Work through 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UnixIV_</a:t>
            </a:r>
            <a:r>
              <a:rPr lang="en-US" sz="2600" dirty="0" err="1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primer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Work through, and email me code from, unix_assignment_4.md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C560-E936-0843-9E3A-8FE468250552}"/>
              </a:ext>
            </a:extLst>
          </p:cNvPr>
          <p:cNvSpPr txBox="1"/>
          <p:nvPr/>
        </p:nvSpPr>
        <p:spPr>
          <a:xfrm>
            <a:off x="1038781" y="5060567"/>
            <a:ext cx="486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next Tuesday: Chapter 7 in Haddock and Dunn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1350262" y="426850"/>
            <a:ext cx="990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Bash script to backup local directory to an external drive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1877537" y="2736502"/>
            <a:ext cx="8436925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-av --delete week3_unixIII /Volumes/POLAR2/</a:t>
            </a:r>
          </a:p>
        </p:txBody>
      </p:sp>
    </p:spTree>
    <p:extLst>
      <p:ext uri="{BB962C8B-B14F-4D97-AF65-F5344CB8AC3E}">
        <p14:creationId xmlns:p14="http://schemas.microsoft.com/office/powerpoint/2010/main" val="256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288" y="381119"/>
            <a:ext cx="465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I. Stray from $PATH?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403" y="3592346"/>
            <a:ext cx="10578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echo $PATH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/bin:/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/bin:/bin:/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/local/bin:/opt/X11/bin:/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/local/bin:/Users/</a:t>
            </a:r>
            <a:r>
              <a:rPr lang="en-US" sz="2800" dirty="0" err="1">
                <a:latin typeface="Helvetica Light" panose="020B0403020202020204" pitchFamily="34" charset="0"/>
              </a:rPr>
              <a:t>parchman</a:t>
            </a:r>
            <a:r>
              <a:rPr lang="en-US" sz="2800" dirty="0">
                <a:latin typeface="Helvetica Light" panose="020B0403020202020204" pitchFamily="34" charset="0"/>
              </a:rPr>
              <a:t>/bin:.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03" y="1752170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Executables stored in </a:t>
            </a:r>
            <a:r>
              <a:rPr lang="en-US" sz="2400" b="1" dirty="0">
                <a:latin typeface="Helvetica Light" panose="020B0403020202020204" pitchFamily="34" charset="0"/>
              </a:rPr>
              <a:t>$PATH </a:t>
            </a:r>
            <a:r>
              <a:rPr lang="en-US" sz="2400" dirty="0">
                <a:latin typeface="Helvetica Light" panose="020B0403020202020204" pitchFamily="34" charset="0"/>
              </a:rPr>
              <a:t>directories can be called to run from anywhere on your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562B-F804-0B44-BF4D-85490F1574FD}"/>
              </a:ext>
            </a:extLst>
          </p:cNvPr>
          <p:cNvSpPr txBox="1"/>
          <p:nvPr/>
        </p:nvSpPr>
        <p:spPr>
          <a:xfrm>
            <a:off x="3807493" y="6386629"/>
            <a:ext cx="100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See also Haddock and Dunn </a:t>
            </a:r>
            <a:r>
              <a:rPr lang="en-US" sz="2000" dirty="0" err="1">
                <a:latin typeface="Helvetica Light" panose="020B0403020202020204" pitchFamily="34" charset="0"/>
              </a:rPr>
              <a:t>pgs</a:t>
            </a:r>
            <a:r>
              <a:rPr lang="en-US" sz="2000" dirty="0">
                <a:latin typeface="Helvetica Light" panose="020B0403020202020204" pitchFamily="34" charset="0"/>
              </a:rPr>
              <a:t> 87-88, </a:t>
            </a:r>
            <a:r>
              <a:rPr lang="en-US" sz="2000" dirty="0" err="1">
                <a:latin typeface="Helvetica Light" panose="020B0403020202020204" pitchFamily="34" charset="0"/>
              </a:rPr>
              <a:t>Bradnam</a:t>
            </a:r>
            <a:r>
              <a:rPr lang="en-US" sz="2000" dirty="0">
                <a:latin typeface="Helvetica Light" panose="020B0403020202020204" pitchFamily="34" charset="0"/>
              </a:rPr>
              <a:t> and Korf primer U30</a:t>
            </a:r>
          </a:p>
        </p:txBody>
      </p:sp>
    </p:spTree>
    <p:extLst>
      <p:ext uri="{BB962C8B-B14F-4D97-AF65-F5344CB8AC3E}">
        <p14:creationId xmlns:p14="http://schemas.microsoft.com/office/powerpoint/2010/main" val="1496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9AF51-D869-684D-8DAB-A0C5223A6F7F}"/>
              </a:ext>
            </a:extLst>
          </p:cNvPr>
          <p:cNvSpPr txBox="1"/>
          <p:nvPr/>
        </p:nvSpPr>
        <p:spPr>
          <a:xfrm>
            <a:off x="882869" y="528265"/>
            <a:ext cx="10615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If you want to store scripts in a </a:t>
            </a:r>
            <a:r>
              <a:rPr lang="en-US" sz="3000" b="1" dirty="0">
                <a:latin typeface="Helvetica Light" panose="020B0403020202020204" pitchFamily="34" charset="0"/>
              </a:rPr>
              <a:t>$PATH </a:t>
            </a:r>
            <a:r>
              <a:rPr lang="en-US" sz="3000" dirty="0">
                <a:latin typeface="Helvetica Light" panose="020B0403020202020204" pitchFamily="34" charset="0"/>
              </a:rPr>
              <a:t>directory: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0A7-1640-A041-B0EB-57B75134ADB8}"/>
              </a:ext>
            </a:extLst>
          </p:cNvPr>
          <p:cNvSpPr txBox="1"/>
          <p:nvPr/>
        </p:nvSpPr>
        <p:spPr>
          <a:xfrm>
            <a:off x="1072056" y="1458853"/>
            <a:ext cx="106154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Make a directory to store script (e.g., ~/scripts/) and add to $PATH </a:t>
            </a:r>
            <a:r>
              <a:rPr lang="en-US" dirty="0">
                <a:latin typeface="Helvetica Light" panose="020B0403020202020204" pitchFamily="34" charset="0"/>
              </a:rPr>
              <a:t>(follow </a:t>
            </a:r>
            <a:r>
              <a:rPr lang="en-US" dirty="0" err="1">
                <a:latin typeface="Helvetica Light" panose="020B0403020202020204" pitchFamily="34" charset="0"/>
              </a:rPr>
              <a:t>pg</a:t>
            </a:r>
            <a:r>
              <a:rPr lang="en-US" dirty="0">
                <a:latin typeface="Helvetica Light" panose="020B0403020202020204" pitchFamily="34" charset="0"/>
              </a:rPr>
              <a:t> 87 of Haddock and Dunn):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add the below line to .</a:t>
            </a:r>
            <a:r>
              <a:rPr lang="en-US" sz="2600" dirty="0" err="1">
                <a:latin typeface="Helvetica Light" panose="020B0403020202020204" pitchFamily="34" charset="0"/>
              </a:rPr>
              <a:t>bash_profile</a:t>
            </a:r>
            <a:r>
              <a:rPr lang="en-US" sz="2600" dirty="0">
                <a:latin typeface="Helvetica Light" panose="020B0403020202020204" pitchFamily="34" charset="0"/>
              </a:rPr>
              <a:t>, .</a:t>
            </a:r>
            <a:r>
              <a:rPr lang="en-US" sz="2600" dirty="0" err="1">
                <a:latin typeface="Helvetica Light" panose="020B0403020202020204" pitchFamily="34" charset="0"/>
              </a:rPr>
              <a:t>bashrc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dirty="0" err="1">
                <a:latin typeface="Helvetica Light" panose="020B0403020202020204" pitchFamily="34" charset="0"/>
              </a:rPr>
              <a:t>etc</a:t>
            </a:r>
            <a:r>
              <a:rPr lang="en-US" sz="2600" dirty="0">
                <a:latin typeface="Helvetica Light" panose="020B0403020202020204" pitchFamily="34" charset="0"/>
              </a:rPr>
              <a:t>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     export PATH="$PATH:$HOME/scripts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Before storing in ~/scripts/, convert to executable: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u+x</a:t>
            </a:r>
            <a:r>
              <a:rPr lang="en-US" sz="2600" b="1" dirty="0">
                <a:latin typeface="Helvetica Light" panose="020B0403020202020204" pitchFamily="34" charset="0"/>
              </a:rPr>
              <a:t> mac2unix.sh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2F6B4-5801-3A49-B776-B0F7919F7C66}"/>
              </a:ext>
            </a:extLst>
          </p:cNvPr>
          <p:cNvSpPr/>
          <p:nvPr/>
        </p:nvSpPr>
        <p:spPr>
          <a:xfrm>
            <a:off x="1072056" y="4940221"/>
            <a:ext cx="102475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Then can be called from any directory simply by scripts name: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mac2unix.sh  </a:t>
            </a:r>
          </a:p>
        </p:txBody>
      </p:sp>
    </p:spTree>
    <p:extLst>
      <p:ext uri="{BB962C8B-B14F-4D97-AF65-F5344CB8AC3E}">
        <p14:creationId xmlns:p14="http://schemas.microsoft.com/office/powerpoint/2010/main" val="1699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5599" y="450283"/>
            <a:ext cx="5220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 simpler way to look at 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4" y="1244139"/>
            <a:ext cx="11088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Programs (scripts) are just code stored in text files. Especially for interpreted languages that don</a:t>
            </a:r>
            <a:r>
              <a:rPr lang="fr-FR" sz="2600" dirty="0">
                <a:latin typeface="Helvetica Light" panose="020B0403020202020204" pitchFamily="34" charset="0"/>
              </a:rPr>
              <a:t>’</a:t>
            </a:r>
            <a:r>
              <a:rPr lang="en-US" sz="2600" dirty="0">
                <a:latin typeface="Helvetica Light" panose="020B0403020202020204" pitchFamily="34" charset="0"/>
              </a:rPr>
              <a:t>t need to be compiled (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python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You can run a program from the directory you are working in, without changing to executable.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translateDNA.py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DNA.fasta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bash </a:t>
            </a:r>
            <a:r>
              <a:rPr lang="en-US" sz="2600" b="1" dirty="0" err="1">
                <a:latin typeface="Helvetica Light" panose="020B0403020202020204" pitchFamily="34" charset="0"/>
              </a:rPr>
              <a:t>rsync_laptop.sh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744" y="5625708"/>
            <a:ext cx="10732512" cy="89255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**For this class, I suggest you handle running programs like this, rather than changing them to executable, and avoiding messing with $PATH</a:t>
            </a:r>
          </a:p>
        </p:txBody>
      </p:sp>
    </p:spTree>
    <p:extLst>
      <p:ext uri="{BB962C8B-B14F-4D97-AF65-F5344CB8AC3E}">
        <p14:creationId xmlns:p14="http://schemas.microsoft.com/office/powerpoint/2010/main" val="1669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648" y="1605397"/>
            <a:ext cx="1036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sed</a:t>
            </a:r>
            <a:r>
              <a:rPr lang="en-US" sz="2800" dirty="0">
                <a:latin typeface="Helvetica Light" panose="020B0403020202020204" pitchFamily="34" charset="0"/>
              </a:rPr>
              <a:t> – a command for rapid text manipulation (find and replace)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648" y="2353679"/>
            <a:ext cx="1016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When we work with regular expressions in </a:t>
            </a:r>
            <a:r>
              <a:rPr lang="en-US" sz="2400" b="1" dirty="0">
                <a:latin typeface="Helvetica Light" panose="020B0403020202020204" pitchFamily="34" charset="0"/>
              </a:rPr>
              <a:t>python</a:t>
            </a:r>
            <a:r>
              <a:rPr lang="en-US" sz="2400" dirty="0">
                <a:latin typeface="Helvetica Light" panose="020B0403020202020204" pitchFamily="34" charset="0"/>
              </a:rPr>
              <a:t>, this will feel familiar. This is a preview of how we will perform substitutions and matching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648" y="3590898"/>
            <a:ext cx="895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Helvetica Light" panose="020B0403020202020204" pitchFamily="34" charset="0"/>
              </a:rPr>
              <a:t>$ sed ‘s/</a:t>
            </a:r>
            <a:r>
              <a:rPr lang="en-US" sz="25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string_to_match</a:t>
            </a:r>
            <a:r>
              <a:rPr lang="en-US" sz="2500" b="1" dirty="0">
                <a:latin typeface="Helvetica Light" panose="020B0403020202020204" pitchFamily="34" charset="0"/>
              </a:rPr>
              <a:t>/</a:t>
            </a:r>
            <a:r>
              <a:rPr lang="en-US" sz="25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string_to_replace</a:t>
            </a:r>
            <a:r>
              <a:rPr lang="en-US" sz="2500" b="1" dirty="0">
                <a:latin typeface="Helvetica Light" panose="020B0403020202020204" pitchFamily="34" charset="0"/>
              </a:rPr>
              <a:t>/’ </a:t>
            </a:r>
            <a:r>
              <a:rPr lang="en-US" sz="2500" b="1" dirty="0" err="1">
                <a:latin typeface="Helvetica Light" panose="020B0403020202020204" pitchFamily="34" charset="0"/>
              </a:rPr>
              <a:t>file_to_workon.txt</a:t>
            </a:r>
            <a:endParaRPr lang="en-US" sz="25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290" y="5252603"/>
            <a:ext cx="6120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Finds </a:t>
            </a:r>
            <a:r>
              <a:rPr lang="en-US" sz="21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this pattern </a:t>
            </a:r>
            <a:r>
              <a:rPr lang="en-US" sz="2100" dirty="0">
                <a:latin typeface="Helvetica Light" panose="020B0403020202020204" pitchFamily="34" charset="0"/>
              </a:rPr>
              <a:t>and replaces it with </a:t>
            </a:r>
            <a:r>
              <a:rPr lang="en-US" sz="2100" b="1" dirty="0">
                <a:solidFill>
                  <a:srgbClr val="002060"/>
                </a:solidFill>
                <a:latin typeface="Helvetica Light" panose="020B0403020202020204" pitchFamily="34" charset="0"/>
              </a:rPr>
              <a:t>this pattern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011917" y="4199406"/>
            <a:ext cx="329998" cy="9746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86501" y="4158396"/>
            <a:ext cx="417545" cy="10037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A147-7680-EE4A-87DE-F9F4F797A404}"/>
              </a:ext>
            </a:extLst>
          </p:cNvPr>
          <p:cNvSpPr txBox="1"/>
          <p:nvPr/>
        </p:nvSpPr>
        <p:spPr>
          <a:xfrm>
            <a:off x="2169397" y="420746"/>
            <a:ext cx="815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II. Useful commands for rapid text processing </a:t>
            </a:r>
          </a:p>
        </p:txBody>
      </p:sp>
    </p:spTree>
    <p:extLst>
      <p:ext uri="{BB962C8B-B14F-4D97-AF65-F5344CB8AC3E}">
        <p14:creationId xmlns:p14="http://schemas.microsoft.com/office/powerpoint/2010/main" val="3097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693" y="2753392"/>
            <a:ext cx="6192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sed</a:t>
            </a:r>
            <a:r>
              <a:rPr lang="en-US" sz="2400" b="1" dirty="0">
                <a:latin typeface="Helvetica Light" panose="020B0403020202020204" pitchFamily="34" charset="0"/>
              </a:rPr>
              <a:t> 's/@/&gt;/’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235" y="4779868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sed 's/TAG/_STOP_/</a:t>
            </a:r>
            <a:r>
              <a:rPr lang="en-US" sz="2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g</a:t>
            </a:r>
            <a:r>
              <a:rPr lang="en-US" sz="2400" b="1" dirty="0">
                <a:latin typeface="Helvetica Light" panose="020B0403020202020204" pitchFamily="34" charset="0"/>
              </a:rPr>
              <a:t>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93" y="416114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Finding stop codon “TAG” and replacing with _STOP_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693" y="2165408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Replacing the “</a:t>
            </a:r>
            <a:r>
              <a:rPr lang="en-US" sz="2400" b="1" dirty="0">
                <a:latin typeface="Helvetica Light" panose="020B0403020202020204" pitchFamily="34" charset="0"/>
              </a:rPr>
              <a:t>@</a:t>
            </a:r>
            <a:r>
              <a:rPr lang="en-US" sz="2400" dirty="0">
                <a:latin typeface="Helvetica Light" panose="020B0403020202020204" pitchFamily="34" charset="0"/>
              </a:rPr>
              <a:t>” at line beginnings with “</a:t>
            </a:r>
            <a:r>
              <a:rPr lang="en-US" sz="2400" b="1" dirty="0">
                <a:latin typeface="Helvetica Light" panose="020B0403020202020204" pitchFamily="34" charset="0"/>
              </a:rPr>
              <a:t>&gt;</a:t>
            </a:r>
            <a:r>
              <a:rPr lang="en-US" sz="2400" dirty="0">
                <a:latin typeface="Helvetica Light" panose="020B0403020202020204" pitchFamily="34" charset="0"/>
              </a:rPr>
              <a:t>”, and viewing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5693" y="913588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Example uses of </a:t>
            </a:r>
            <a:r>
              <a:rPr lang="en-US" sz="3000" b="1" dirty="0" err="1">
                <a:latin typeface="Helvetica Light" panose="020B0403020202020204" pitchFamily="34" charset="0"/>
              </a:rPr>
              <a:t>sed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1FCD-40E5-4B40-A6E5-A9F71BBE5E73}"/>
              </a:ext>
            </a:extLst>
          </p:cNvPr>
          <p:cNvCxnSpPr>
            <a:cxnSpLocks/>
          </p:cNvCxnSpPr>
          <p:nvPr/>
        </p:nvCxnSpPr>
        <p:spPr>
          <a:xfrm flipV="1">
            <a:off x="4498428" y="5241534"/>
            <a:ext cx="178675" cy="4760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D4590-C89B-5940-8026-6C4B2FA8DDED}"/>
              </a:ext>
            </a:extLst>
          </p:cNvPr>
          <p:cNvSpPr txBox="1"/>
          <p:nvPr/>
        </p:nvSpPr>
        <p:spPr>
          <a:xfrm>
            <a:off x="2774731" y="5726674"/>
            <a:ext cx="344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`g` means global; without it s/// will match and replace only the first encounter of match on line</a:t>
            </a:r>
          </a:p>
        </p:txBody>
      </p:sp>
    </p:spTree>
    <p:extLst>
      <p:ext uri="{BB962C8B-B14F-4D97-AF65-F5344CB8AC3E}">
        <p14:creationId xmlns:p14="http://schemas.microsoft.com/office/powerpoint/2010/main" val="493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328" y="633417"/>
            <a:ext cx="7380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r>
              <a:rPr lang="en-US" sz="2800" dirty="0">
                <a:latin typeface="Helvetica Light" panose="020B0403020202020204" pitchFamily="34" charset="0"/>
              </a:rPr>
              <a:t>: versatile text extraction and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1CB22-96A2-CC49-B031-13E5BB1F412B}"/>
              </a:ext>
            </a:extLst>
          </p:cNvPr>
          <p:cNvSpPr/>
          <p:nvPr/>
        </p:nvSpPr>
        <p:spPr>
          <a:xfrm>
            <a:off x="1158737" y="2427645"/>
            <a:ext cx="32030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$0 </a:t>
            </a:r>
            <a:r>
              <a:rPr lang="en-US" sz="2200" dirty="0">
                <a:latin typeface="Helvetica Light" panose="020B0403020202020204" pitchFamily="34" charset="0"/>
              </a:rPr>
              <a:t>for the whole line.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$1 </a:t>
            </a:r>
            <a:r>
              <a:rPr lang="en-US" sz="2200" dirty="0">
                <a:latin typeface="Helvetica Light" panose="020B0403020202020204" pitchFamily="34" charset="0"/>
              </a:rPr>
              <a:t>for the first field.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$2 </a:t>
            </a:r>
            <a:r>
              <a:rPr lang="en-US" sz="2200" dirty="0">
                <a:latin typeface="Helvetica Light" panose="020B0403020202020204" pitchFamily="34" charset="0"/>
              </a:rPr>
              <a:t>for the second field.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$n </a:t>
            </a:r>
            <a:r>
              <a:rPr lang="en-US" sz="2200" dirty="0">
                <a:latin typeface="Helvetica Light" panose="020B0403020202020204" pitchFamily="34" charset="0"/>
              </a:rPr>
              <a:t>for the nth field.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</a:t>
            </a:r>
            <a:r>
              <a:rPr lang="en-US" sz="2200" b="1" dirty="0">
                <a:latin typeface="Helvetica Light" panose="020B0403020202020204" pitchFamily="34" charset="0"/>
              </a:rPr>
              <a:t>F</a:t>
            </a:r>
            <a:r>
              <a:rPr lang="en-US" sz="2200" dirty="0">
                <a:latin typeface="Helvetica Light" panose="020B0403020202020204" pitchFamily="34" charset="0"/>
              </a:rPr>
              <a:t> option sets field delimiter, </a:t>
            </a:r>
            <a:r>
              <a:rPr lang="en-US" sz="2200" b="1" dirty="0">
                <a:latin typeface="Helvetica Light" panose="020B0403020202020204" pitchFamily="34" charset="0"/>
              </a:rPr>
              <a:t>e.g., -F ','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18A5-F35A-344D-A9C1-1526374F249D}"/>
              </a:ext>
            </a:extLst>
          </p:cNvPr>
          <p:cNvSpPr txBox="1"/>
          <p:nvPr/>
        </p:nvSpPr>
        <p:spPr>
          <a:xfrm>
            <a:off x="819697" y="1822918"/>
            <a:ext cx="4201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A. </a:t>
            </a:r>
            <a:r>
              <a:rPr lang="en-US" sz="2200" b="1" dirty="0">
                <a:latin typeface="Helvetica Light" panose="020B0403020202020204" pitchFamily="34" charset="0"/>
              </a:rPr>
              <a:t>{'print'} </a:t>
            </a:r>
            <a:r>
              <a:rPr lang="en-US" sz="2200" dirty="0">
                <a:latin typeface="Helvetica Light" panose="020B0403020202020204" pitchFamily="34" charset="0"/>
              </a:rPr>
              <a:t>extracts lines or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9C896-63E0-2E4C-8971-F5DD3722150B}"/>
              </a:ext>
            </a:extLst>
          </p:cNvPr>
          <p:cNvSpPr txBox="1"/>
          <p:nvPr/>
        </p:nvSpPr>
        <p:spPr>
          <a:xfrm>
            <a:off x="5736128" y="1822918"/>
            <a:ext cx="5319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B. Expression matching: enclosed with </a:t>
            </a:r>
            <a:r>
              <a:rPr lang="en-US" sz="2200" b="1" dirty="0">
                <a:latin typeface="Helvetica Light" panose="020B0403020202020204" pitchFamily="34" charset="0"/>
              </a:rPr>
              <a:t>//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9BEB-FE4E-2340-A178-0A7356947CF4}"/>
              </a:ext>
            </a:extLst>
          </p:cNvPr>
          <p:cNvSpPr/>
          <p:nvPr/>
        </p:nvSpPr>
        <p:spPr>
          <a:xfrm>
            <a:off x="6096000" y="2347634"/>
            <a:ext cx="3018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/ATG/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B978B-F6B6-9446-9C1E-9215ADAAF259}"/>
              </a:ext>
            </a:extLst>
          </p:cNvPr>
          <p:cNvSpPr txBox="1"/>
          <p:nvPr/>
        </p:nvSpPr>
        <p:spPr>
          <a:xfrm>
            <a:off x="5736128" y="3874195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C. Conditionals: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 err="1">
                <a:latin typeface="Helvetica Light" panose="020B0403020202020204" pitchFamily="34" charset="0"/>
              </a:rPr>
              <a:t>awk</a:t>
            </a:r>
            <a:r>
              <a:rPr lang="en-US" sz="2200" b="1" dirty="0">
                <a:latin typeface="Helvetica Light" panose="020B0403020202020204" pitchFamily="34" charset="0"/>
              </a:rPr>
              <a:t> {'if ($5 - $4 &gt; 400) print $1'},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33CD-DBF3-EA48-AA75-58C92D907141}"/>
              </a:ext>
            </a:extLst>
          </p:cNvPr>
          <p:cNvSpPr/>
          <p:nvPr/>
        </p:nvSpPr>
        <p:spPr>
          <a:xfrm>
            <a:off x="5927426" y="2918953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awk</a:t>
            </a:r>
            <a:r>
              <a:rPr lang="en-US" b="1" dirty="0">
                <a:latin typeface="Helvetica Light" panose="020B0403020202020204" pitchFamily="34" charset="0"/>
              </a:rPr>
              <a:t> ‘/ATG/ {print}’ </a:t>
            </a:r>
            <a:r>
              <a:rPr lang="en-US" b="1" dirty="0" err="1">
                <a:latin typeface="Helvetica Light" panose="020B0403020202020204" pitchFamily="34" charset="0"/>
              </a:rPr>
              <a:t>fasta.fa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10243</TotalTime>
  <Words>1787</Words>
  <Application>Microsoft Macintosh PowerPoint</Application>
  <PresentationFormat>Widescreen</PresentationFormat>
  <Paragraphs>193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78</cp:revision>
  <dcterms:created xsi:type="dcterms:W3CDTF">2020-09-07T19:19:57Z</dcterms:created>
  <dcterms:modified xsi:type="dcterms:W3CDTF">2020-09-16T02:06:08Z</dcterms:modified>
</cp:coreProperties>
</file>