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07" r:id="rId3"/>
    <p:sldId id="315" r:id="rId4"/>
    <p:sldId id="309" r:id="rId5"/>
    <p:sldId id="310" r:id="rId6"/>
    <p:sldId id="314" r:id="rId7"/>
    <p:sldId id="311" r:id="rId8"/>
    <p:sldId id="316" r:id="rId9"/>
    <p:sldId id="308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69"/>
    <p:restoredTop sz="94852"/>
  </p:normalViewPr>
  <p:slideViewPr>
    <p:cSldViewPr snapToGrid="0" snapToObjects="1">
      <p:cViewPr varScale="1">
        <p:scale>
          <a:sx n="128" d="100"/>
          <a:sy n="128" d="100"/>
        </p:scale>
        <p:origin x="2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77398-3147-2349-91B4-8DD464C64BCA}" type="datetimeFigureOut">
              <a:rPr lang="en-US" smtClean="0"/>
              <a:t>9/27/20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3CC19-939B-124D-AEB5-0A0C0D7E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50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09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AC52-CB45-1649-A5EB-B5CF5A3F0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78E9D-C946-7A4C-BF8A-A3EBB35FF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D6166-02E5-7E48-ABFF-46975656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09ADA-4759-6640-8030-BF59E32D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92F1B-E422-FA4E-BB44-06168A50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7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4A5C-C2B1-D849-AAE4-4633476E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6A700-22C5-BE41-A1C7-C61E5CA1A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6B2EE-11C3-BF4F-84CA-D3029C011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5669-F17E-BE42-9E3C-BFEB4F48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F1771-419A-5840-AD78-695F0CE0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1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CADF0-14B8-DE4F-8F9E-7C49F5DB8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41B6C-9A82-1049-9B44-0E5CF50E1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112F-A19D-284F-B6AE-3D78ED14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AB3CD-1B48-4F48-9786-422BB15A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4695-26F4-D741-B753-A435D632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3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5E69-8338-254E-8CB3-0AD781CE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F2BA0-BB82-FB41-9875-80607573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96E44-51FF-E448-BB1A-64D69E30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B8095-2CFE-2142-BCE0-53D0AB86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2C08A-3E24-3A48-BAF0-6ED32C6F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7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1160-8C44-AD4D-A8FC-A902B52C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43547-0854-2A48-A8E4-49C0F08D6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012E7-A8B9-4C4D-A582-46905F3B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DBFC0-F547-ED45-BC46-EE531F25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2DE46-4008-C740-A5E6-4751DAAE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6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2C79-C0DA-5D4A-B623-F86683A4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28E3-584E-5446-AB18-C41851557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23828-D36F-5A4B-9531-29AB9D2BD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A7106-EF07-6944-9C4D-9E64A5E4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C1322-F2CE-4F40-95E4-6002A2D8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D561D-479C-ED4B-A607-89A07A37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2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BE64-87ED-074A-885A-47F4550D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1EE5E-23A8-6F46-9416-FB3F27D13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E83D5-ECA7-9241-AB62-5865B02EB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B87C9-900D-6441-80BF-16A24478F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5A0EC-8846-B84C-B1A8-519BA673D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48976A-FB57-2C47-8B02-41354D20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014E1-B8E5-504F-9082-9661A937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58CF4-6692-FB49-851F-8CD767ED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0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9AB3-B693-8C43-B380-3032E709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042C3-7D43-1C46-A244-6ED4676F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0058E-E573-E747-A4EB-43FAE07D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892F4-45F0-7F4F-AF80-C9763503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0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4FB97-29A8-BB4F-8E88-EC94F4D0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849ED1-F055-DC43-B449-BEE1EDFA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FC88B-D1BC-C848-933C-25838CEC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6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B21D-B04E-CD47-820A-933D2B92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399CA-70A6-674F-9AA5-C6E33C201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0C7BD-1368-8F4D-89A8-581FAF8C7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00B65-5B56-EA4E-822C-12938824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F5739-E635-AB42-A028-B278F630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9AFFE-663D-0F46-97B4-1971EAE3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4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5B5F-093B-7D4E-99F7-F87CCCA38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5AB09E-5DDD-9447-B3CC-06C03ACD2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B95A2-5B04-554A-824D-CF2D2FD63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C7B56-1408-4B46-A30D-3FD6FCC4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10950-AC5D-4543-A022-8E6C21CE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5C943-2D9A-3246-A7C7-125F15E8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8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A9701-7235-5043-BD0A-3A8DAB29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C5391-72DC-D047-9FD1-4B9549494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38E62-EECD-A847-9806-E9C1757CA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F0107-2D27-914A-9F22-DFB09E04F050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979-A224-D14F-989C-CB295CC8B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5D838-C43C-8B4C-9943-2B0BEFEFB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0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4062331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I. </a:t>
            </a:r>
            <a:r>
              <a:rPr lang="en-US" sz="2600" dirty="0">
                <a:latin typeface="Helvetica Light" panose="020B0403020202020204" pitchFamily="34" charset="0"/>
              </a:rPr>
              <a:t>First script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II.  </a:t>
            </a:r>
            <a:r>
              <a:rPr lang="en-US" sz="2600" dirty="0">
                <a:latin typeface="Helvetica Light" panose="020B0403020202020204" pitchFamily="34" charset="0"/>
              </a:rPr>
              <a:t>Strings, floats, integers</a:t>
            </a:r>
          </a:p>
          <a:p>
            <a:pPr marL="571500" indent="-571500">
              <a:buFontTx/>
              <a:buAutoNum type="romanUcPeriod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III. </a:t>
            </a:r>
            <a:r>
              <a:rPr lang="en-US" sz="2600" dirty="0">
                <a:latin typeface="Helvetica Light" panose="020B0403020202020204" pitchFamily="34" charset="0"/>
              </a:rPr>
              <a:t>String functions</a:t>
            </a:r>
          </a:p>
          <a:p>
            <a:pPr marL="571500" indent="-571500">
              <a:buFontTx/>
              <a:buAutoNum type="romanUcPeriod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IV. </a:t>
            </a:r>
            <a:r>
              <a:rPr lang="en-US" sz="2600" dirty="0">
                <a:latin typeface="Helvetica Light" panose="020B0403020202020204" pitchFamily="34" charset="0"/>
              </a:rPr>
              <a:t>Interactive mode</a:t>
            </a:r>
          </a:p>
          <a:p>
            <a:pPr marL="571500" indent="-571500">
              <a:buAutoNum type="romanUcPeriod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V.  </a:t>
            </a:r>
            <a:r>
              <a:rPr lang="en-US" sz="2600" dirty="0">
                <a:latin typeface="Helvetica Light" panose="020B0403020202020204" pitchFamily="34" charset="0"/>
              </a:rPr>
              <a:t>Float precision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VI. </a:t>
            </a:r>
            <a:r>
              <a:rPr lang="en-US" sz="2600" dirty="0">
                <a:latin typeface="Helvetica Light" panose="020B0403020202020204" pitchFamily="34" charset="0"/>
              </a:rPr>
              <a:t>Some practice scripts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3115267" y="288627"/>
            <a:ext cx="650851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Week 5: Getting started in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6369523" y="4049602"/>
            <a:ext cx="571538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Haddock and Dunn chapters 7 and 8,</a:t>
            </a:r>
          </a:p>
          <a:p>
            <a:r>
              <a:rPr lang="en-US" sz="2400" b="1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** </a:t>
            </a:r>
            <a:r>
              <a:rPr lang="en-US" sz="2200" b="1" dirty="0">
                <a:latin typeface="Helvetica Light" panose="020B0403020202020204" pitchFamily="34" charset="0"/>
              </a:rPr>
              <a:t>PythonLesson1_Chapter8.docx for chapter 8 with python3 modifications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22C78-12BF-8049-A004-AD24A12D54C7}"/>
              </a:ext>
            </a:extLst>
          </p:cNvPr>
          <p:cNvSpPr txBox="1"/>
          <p:nvPr/>
        </p:nvSpPr>
        <p:spPr>
          <a:xfrm>
            <a:off x="6369523" y="5499769"/>
            <a:ext cx="36567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pythonI_primer.md</a:t>
            </a:r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, </a:t>
            </a:r>
          </a:p>
          <a:p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assignment_python1.md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F610B-DD7D-DB4C-8F25-DCD1DFF45D17}"/>
              </a:ext>
            </a:extLst>
          </p:cNvPr>
          <p:cNvSpPr txBox="1"/>
          <p:nvPr/>
        </p:nvSpPr>
        <p:spPr>
          <a:xfrm>
            <a:off x="6381176" y="3283114"/>
            <a:ext cx="2084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For this week:</a:t>
            </a:r>
          </a:p>
        </p:txBody>
      </p:sp>
    </p:spTree>
    <p:extLst>
      <p:ext uri="{BB962C8B-B14F-4D97-AF65-F5344CB8AC3E}">
        <p14:creationId xmlns:p14="http://schemas.microsoft.com/office/powerpoint/2010/main" val="3189975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06A35-DA43-FB4C-BEF3-FE4EEC3D95B4}"/>
              </a:ext>
            </a:extLst>
          </p:cNvPr>
          <p:cNvSpPr txBox="1"/>
          <p:nvPr/>
        </p:nvSpPr>
        <p:spPr>
          <a:xfrm>
            <a:off x="882925" y="433160"/>
            <a:ext cx="19992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This week: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6A57C-3E55-AB49-8F7A-BD8712B63F69}"/>
              </a:ext>
            </a:extLst>
          </p:cNvPr>
          <p:cNvSpPr txBox="1"/>
          <p:nvPr/>
        </p:nvSpPr>
        <p:spPr>
          <a:xfrm>
            <a:off x="882925" y="1381539"/>
            <a:ext cx="1026712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Read through chapter 8 (*</a:t>
            </a:r>
            <a:r>
              <a:rPr lang="en-US" sz="2100" dirty="0">
                <a:latin typeface="Helvetica Light" panose="020B0403020202020204" pitchFamily="34" charset="0"/>
              </a:rPr>
              <a:t>note PythonLesson1_Chapter8.docx under week6 is updated to reflect python3</a:t>
            </a:r>
            <a:r>
              <a:rPr lang="en-US" sz="2600" dirty="0">
                <a:latin typeface="Helvetica Light" panose="020B0403020202020204" pitchFamily="34" charset="0"/>
              </a:rPr>
              <a:t>).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Write the script specified in the chapter as you go through it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python_1_primer.md, assignment_pyton1.md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Email me script for </a:t>
            </a:r>
            <a:r>
              <a:rPr lang="en-US" sz="2600" b="1" dirty="0">
                <a:latin typeface="Helvetica Light" panose="020B0403020202020204" pitchFamily="34" charset="0"/>
              </a:rPr>
              <a:t>#3 </a:t>
            </a:r>
            <a:r>
              <a:rPr lang="en-US" sz="2600" dirty="0">
                <a:latin typeface="Helvetica Light" panose="020B0403020202020204" pitchFamily="34" charset="0"/>
              </a:rPr>
              <a:t>only.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F650B-8D6C-4741-BB29-74826F1F6CC7}"/>
              </a:ext>
            </a:extLst>
          </p:cNvPr>
          <p:cNvSpPr txBox="1"/>
          <p:nvPr/>
        </p:nvSpPr>
        <p:spPr>
          <a:xfrm>
            <a:off x="882924" y="5069129"/>
            <a:ext cx="20858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Next week: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384E4-4E42-FA41-BC9C-1CEB2899F41A}"/>
              </a:ext>
            </a:extLst>
          </p:cNvPr>
          <p:cNvSpPr txBox="1"/>
          <p:nvPr/>
        </p:nvSpPr>
        <p:spPr>
          <a:xfrm>
            <a:off x="882924" y="5932397"/>
            <a:ext cx="102671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Chapter 9: lists, conditionals, loops </a:t>
            </a:r>
          </a:p>
        </p:txBody>
      </p:sp>
    </p:spTree>
    <p:extLst>
      <p:ext uri="{BB962C8B-B14F-4D97-AF65-F5344CB8AC3E}">
        <p14:creationId xmlns:p14="http://schemas.microsoft.com/office/powerpoint/2010/main" val="163302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E847A6-122F-D744-AC71-CABE3ECDFD5B}"/>
              </a:ext>
            </a:extLst>
          </p:cNvPr>
          <p:cNvSpPr txBox="1"/>
          <p:nvPr/>
        </p:nvSpPr>
        <p:spPr>
          <a:xfrm>
            <a:off x="3724867" y="362200"/>
            <a:ext cx="35702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First python script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187775-7986-AA41-B214-319438F36EFA}"/>
              </a:ext>
            </a:extLst>
          </p:cNvPr>
          <p:cNvSpPr/>
          <p:nvPr/>
        </p:nvSpPr>
        <p:spPr>
          <a:xfrm>
            <a:off x="815547" y="1254261"/>
            <a:ext cx="10589740" cy="2308324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/bin/env python3</a:t>
            </a:r>
          </a:p>
          <a:p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#this is a comment: testing my first program with a simple print statement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("I’m ready to learn python, and this is step 1")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2F382C-760A-0840-9B1A-3C1167D7F25E}"/>
              </a:ext>
            </a:extLst>
          </p:cNvPr>
          <p:cNvSpPr/>
          <p:nvPr/>
        </p:nvSpPr>
        <p:spPr>
          <a:xfrm>
            <a:off x="786713" y="3952153"/>
            <a:ext cx="10589740" cy="2308324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the command line:</a:t>
            </a:r>
          </a:p>
          <a:p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first_python.py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u+x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first_python.py</a:t>
            </a:r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first_python.py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4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C28B14-71D3-284A-B530-F620DCCC2513}"/>
              </a:ext>
            </a:extLst>
          </p:cNvPr>
          <p:cNvSpPr txBox="1"/>
          <p:nvPr/>
        </p:nvSpPr>
        <p:spPr>
          <a:xfrm>
            <a:off x="4467188" y="278297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Interactive mode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50C53A0-E325-1B4A-B632-E145EA1C9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27" y="863072"/>
            <a:ext cx="8663390" cy="5678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A3819C-7CA5-BF45-9CD1-3A9F60B3CBBF}"/>
              </a:ext>
            </a:extLst>
          </p:cNvPr>
          <p:cNvSpPr txBox="1"/>
          <p:nvPr/>
        </p:nvSpPr>
        <p:spPr>
          <a:xfrm>
            <a:off x="9422296" y="1093304"/>
            <a:ext cx="254428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Enter by simply typing:</a:t>
            </a:r>
          </a:p>
          <a:p>
            <a:endParaRPr lang="en-US" dirty="0"/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06E1E-FB6B-4440-A6B8-A722C51816BC}"/>
              </a:ext>
            </a:extLst>
          </p:cNvPr>
          <p:cNvSpPr txBox="1"/>
          <p:nvPr/>
        </p:nvSpPr>
        <p:spPr>
          <a:xfrm>
            <a:off x="9422296" y="3702522"/>
            <a:ext cx="24549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Amazingly useful for testing code while you are building your scripts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99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BEB290-A9D9-A94B-8702-E860D8F938B4}"/>
              </a:ext>
            </a:extLst>
          </p:cNvPr>
          <p:cNvSpPr/>
          <p:nvPr/>
        </p:nvSpPr>
        <p:spPr>
          <a:xfrm>
            <a:off x="1070112" y="2790054"/>
            <a:ext cx="1011141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Team = "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lakers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Seq_one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actgaaa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Seq3 = '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atcGGGC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' # single or double quotes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Val = '11.2' 	#something that looks like a float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= "Joe Burrow is the real deal" </a:t>
            </a:r>
          </a:p>
          <a:p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5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F43A-5881-B345-A303-7A2840F28C4F}"/>
              </a:ext>
            </a:extLst>
          </p:cNvPr>
          <p:cNvSpPr txBox="1"/>
          <p:nvPr/>
        </p:nvSpPr>
        <p:spPr>
          <a:xfrm>
            <a:off x="4545735" y="367748"/>
            <a:ext cx="310052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Scalars: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2A06A-2B68-2340-8CE4-3FB2C6417880}"/>
              </a:ext>
            </a:extLst>
          </p:cNvPr>
          <p:cNvSpPr txBox="1"/>
          <p:nvPr/>
        </p:nvSpPr>
        <p:spPr>
          <a:xfrm>
            <a:off x="1070112" y="1674347"/>
            <a:ext cx="10637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Assigning </a:t>
            </a:r>
            <a:r>
              <a:rPr lang="en-US" sz="2800" b="1" dirty="0">
                <a:latin typeface="Helvetica Light" panose="020B0403020202020204" pitchFamily="34" charset="0"/>
              </a:rPr>
              <a:t>strings</a:t>
            </a:r>
            <a:r>
              <a:rPr lang="en-US" sz="2800" dirty="0">
                <a:latin typeface="Helvetica Light" panose="020B0403020202020204" pitchFamily="34" charset="0"/>
              </a:rPr>
              <a:t> to variables (requires single or double quotes):</a:t>
            </a:r>
          </a:p>
        </p:txBody>
      </p:sp>
    </p:spTree>
    <p:extLst>
      <p:ext uri="{BB962C8B-B14F-4D97-AF65-F5344CB8AC3E}">
        <p14:creationId xmlns:p14="http://schemas.microsoft.com/office/powerpoint/2010/main" val="359735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BEB290-A9D9-A94B-8702-E860D8F938B4}"/>
              </a:ext>
            </a:extLst>
          </p:cNvPr>
          <p:cNvSpPr/>
          <p:nvPr/>
        </p:nvSpPr>
        <p:spPr>
          <a:xfrm>
            <a:off x="629478" y="2098933"/>
            <a:ext cx="1048578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Team =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lakers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CapTeam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Team.upper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#change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lakers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to LAKERS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Seq_one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actgaaa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Seq_one.replace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('a', 't')	# replaces a with t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Seq_one.count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('A') 	# returns a count of match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F43A-5881-B345-A303-7A2840F28C4F}"/>
              </a:ext>
            </a:extLst>
          </p:cNvPr>
          <p:cNvSpPr txBox="1"/>
          <p:nvPr/>
        </p:nvSpPr>
        <p:spPr>
          <a:xfrm>
            <a:off x="1934432" y="397565"/>
            <a:ext cx="78758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Scalars: built in string functions/methods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2A06A-2B68-2340-8CE4-3FB2C6417880}"/>
              </a:ext>
            </a:extLst>
          </p:cNvPr>
          <p:cNvSpPr txBox="1"/>
          <p:nvPr/>
        </p:nvSpPr>
        <p:spPr>
          <a:xfrm>
            <a:off x="3614530" y="1286721"/>
            <a:ext cx="4365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Helvetica Light" panose="020B0403020202020204" pitchFamily="34" charset="0"/>
              </a:rPr>
              <a:t>StringName.</a:t>
            </a:r>
            <a:r>
              <a:rPr lang="en-US" sz="2800" b="1" dirty="0" err="1">
                <a:latin typeface="Helvetica Light" panose="020B0403020202020204" pitchFamily="34" charset="0"/>
              </a:rPr>
              <a:t>functionname</a:t>
            </a:r>
            <a:endParaRPr lang="en-US" sz="28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17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549D-C5D8-4941-91DE-9E7F6C8AD071}"/>
              </a:ext>
            </a:extLst>
          </p:cNvPr>
          <p:cNvSpPr txBox="1"/>
          <p:nvPr/>
        </p:nvSpPr>
        <p:spPr>
          <a:xfrm>
            <a:off x="3512066" y="516835"/>
            <a:ext cx="53511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Scalars: integers and floats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530E4-B768-AC4D-ACDC-62B63BD9B4B2}"/>
              </a:ext>
            </a:extLst>
          </p:cNvPr>
          <p:cNvSpPr txBox="1"/>
          <p:nvPr/>
        </p:nvSpPr>
        <p:spPr>
          <a:xfrm>
            <a:off x="911326" y="1702907"/>
            <a:ext cx="6221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Integers</a:t>
            </a:r>
            <a:r>
              <a:rPr lang="en-US" sz="2800" dirty="0">
                <a:latin typeface="Helvetica Light" panose="020B0403020202020204" pitchFamily="34" charset="0"/>
              </a:rPr>
              <a:t>: whole numbers (1, 3, 7, -99)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FAC05-8BA8-6C48-83CD-B0B7FDC5B165}"/>
              </a:ext>
            </a:extLst>
          </p:cNvPr>
          <p:cNvSpPr txBox="1"/>
          <p:nvPr/>
        </p:nvSpPr>
        <p:spPr>
          <a:xfrm>
            <a:off x="911326" y="2487595"/>
            <a:ext cx="928812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Dig1 = 13		# no quotes for digits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Dig2 = '111'		# quotes make this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BCE885-7FD3-D144-B706-093579F655EE}"/>
              </a:ext>
            </a:extLst>
          </p:cNvPr>
          <p:cNvSpPr txBox="1"/>
          <p:nvPr/>
        </p:nvSpPr>
        <p:spPr>
          <a:xfrm>
            <a:off x="921264" y="4051855"/>
            <a:ext cx="10836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Floats</a:t>
            </a:r>
            <a:r>
              <a:rPr lang="en-US" sz="2800" dirty="0">
                <a:latin typeface="Helvetica Light" panose="020B0403020202020204" pitchFamily="34" charset="0"/>
              </a:rPr>
              <a:t>: ' floating’ decimal point (all is means is there is a decimal)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3D566-DF7F-7847-B3E9-7C8801F43BBB}"/>
              </a:ext>
            </a:extLst>
          </p:cNvPr>
          <p:cNvSpPr txBox="1"/>
          <p:nvPr/>
        </p:nvSpPr>
        <p:spPr>
          <a:xfrm>
            <a:off x="884334" y="4802357"/>
            <a:ext cx="928812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F1 = 1.3333		# no quotes for floats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F2 = '.111'		# quotes make this a string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F3 = float(F2)</a:t>
            </a:r>
          </a:p>
        </p:txBody>
      </p:sp>
    </p:spTree>
    <p:extLst>
      <p:ext uri="{BB962C8B-B14F-4D97-AF65-F5344CB8AC3E}">
        <p14:creationId xmlns:p14="http://schemas.microsoft.com/office/powerpoint/2010/main" val="216098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B6E8E4-FEE0-6748-A507-33295519B353}"/>
              </a:ext>
            </a:extLst>
          </p:cNvPr>
          <p:cNvSpPr/>
          <p:nvPr/>
        </p:nvSpPr>
        <p:spPr>
          <a:xfrm>
            <a:off x="2367169" y="1409878"/>
            <a:ext cx="681385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2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latin typeface="+mj-lt"/>
                <a:ea typeface="Times New Roman" panose="02020603050405020304" pitchFamily="18" charset="0"/>
              </a:rPr>
              <a:t>for an integer, </a:t>
            </a:r>
            <a:r>
              <a:rPr lang="en-US" sz="2300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%f</a:t>
            </a:r>
            <a:r>
              <a:rPr lang="en-US" sz="2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latin typeface="+mj-lt"/>
                <a:ea typeface="Times New Roman" panose="02020603050405020304" pitchFamily="18" charset="0"/>
              </a:rPr>
              <a:t>for a float, and</a:t>
            </a:r>
            <a:r>
              <a:rPr lang="en-US" sz="2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sz="2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latin typeface="+mj-lt"/>
                <a:ea typeface="Times New Roman" panose="02020603050405020304" pitchFamily="18" charset="0"/>
              </a:rPr>
              <a:t>for a string. </a:t>
            </a:r>
            <a:endParaRPr lang="en-US" sz="23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3CF459-0F89-D345-AA63-7A331BEB4ACC}"/>
              </a:ext>
            </a:extLst>
          </p:cNvPr>
          <p:cNvSpPr txBox="1"/>
          <p:nvPr/>
        </p:nvSpPr>
        <p:spPr>
          <a:xfrm>
            <a:off x="1752950" y="327991"/>
            <a:ext cx="7800533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b="1" dirty="0">
                <a:latin typeface="Helvetica Light" panose="020B0403020202020204" pitchFamily="34" charset="0"/>
              </a:rPr>
              <a:t>% operator: </a:t>
            </a:r>
          </a:p>
          <a:p>
            <a:pPr algn="ctr"/>
            <a:r>
              <a:rPr lang="en-US" sz="2800" dirty="0">
                <a:latin typeface="Helvetica Light" panose="020B0403020202020204" pitchFamily="34" charset="0"/>
              </a:rPr>
              <a:t>controlling format of scalars in print statements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9F0A66-6705-AA49-B188-62B08748F2C7}"/>
              </a:ext>
            </a:extLst>
          </p:cNvPr>
          <p:cNvSpPr/>
          <p:nvPr/>
        </p:nvSpPr>
        <p:spPr>
          <a:xfrm>
            <a:off x="1085020" y="2925497"/>
            <a:ext cx="9604513" cy="886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Prod = 2/3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 ("2/3 should equal roughly %.3f" % (Prod))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B98B2A-C8E4-5E49-8404-193C135195AE}"/>
              </a:ext>
            </a:extLst>
          </p:cNvPr>
          <p:cNvSpPr/>
          <p:nvPr/>
        </p:nvSpPr>
        <p:spPr>
          <a:xfrm>
            <a:off x="1085020" y="2294809"/>
            <a:ext cx="525977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%f </a:t>
            </a:r>
            <a:r>
              <a:rPr lang="en-US" sz="2300" dirty="0">
                <a:latin typeface="Helvetica Light" panose="020B0403020202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controls precision of floats printed.</a:t>
            </a:r>
            <a:endParaRPr lang="en-US" sz="23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54B938-9C88-534D-9C2B-8106A6BC71DA}"/>
              </a:ext>
            </a:extLst>
          </p:cNvPr>
          <p:cNvSpPr/>
          <p:nvPr/>
        </p:nvSpPr>
        <p:spPr>
          <a:xfrm>
            <a:off x="1085020" y="4347051"/>
            <a:ext cx="9604513" cy="2202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Temp = 72.3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Seq 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ATCCC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Num = 23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print("Primer %d, bases %s, melting point %f" % (Num, Seq, Temp))</a:t>
            </a:r>
          </a:p>
        </p:txBody>
      </p:sp>
    </p:spTree>
    <p:extLst>
      <p:ext uri="{BB962C8B-B14F-4D97-AF65-F5344CB8AC3E}">
        <p14:creationId xmlns:p14="http://schemas.microsoft.com/office/powerpoint/2010/main" val="197902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BC4A2-9B62-A242-A5D4-64C574932116}"/>
              </a:ext>
            </a:extLst>
          </p:cNvPr>
          <p:cNvSpPr txBox="1"/>
          <p:nvPr/>
        </p:nvSpPr>
        <p:spPr>
          <a:xfrm>
            <a:off x="2691497" y="449207"/>
            <a:ext cx="63401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Interactive mode help() and </a:t>
            </a:r>
            <a:r>
              <a:rPr lang="en-US" sz="3300" b="1" dirty="0" err="1">
                <a:latin typeface="Helvetica Light" panose="020B0403020202020204" pitchFamily="34" charset="0"/>
              </a:rPr>
              <a:t>dir</a:t>
            </a:r>
            <a:r>
              <a:rPr lang="en-US" sz="3300" b="1" dirty="0">
                <a:latin typeface="Helvetica Light" panose="020B0403020202020204" pitchFamily="34" charset="0"/>
              </a:rPr>
              <a:t>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512135-4E26-EA4B-8F81-2F5B981B57B4}"/>
              </a:ext>
            </a:extLst>
          </p:cNvPr>
          <p:cNvSpPr/>
          <p:nvPr/>
        </p:nvSpPr>
        <p:spPr>
          <a:xfrm>
            <a:off x="1370622" y="1452770"/>
            <a:ext cx="76610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help(str)		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provides brief description of str function</a:t>
            </a:r>
            <a:endParaRPr lang="en-US" sz="22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A blackboard sign on a wall&#10;&#10;Description automatically generated">
            <a:extLst>
              <a:ext uri="{FF2B5EF4-FFF2-40B4-BE49-F238E27FC236}">
                <a16:creationId xmlns:a16="http://schemas.microsoft.com/office/drawing/2014/main" id="{CB5ED61C-480B-1F4F-BC6B-08EE1FCCC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17" y="2687166"/>
            <a:ext cx="6279559" cy="37216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5CAE82-27F4-714B-9EFF-7CC1DE322C4C}"/>
              </a:ext>
            </a:extLst>
          </p:cNvPr>
          <p:cNvSpPr txBox="1"/>
          <p:nvPr/>
        </p:nvSpPr>
        <p:spPr>
          <a:xfrm>
            <a:off x="7512689" y="3690730"/>
            <a:ext cx="4483842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Hitting tab after variable name followed by </a:t>
            </a:r>
            <a:r>
              <a:rPr lang="en-US" sz="3500" b="1" dirty="0">
                <a:latin typeface="Helvetica Light" panose="020B0403020202020204" pitchFamily="34" charset="0"/>
              </a:rPr>
              <a:t>.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dirty="0">
                <a:latin typeface="Helvetica Light" panose="020B0403020202020204" pitchFamily="34" charset="0"/>
              </a:rPr>
              <a:t>will list methods available to that variable.</a:t>
            </a:r>
          </a:p>
        </p:txBody>
      </p:sp>
    </p:spTree>
    <p:extLst>
      <p:ext uri="{BB962C8B-B14F-4D97-AF65-F5344CB8AC3E}">
        <p14:creationId xmlns:p14="http://schemas.microsoft.com/office/powerpoint/2010/main" val="1300954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DC5892-0CFC-524E-BB4E-0851726A9AE2}"/>
              </a:ext>
            </a:extLst>
          </p:cNvPr>
          <p:cNvSpPr/>
          <p:nvPr/>
        </p:nvSpPr>
        <p:spPr>
          <a:xfrm>
            <a:off x="457200" y="399030"/>
            <a:ext cx="108492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Practice script 3. </a:t>
            </a:r>
            <a:r>
              <a:rPr lang="en-US" sz="2200" dirty="0">
                <a:latin typeface="Helvetica Light" panose="020B0403020202020204" pitchFamily="34" charset="0"/>
              </a:rPr>
              <a:t>Write a python script to calculate expected genotype frequencies in a population under Hardy Weinberg Equilibrium based on known allele frequencies at a gene with TWO alleles. As a reminder, a population under Hardy-Weinberg equilibrium has genotype frequencies predictable from allele frequencies (</a:t>
            </a:r>
            <a:r>
              <a:rPr lang="en-US" sz="2200" b="1" dirty="0">
                <a:latin typeface="Helvetica Light" panose="020B0403020202020204" pitchFamily="34" charset="0"/>
              </a:rPr>
              <a:t>p</a:t>
            </a:r>
            <a:r>
              <a:rPr lang="en-US" sz="2200" dirty="0">
                <a:latin typeface="Helvetica Light" panose="020B0403020202020204" pitchFamily="34" charset="0"/>
              </a:rPr>
              <a:t> and </a:t>
            </a:r>
            <a:r>
              <a:rPr lang="en-US" sz="2200" b="1" dirty="0">
                <a:latin typeface="Helvetica Light" panose="020B0403020202020204" pitchFamily="34" charset="0"/>
              </a:rPr>
              <a:t>q</a:t>
            </a:r>
            <a:r>
              <a:rPr lang="en-US" sz="2200" dirty="0">
                <a:latin typeface="Helvetica Light" panose="020B0403020202020204" pitchFamily="34" charset="0"/>
              </a:rPr>
              <a:t>):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 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p**2 + 2pq + q**2 = 1</a:t>
            </a:r>
          </a:p>
          <a:p>
            <a:endParaRPr lang="en-US" sz="2200" b="1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So, your script needs to return three values (e.g., AA: </a:t>
            </a:r>
            <a:r>
              <a:rPr lang="en-US" sz="2200" b="1" dirty="0">
                <a:latin typeface="Helvetica Light" panose="020B0403020202020204" pitchFamily="34" charset="0"/>
              </a:rPr>
              <a:t>p**2; </a:t>
            </a:r>
            <a:r>
              <a:rPr lang="en-US" sz="2200" dirty="0">
                <a:latin typeface="Helvetica Light" panose="020B0403020202020204" pitchFamily="34" charset="0"/>
              </a:rPr>
              <a:t>Aa: </a:t>
            </a:r>
            <a:r>
              <a:rPr lang="en-US" sz="2200" b="1" dirty="0">
                <a:latin typeface="Helvetica Light" panose="020B0403020202020204" pitchFamily="34" charset="0"/>
              </a:rPr>
              <a:t>2pq;</a:t>
            </a:r>
            <a:r>
              <a:rPr lang="en-US" sz="2200" dirty="0">
                <a:latin typeface="Helvetica Light" panose="020B0403020202020204" pitchFamily="34" charset="0"/>
              </a:rPr>
              <a:t> aa: </a:t>
            </a:r>
            <a:r>
              <a:rPr lang="en-US" sz="2200" b="1" dirty="0">
                <a:latin typeface="Helvetica Light" panose="020B0403020202020204" pitchFamily="34" charset="0"/>
              </a:rPr>
              <a:t>q**2 = 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9CE7FB-2AD3-1348-8710-44B629CDD5A3}"/>
              </a:ext>
            </a:extLst>
          </p:cNvPr>
          <p:cNvSpPr/>
          <p:nvPr/>
        </p:nvSpPr>
        <p:spPr>
          <a:xfrm>
            <a:off x="304799" y="3802153"/>
            <a:ext cx="11372335" cy="264687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Points (hints)</a:t>
            </a:r>
          </a:p>
          <a:p>
            <a:endParaRPr lang="en-US" sz="2000" b="1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The program should use the </a:t>
            </a:r>
            <a:r>
              <a:rPr lang="en-US" b="1" dirty="0">
                <a:latin typeface="Helvetica Light" panose="020B0403020202020204" pitchFamily="34" charset="0"/>
              </a:rPr>
              <a:t>input() </a:t>
            </a:r>
            <a:r>
              <a:rPr lang="en-US" dirty="0">
                <a:latin typeface="Helvetica Light" panose="020B0403020202020204" pitchFamily="34" charset="0"/>
              </a:rPr>
              <a:t>function to prompt for the command line entry of two values from the command line.</a:t>
            </a:r>
          </a:p>
          <a:p>
            <a:pPr marL="342900" indent="-342900">
              <a:buFontTx/>
              <a:buChar char="-"/>
            </a:pPr>
            <a:endParaRPr lang="en-US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If you supply two values, e.g., 0.2 and 0.8, python will want to treat these as strings. So, before doing math you will need to convert them to floats </a:t>
            </a:r>
            <a:r>
              <a:rPr lang="en-US" b="1" dirty="0">
                <a:latin typeface="Helvetica Light" panose="020B0403020202020204" pitchFamily="34" charset="0"/>
              </a:rPr>
              <a:t>(A = float(</a:t>
            </a:r>
            <a:r>
              <a:rPr lang="en-US" b="1" dirty="0" err="1">
                <a:latin typeface="Helvetica Light" panose="020B0403020202020204" pitchFamily="34" charset="0"/>
              </a:rPr>
              <a:t>Inputvalue</a:t>
            </a:r>
            <a:r>
              <a:rPr lang="en-US" b="1" dirty="0">
                <a:latin typeface="Helvetica Light" panose="020B0403020202020204" pitchFamily="34" charset="0"/>
              </a:rPr>
              <a:t>))</a:t>
            </a:r>
          </a:p>
          <a:p>
            <a:pPr marL="342900" indent="-342900">
              <a:buFontTx/>
              <a:buChar char="-"/>
            </a:pPr>
            <a:endParaRPr lang="en-US" b="1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As part of this exercise, you will need to control the precision of the floats printed (e.g., % %)</a:t>
            </a:r>
            <a:endParaRPr lang="en-US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2FFC77-425C-444A-AB1A-BECD6F3B54C9}"/>
              </a:ext>
            </a:extLst>
          </p:cNvPr>
          <p:cNvSpPr txBox="1"/>
          <p:nvPr/>
        </p:nvSpPr>
        <p:spPr>
          <a:xfrm>
            <a:off x="13234086" y="3484605"/>
            <a:ext cx="1847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5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12802</TotalTime>
  <Words>754</Words>
  <Application>Microsoft Macintosh PowerPoint</Application>
  <PresentationFormat>Widescreen</PresentationFormat>
  <Paragraphs>96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112</cp:revision>
  <dcterms:created xsi:type="dcterms:W3CDTF">2020-09-07T19:19:57Z</dcterms:created>
  <dcterms:modified xsi:type="dcterms:W3CDTF">2020-09-29T22:56:31Z</dcterms:modified>
</cp:coreProperties>
</file>