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71" r:id="rId4"/>
    <p:sldId id="283" r:id="rId5"/>
    <p:sldId id="333" r:id="rId6"/>
    <p:sldId id="334" r:id="rId7"/>
    <p:sldId id="335" r:id="rId8"/>
    <p:sldId id="277" r:id="rId9"/>
    <p:sldId id="279" r:id="rId10"/>
    <p:sldId id="272" r:id="rId11"/>
    <p:sldId id="269" r:id="rId12"/>
    <p:sldId id="258" r:id="rId13"/>
    <p:sldId id="259" r:id="rId14"/>
    <p:sldId id="263" r:id="rId15"/>
    <p:sldId id="264" r:id="rId16"/>
    <p:sldId id="274" r:id="rId17"/>
    <p:sldId id="262" r:id="rId18"/>
    <p:sldId id="280" r:id="rId19"/>
    <p:sldId id="261" r:id="rId20"/>
    <p:sldId id="278" r:id="rId21"/>
    <p:sldId id="260" r:id="rId22"/>
    <p:sldId id="275" r:id="rId23"/>
    <p:sldId id="265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6"/>
    <p:restoredTop sz="77404" autoAdjust="0"/>
  </p:normalViewPr>
  <p:slideViewPr>
    <p:cSldViewPr snapToGrid="0" snapToObjects="1">
      <p:cViewPr varScale="1">
        <p:scale>
          <a:sx n="141" d="100"/>
          <a:sy n="141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latin typeface="Helvetica Light" panose="020B0403020202020204" pitchFamily="34" charset="0"/>
              </a:rPr>
              <a:t>man</a:t>
            </a:r>
            <a:r>
              <a:rPr lang="en-US" sz="2200" dirty="0">
                <a:latin typeface="Helvetica Light" panose="020B0403020202020204" pitchFamily="34" charset="0"/>
              </a:rPr>
              <a:t> pages, more Unix commands and command line arguments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dirty="0">
                <a:latin typeface="Helvetica Light" panose="020B0403020202020204" pitchFamily="34" charset="0"/>
              </a:rPr>
              <a:t>, or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data.fastq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8" y="1065456"/>
            <a:ext cx="805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Text Editors (</a:t>
            </a:r>
            <a:r>
              <a:rPr lang="en-US" b="1" dirty="0" err="1">
                <a:latin typeface="Helvetica Light" panose="020B0403020202020204" pitchFamily="34" charset="0"/>
              </a:rPr>
              <a:t>bbedit</a:t>
            </a:r>
            <a:r>
              <a:rPr lang="en-US" b="1" dirty="0">
                <a:latin typeface="Helvetica Light" panose="020B0403020202020204" pitchFamily="34" charset="0"/>
              </a:rPr>
              <a:t>, VIM, </a:t>
            </a:r>
            <a:r>
              <a:rPr lang="en-US" b="1" dirty="0" err="1">
                <a:latin typeface="Helvetica Light" panose="020B0403020202020204" pitchFamily="34" charset="0"/>
              </a:rPr>
              <a:t>VScode</a:t>
            </a:r>
            <a:r>
              <a:rPr lang="en-US" b="1" dirty="0">
                <a:latin typeface="Helvetica Light" panose="020B0403020202020204" pitchFamily="34" charset="0"/>
              </a:rPr>
              <a:t>)</a:t>
            </a:r>
            <a:r>
              <a:rPr lang="en-US" dirty="0">
                <a:latin typeface="Helvetica Light" panose="020B0403020202020204" pitchFamily="34" charset="0"/>
              </a:rPr>
              <a:t>: good for working on code because they have syntax recognition.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456" y="5524330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logger.py</a:t>
            </a:r>
            <a:r>
              <a:rPr lang="en-US" b="1" dirty="0">
                <a:latin typeface="Helvetica Light" panose="020B0403020202020204" pitchFamily="34" charset="0"/>
              </a:rPr>
              <a:t> 			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C3FC20-112E-B240-A795-B59CA1F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1889467"/>
            <a:ext cx="7233958" cy="32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01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9" y="1542829"/>
            <a:ext cx="8170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When you execute a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For example: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ls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tail </a:t>
            </a:r>
            <a:r>
              <a:rPr lang="en-US" sz="2000" b="1" dirty="0" err="1">
                <a:latin typeface="Helvetica Light" panose="020B0403020202020204" pitchFamily="34" charset="0"/>
              </a:rPr>
              <a:t>file.txt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79" y="5172380"/>
            <a:ext cx="69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We will often want to “</a:t>
            </a:r>
            <a:r>
              <a:rPr lang="en-US" sz="2200" b="1" dirty="0">
                <a:latin typeface="Helvetica Light" panose="020B0403020202020204" pitchFamily="34" charset="0"/>
              </a:rPr>
              <a:t>redirect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&gt;,&gt;&gt;</a:t>
            </a:r>
            <a:r>
              <a:rPr lang="en-US" sz="2200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sz="2200" b="1" dirty="0">
                <a:latin typeface="Helvetica Light" panose="020B0403020202020204" pitchFamily="34" charset="0"/>
              </a:rPr>
              <a:t>pipe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|</a:t>
            </a:r>
            <a:r>
              <a:rPr lang="en-US" sz="2200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U10-U27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 Unix Part 1,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6914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dirty="0">
                <a:latin typeface="Helvetica Light" panose="020B0403020202020204" pitchFamily="34" charset="0"/>
              </a:rPr>
              <a:t>#prints entire contents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| less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  <a:r>
              <a:rPr lang="en-US" dirty="0">
                <a:latin typeface="Helvetica Light" panose="020B0403020202020204" pitchFamily="34" charset="0"/>
              </a:rPr>
              <a:t>#pipes output to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 (so you see 1 page at a time)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</a:t>
            </a:r>
            <a:r>
              <a:rPr lang="en-US" dirty="0">
                <a:latin typeface="Helvetica Light" panose="020B0403020202020204" pitchFamily="34" charset="0"/>
              </a:rPr>
              <a:t>#prints first 1000 lines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&gt; 10000lines.fastq	</a:t>
            </a:r>
          </a:p>
          <a:p>
            <a:r>
              <a:rPr lang="en-US" dirty="0">
                <a:latin typeface="Helvetica Light" panose="020B0403020202020204" pitchFamily="34" charset="0"/>
              </a:rPr>
              <a:t>#</a:t>
            </a:r>
            <a:r>
              <a:rPr lang="en-US" dirty="0">
                <a:latin typeface="Helvetica Light" panose="020B0403020202020204" pitchFamily="34" charset="0"/>
              </a:rPr>
              <a:t>writes the 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commands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</a:t>
            </a:r>
            <a:r>
              <a:rPr lang="en-US" sz="2000" dirty="0" err="1">
                <a:latin typeface="Helvetica Light" panose="020B0403020202020204" pitchFamily="34" charset="0"/>
              </a:rPr>
              <a:t>perl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b="1" dirty="0" err="1">
                <a:latin typeface="Helvetica Light" panose="020B0403020202020204" pitchFamily="34" charset="0"/>
              </a:rPr>
              <a:t>fruitlist</a:t>
            </a:r>
            <a:r>
              <a:rPr lang="en-US" b="1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–c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8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r>
              <a:rPr lang="en-US" sz="2000" b="1" dirty="0">
                <a:latin typeface="Helvetica Light" panose="020B0403020202020204" pitchFamily="34" charset="0"/>
              </a:rPr>
              <a:t> &gt; </a:t>
            </a:r>
            <a:r>
              <a:rPr lang="en-US" sz="2000" b="1" dirty="0" err="1">
                <a:latin typeface="Helvetica Light" panose="020B0403020202020204" pitchFamily="34" charset="0"/>
              </a:rPr>
              <a:t>applelines.txt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818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–V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535" y="5693146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31" y="353662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Process monitoring/control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31" y="1545012"/>
            <a:ext cx="6583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top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a list of what processes are running on your computer</a:t>
            </a:r>
          </a:p>
          <a:p>
            <a:r>
              <a:rPr lang="en-US" dirty="0">
                <a:latin typeface="Helvetica Light" panose="020B0403020202020204" pitchFamily="34" charset="0"/>
              </a:rPr>
              <a:t>		**quit </a:t>
            </a:r>
            <a:r>
              <a:rPr lang="en-US" b="1" dirty="0">
                <a:latin typeface="Helvetica Light" panose="020B0403020202020204" pitchFamily="34" charset="0"/>
              </a:rPr>
              <a:t>top</a:t>
            </a:r>
            <a:r>
              <a:rPr lang="en-US" dirty="0">
                <a:latin typeface="Helvetica Light" panose="020B0403020202020204" pitchFamily="34" charset="0"/>
              </a:rPr>
              <a:t> with </a:t>
            </a:r>
            <a:r>
              <a:rPr lang="en-US" b="1" dirty="0">
                <a:latin typeface="Helvetica Light" panose="020B0403020202020204" pitchFamily="34" charset="0"/>
              </a:rPr>
              <a:t>“q”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ps</a:t>
            </a:r>
            <a:r>
              <a:rPr lang="en-US" sz="2000" b="1" dirty="0">
                <a:latin typeface="Helvetica Light" panose="020B0403020202020204" pitchFamily="34" charset="0"/>
              </a:rPr>
              <a:t> aux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process ids (PID), you can use these with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kill</a:t>
            </a:r>
            <a:endParaRPr lang="en-US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kill </a:t>
            </a:r>
            <a:r>
              <a:rPr lang="en-US" sz="2000" dirty="0">
                <a:latin typeface="Helvetica Light" panose="020B0403020202020204" pitchFamily="34" charset="0"/>
              </a:rPr>
              <a:t>9031 </a:t>
            </a:r>
          </a:p>
          <a:p>
            <a:r>
              <a:rPr lang="en-US" dirty="0">
                <a:latin typeface="Helvetica Light" panose="020B0403020202020204" pitchFamily="34" charset="0"/>
              </a:rPr>
              <a:t>#kills a job with a supplied PID e.g.: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19" y="5260130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Ctrl-C to Interrupt a Job running in the shell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Append a "&amp;" to a command to start it in the background 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U27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**Note, I won’t ask you to turn anything in this week, but may starting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335" y="1149421"/>
            <a:ext cx="80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373" y="94936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20" y="2296518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python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thought-out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and maybe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mess with aliases any more than you need to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profile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</a:t>
            </a:r>
            <a:r>
              <a:rPr lang="en-US" sz="2200" b="1" dirty="0">
                <a:latin typeface="Helvetica Light" panose="020B0403020202020204" pitchFamily="34" charset="0"/>
              </a:rPr>
              <a:t>rm</a:t>
            </a:r>
            <a:r>
              <a:rPr lang="en-US" sz="2200" dirty="0">
                <a:latin typeface="Helvetica Light" panose="020B0403020202020204" pitchFamily="34" charset="0"/>
              </a:rPr>
              <a:t> at the command prompt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43028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zshrc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or</a:t>
            </a:r>
            <a:r>
              <a:rPr lang="en-US" sz="2800" b="1" dirty="0">
                <a:latin typeface="Helvetica Light" panose="020B0403020202020204" pitchFamily="34" charset="0"/>
              </a:rPr>
              <a:t> .</a:t>
            </a:r>
            <a:r>
              <a:rPr lang="en-US" sz="2800" b="1" dirty="0" err="1">
                <a:latin typeface="Helvetica Light" panose="020B0403020202020204" pitchFamily="34" charset="0"/>
              </a:rPr>
              <a:t>bash_profile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574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Contains specifications that control the way the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can be set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</a:t>
            </a:r>
            <a:r>
              <a:rPr lang="en-US" sz="2200" b="1" dirty="0">
                <a:latin typeface="Helvetica Light" panose="020B0403020202020204" pitchFamily="34" charset="0"/>
              </a:rPr>
              <a:t>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(depending on terminal used by your system) 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As most of you are using new apple mac computers, you will be using the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terminal and hence this file will be called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7" y="51546"/>
            <a:ext cx="82398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200" b="1" dirty="0" err="1">
                <a:latin typeface="Helvetica Light" panose="020B0403020202020204" pitchFamily="34" charset="0"/>
              </a:rPr>
              <a:t>ls</a:t>
            </a:r>
            <a:endParaRPr lang="en-US" sz="22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CC732-E97E-8648-9475-DD78F944A939}"/>
              </a:ext>
            </a:extLst>
          </p:cNvPr>
          <p:cNvSpPr txBox="1"/>
          <p:nvPr/>
        </p:nvSpPr>
        <p:spPr>
          <a:xfrm>
            <a:off x="260288" y="5216604"/>
            <a:ext cx="862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 and perhaps more useful.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828E30-6E1D-1B4D-A24D-6EF6A2E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8" y="2997050"/>
            <a:ext cx="3975832" cy="1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zshrc</a:t>
            </a:r>
            <a:r>
              <a:rPr lang="en-US" sz="2800" dirty="0">
                <a:latin typeface="Helvetica Light" panose="020B0403020202020204" pitchFamily="34" charset="0"/>
              </a:rPr>
              <a:t> (or 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Go to the profile section of </a:t>
            </a:r>
            <a:r>
              <a:rPr lang="en-US" sz="22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2846153"/>
            <a:ext cx="8483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If this file doesn’t exist, the simply make it in your home directory and name it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Alternatively, you can download the simple example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file from under </a:t>
            </a:r>
            <a:r>
              <a:rPr lang="en-US" sz="2200" dirty="0" err="1">
                <a:latin typeface="Helvetica Light" panose="020B0403020202020204" pitchFamily="34" charset="0"/>
              </a:rPr>
              <a:t>day_one</a:t>
            </a:r>
            <a:r>
              <a:rPr lang="en-US" sz="2200" dirty="0">
                <a:latin typeface="Helvetica Light" panose="020B0403020202020204" pitchFamily="34" charset="0"/>
              </a:rPr>
              <a:t> on the course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ED70D-236A-3F48-B598-1994699887DC}"/>
              </a:ext>
            </a:extLst>
          </p:cNvPr>
          <p:cNvSpPr txBox="1"/>
          <p:nvPr/>
        </p:nvSpPr>
        <p:spPr>
          <a:xfrm>
            <a:off x="284197" y="4827353"/>
            <a:ext cx="8483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activate, restart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9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778" y="4412074"/>
            <a:ext cx="306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There is a similar python cheat sheet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26552</TotalTime>
  <Words>1537</Words>
  <Application>Microsoft Macintosh PowerPoint</Application>
  <PresentationFormat>On-screen Show (4:3)</PresentationFormat>
  <Paragraphs>196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133</cp:revision>
  <dcterms:created xsi:type="dcterms:W3CDTF">2014-08-13T00:20:10Z</dcterms:created>
  <dcterms:modified xsi:type="dcterms:W3CDTF">2021-08-30T21:49:37Z</dcterms:modified>
</cp:coreProperties>
</file>