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3" r:id="rId5"/>
    <p:sldId id="267" r:id="rId6"/>
    <p:sldId id="264" r:id="rId7"/>
    <p:sldId id="266" r:id="rId8"/>
    <p:sldId id="259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CC25-F9DE-4C09-BEE5-08A47F8CA7A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B332-5A0A-4AB9-81ED-8DBBCFD9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line has a weight associated with it that indicates how strongly the input layer affects the hidden layer so on and so forth, this process is called forward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9B332-5A0A-4AB9-81ED-8DBBCFD964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line has a weight associated with it that indicates how strongly the input layer affects the hidden layer so on and so forth, this process is called forward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9B332-5A0A-4AB9-81ED-8DBBCFD96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line has a weight associated with it that indicates how strongly the input layer affects the hidden layer so on and so forth, this process is called forward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9B332-5A0A-4AB9-81ED-8DBBCFD96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line has a weight associated with it that indicates how strongly the input layer affects the hidden layer so on and so forth, this process is called forward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9B332-5A0A-4AB9-81ED-8DBBCFD96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FA8A-C068-43D8-88D0-30552C5EC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Introduction To Deep Leaning Neural Networks In Python Using [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cap="none" dirty="0"/>
              <a:t>], [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keras</a:t>
            </a:r>
            <a:r>
              <a:rPr lang="en-US" cap="none" dirty="0"/>
              <a:t>], [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cap="none" dirty="0"/>
              <a:t>], [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cap="none" dirty="0"/>
              <a:t>]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279A-F6AB-4036-875A-A3ED7B8DC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Jacob Anderson</a:t>
            </a:r>
          </a:p>
        </p:txBody>
      </p:sp>
    </p:spTree>
    <p:extLst>
      <p:ext uri="{BB962C8B-B14F-4D97-AF65-F5344CB8AC3E}">
        <p14:creationId xmlns:p14="http://schemas.microsoft.com/office/powerpoint/2010/main" val="30931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28AD-2334-4D7F-9BCD-878774A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7189-1821-407D-939A-B0A98BCC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Graff, P., </a:t>
            </a:r>
            <a:r>
              <a:rPr lang="en-US" dirty="0" err="1"/>
              <a:t>Feroz</a:t>
            </a:r>
            <a:r>
              <a:rPr lang="en-US" dirty="0"/>
              <a:t>, F., Hobson, M. P., &amp; </a:t>
            </a:r>
            <a:r>
              <a:rPr lang="en-US" dirty="0" err="1"/>
              <a:t>Lasenby</a:t>
            </a:r>
            <a:r>
              <a:rPr lang="en-US" dirty="0"/>
              <a:t>, A. (2014). SKYNET: an efficient and robust neural network training tool for machine learning in astronomy. </a:t>
            </a:r>
            <a:r>
              <a:rPr lang="en-US" i="1" dirty="0"/>
              <a:t>Monthly Notices of the Royal Astronomical Society</a:t>
            </a:r>
            <a:r>
              <a:rPr lang="en-US" dirty="0"/>
              <a:t>, 441(2), 1741-1759.</a:t>
            </a:r>
          </a:p>
          <a:p>
            <a:r>
              <a:rPr lang="en-US" i="1" dirty="0">
                <a:effectLst/>
              </a:rPr>
              <a:t>Confusion matrix</a:t>
            </a:r>
            <a:r>
              <a:rPr lang="en-US" dirty="0">
                <a:effectLst/>
              </a:rPr>
              <a:t>. scikit. (n.d.). Retrieved December 6, 2021, from https://scikit-learn.org/0.18/auto_examples/model_selection/plot_confusion_matrix.html.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28AD-2334-4D7F-9BCD-878774A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Deep Learning Neural Network (DLNN)?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7189-1821-407D-939A-B0A98BCC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  <a:p>
            <a:pPr lvl="1"/>
            <a:r>
              <a:rPr lang="en-US" dirty="0"/>
              <a:t>Type of machine learning that’s a simplified model of the way the human brain processes information. </a:t>
            </a:r>
          </a:p>
          <a:p>
            <a:pPr lvl="1"/>
            <a:r>
              <a:rPr lang="en-US" dirty="0"/>
              <a:t>Node based network that ‘learns’ as it receives input</a:t>
            </a:r>
          </a:p>
          <a:p>
            <a:r>
              <a:rPr lang="en-US" dirty="0"/>
              <a:t>Deep learning </a:t>
            </a:r>
          </a:p>
          <a:p>
            <a:pPr lvl="1"/>
            <a:r>
              <a:rPr lang="en-US" dirty="0"/>
              <a:t>Multiple hidden layers</a:t>
            </a:r>
          </a:p>
        </p:txBody>
      </p:sp>
    </p:spTree>
    <p:extLst>
      <p:ext uri="{BB962C8B-B14F-4D97-AF65-F5344CB8AC3E}">
        <p14:creationId xmlns:p14="http://schemas.microsoft.com/office/powerpoint/2010/main" val="341747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6B22B1-C415-45B7-B767-A4E9D896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Neural Network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86186-548C-48B7-9F64-7406D91B7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  <a:p>
            <a:pPr lvl="1"/>
            <a:r>
              <a:rPr lang="en-US" dirty="0"/>
              <a:t>Represents our predictive features (Age, sex, etc.)</a:t>
            </a:r>
          </a:p>
          <a:p>
            <a:r>
              <a:rPr lang="en-US" dirty="0">
                <a:solidFill>
                  <a:srgbClr val="FFC000"/>
                </a:solidFill>
              </a:rPr>
              <a:t>Hidden Layer</a:t>
            </a:r>
          </a:p>
          <a:p>
            <a:pPr lvl="1"/>
            <a:r>
              <a:rPr lang="en-US" dirty="0"/>
              <a:t>Anything that is not input or output, (things we don’t have data on, hidden variables)</a:t>
            </a:r>
          </a:p>
          <a:p>
            <a:r>
              <a:rPr lang="en-US" dirty="0">
                <a:solidFill>
                  <a:srgbClr val="00B0F0"/>
                </a:solidFill>
              </a:rPr>
              <a:t>Output Layer</a:t>
            </a:r>
          </a:p>
          <a:p>
            <a:pPr lvl="1"/>
            <a:r>
              <a:rPr lang="en-US" dirty="0"/>
              <a:t>Predictions of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2D2DFB-1736-423D-8E0E-ACA7DA20B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9244" y="2249488"/>
            <a:ext cx="3961125" cy="3541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88553-C794-4485-811A-D3964DD8DAC2}"/>
              </a:ext>
            </a:extLst>
          </p:cNvPr>
          <p:cNvSpPr txBox="1"/>
          <p:nvPr/>
        </p:nvSpPr>
        <p:spPr>
          <a:xfrm>
            <a:off x="6629244" y="5805100"/>
            <a:ext cx="3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Graff et al. 2014</a:t>
            </a:r>
          </a:p>
        </p:txBody>
      </p:sp>
    </p:spTree>
    <p:extLst>
      <p:ext uri="{BB962C8B-B14F-4D97-AF65-F5344CB8AC3E}">
        <p14:creationId xmlns:p14="http://schemas.microsoft.com/office/powerpoint/2010/main" val="230719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6B22B1-C415-45B7-B767-A4E9D896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Flow of a Neural Network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86186-548C-48B7-9F64-7406D91B7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it works</a:t>
            </a:r>
            <a:endParaRPr lang="en-US" dirty="0"/>
          </a:p>
          <a:p>
            <a:pPr lvl="1"/>
            <a:r>
              <a:rPr lang="en-US" dirty="0"/>
              <a:t>Works left to right</a:t>
            </a:r>
          </a:p>
          <a:p>
            <a:pPr lvl="2"/>
            <a:r>
              <a:rPr lang="en-US" dirty="0"/>
              <a:t>Input layer creates hidden layer</a:t>
            </a:r>
          </a:p>
          <a:p>
            <a:pPr lvl="1"/>
            <a:r>
              <a:rPr lang="en-US" dirty="0"/>
              <a:t>Each line is assigned a weight that indicates how strongly the input layer affects the hidden layer.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2D2DFB-1736-423D-8E0E-ACA7DA20B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9244" y="2249488"/>
            <a:ext cx="3961125" cy="3541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88553-C794-4485-811A-D3964DD8DAC2}"/>
              </a:ext>
            </a:extLst>
          </p:cNvPr>
          <p:cNvSpPr txBox="1"/>
          <p:nvPr/>
        </p:nvSpPr>
        <p:spPr>
          <a:xfrm>
            <a:off x="6629244" y="5805100"/>
            <a:ext cx="3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Modified from Graff et al. 2014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A270CCD-1544-422D-8886-75FF94918C4F}"/>
              </a:ext>
            </a:extLst>
          </p:cNvPr>
          <p:cNvSpPr/>
          <p:nvPr/>
        </p:nvSpPr>
        <p:spPr>
          <a:xfrm rot="19841907">
            <a:off x="7643674" y="2596134"/>
            <a:ext cx="186431" cy="568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F511A-F2D6-4911-9A46-94DC66D2F261}"/>
              </a:ext>
            </a:extLst>
          </p:cNvPr>
          <p:cNvSpPr txBox="1"/>
          <p:nvPr/>
        </p:nvSpPr>
        <p:spPr>
          <a:xfrm>
            <a:off x="8262618" y="2758081"/>
            <a:ext cx="781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(input * weight)</a:t>
            </a:r>
            <a:endParaRPr 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5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6B22B1-C415-45B7-B767-A4E9D896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Flow of a Neural Network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86186-548C-48B7-9F64-7406D91B7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it works</a:t>
            </a:r>
            <a:endParaRPr lang="en-US" dirty="0"/>
          </a:p>
          <a:p>
            <a:pPr lvl="1"/>
            <a:r>
              <a:rPr lang="en-US" dirty="0"/>
              <a:t>Works left to right</a:t>
            </a:r>
          </a:p>
          <a:p>
            <a:pPr lvl="2"/>
            <a:r>
              <a:rPr lang="en-US" dirty="0"/>
              <a:t>hidden layer creates output layer</a:t>
            </a:r>
          </a:p>
          <a:p>
            <a:pPr lvl="1"/>
            <a:r>
              <a:rPr lang="en-US" dirty="0"/>
              <a:t>Each line is assigned a weight that indicates how strongly the hidden layer affects the output layer.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2D2DFB-1736-423D-8E0E-ACA7DA20B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9244" y="2249488"/>
            <a:ext cx="3961125" cy="3541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88553-C794-4485-811A-D3964DD8DAC2}"/>
              </a:ext>
            </a:extLst>
          </p:cNvPr>
          <p:cNvSpPr txBox="1"/>
          <p:nvPr/>
        </p:nvSpPr>
        <p:spPr>
          <a:xfrm>
            <a:off x="6629244" y="5805100"/>
            <a:ext cx="3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Modified from Graff et al. 2014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41D8C44-358B-485B-BB1D-8E2C5AE258E8}"/>
              </a:ext>
            </a:extLst>
          </p:cNvPr>
          <p:cNvSpPr/>
          <p:nvPr/>
        </p:nvSpPr>
        <p:spPr>
          <a:xfrm rot="2130622">
            <a:off x="9402517" y="2711544"/>
            <a:ext cx="186431" cy="568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91385-59E4-4120-9287-9307EEF7BD44}"/>
              </a:ext>
            </a:extLst>
          </p:cNvPr>
          <p:cNvSpPr txBox="1"/>
          <p:nvPr/>
        </p:nvSpPr>
        <p:spPr>
          <a:xfrm>
            <a:off x="9736623" y="3523616"/>
            <a:ext cx="7834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(hidden * weight)</a:t>
            </a:r>
            <a:endParaRPr lang="en-US" sz="1050" dirty="0">
              <a:solidFill>
                <a:srgbClr val="0070C0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534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6B22B1-C415-45B7-B767-A4E9D896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Flow of a Neural Network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86186-548C-48B7-9F64-7406D91B7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whole process from input to output is called: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Forward Propagation</a:t>
            </a:r>
          </a:p>
          <a:p>
            <a:pPr lvl="2"/>
            <a:r>
              <a:rPr lang="en-US" dirty="0"/>
              <a:t>Works through data one data point (row) at a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2D2DFB-1736-423D-8E0E-ACA7DA20B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9244" y="2249488"/>
            <a:ext cx="3961125" cy="3541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88553-C794-4485-811A-D3964DD8DAC2}"/>
              </a:ext>
            </a:extLst>
          </p:cNvPr>
          <p:cNvSpPr txBox="1"/>
          <p:nvPr/>
        </p:nvSpPr>
        <p:spPr>
          <a:xfrm>
            <a:off x="6629244" y="5805100"/>
            <a:ext cx="3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Modified from Graff et al. 2014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A270CCD-1544-422D-8886-75FF94918C4F}"/>
              </a:ext>
            </a:extLst>
          </p:cNvPr>
          <p:cNvSpPr/>
          <p:nvPr/>
        </p:nvSpPr>
        <p:spPr>
          <a:xfrm rot="19841907">
            <a:off x="7643674" y="2596134"/>
            <a:ext cx="186431" cy="568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41D8C44-358B-485B-BB1D-8E2C5AE258E8}"/>
              </a:ext>
            </a:extLst>
          </p:cNvPr>
          <p:cNvSpPr/>
          <p:nvPr/>
        </p:nvSpPr>
        <p:spPr>
          <a:xfrm rot="2130622">
            <a:off x="9402517" y="2711544"/>
            <a:ext cx="186431" cy="568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41688-078E-426F-9C60-58EB87DE71F4}"/>
              </a:ext>
            </a:extLst>
          </p:cNvPr>
          <p:cNvSpPr txBox="1"/>
          <p:nvPr/>
        </p:nvSpPr>
        <p:spPr>
          <a:xfrm>
            <a:off x="8262618" y="2758081"/>
            <a:ext cx="781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(input * weight)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0122-00F8-4FA1-9AA5-B394A42F8757}"/>
              </a:ext>
            </a:extLst>
          </p:cNvPr>
          <p:cNvSpPr txBox="1"/>
          <p:nvPr/>
        </p:nvSpPr>
        <p:spPr>
          <a:xfrm>
            <a:off x="9736623" y="3523616"/>
            <a:ext cx="7834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(hidden * weight)</a:t>
            </a:r>
            <a:endParaRPr lang="en-US" sz="1050" dirty="0">
              <a:solidFill>
                <a:srgbClr val="0070C0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337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DD58-EF5A-4960-82DB-6225A4D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Flow of a Neural Network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1F4A-0B07-4DB5-9B2B-E977EB5E1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Backpropagation</a:t>
            </a:r>
          </a:p>
          <a:p>
            <a:pPr lvl="1"/>
            <a:r>
              <a:rPr lang="en-US" dirty="0"/>
              <a:t>Gradient descent</a:t>
            </a:r>
          </a:p>
          <a:p>
            <a:pPr lvl="1"/>
            <a:r>
              <a:rPr lang="en-US" dirty="0"/>
              <a:t>Calculus chain rule</a:t>
            </a:r>
          </a:p>
          <a:p>
            <a:pPr lvl="1"/>
            <a:r>
              <a:rPr lang="en-US" dirty="0"/>
              <a:t>Calculates the slope of the loss function with respect to each weight</a:t>
            </a:r>
          </a:p>
          <a:p>
            <a:pPr lvl="1"/>
            <a:r>
              <a:rPr lang="en-US" dirty="0"/>
              <a:t>Multiply that slope by the learning rate (typically .01), and subtract from the current weights.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EA7FB-837C-472B-9AA8-FBA17B228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50641"/>
            <a:ext cx="4875213" cy="273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C3D41-D76E-429D-8B8E-04038F7B4B2A}"/>
              </a:ext>
            </a:extLst>
          </p:cNvPr>
          <p:cNvSpPr txBox="1"/>
          <p:nvPr/>
        </p:nvSpPr>
        <p:spPr>
          <a:xfrm>
            <a:off x="6711026" y="5385698"/>
            <a:ext cx="379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https://www.youtube.com/watch?v=Ilg3gGewQ5U</a:t>
            </a:r>
          </a:p>
        </p:txBody>
      </p:sp>
    </p:spTree>
    <p:extLst>
      <p:ext uri="{BB962C8B-B14F-4D97-AF65-F5344CB8AC3E}">
        <p14:creationId xmlns:p14="http://schemas.microsoft.com/office/powerpoint/2010/main" val="29522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F1F7-1093-4692-8AA7-ED3E06EE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6D0543-A59D-4D37-9ABD-5CC6D707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40" y="2249488"/>
            <a:ext cx="7189146" cy="3541712"/>
          </a:xfrm>
        </p:spPr>
      </p:pic>
    </p:spTree>
    <p:extLst>
      <p:ext uri="{BB962C8B-B14F-4D97-AF65-F5344CB8AC3E}">
        <p14:creationId xmlns:p14="http://schemas.microsoft.com/office/powerpoint/2010/main" val="20469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D9EF-D46B-4E71-A27B-797218AF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Titanic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C11A-4D46-489F-B2AA-9FC364B0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192" y="2249486"/>
            <a:ext cx="5010539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Downloaded from kaggle.com</a:t>
            </a:r>
          </a:p>
          <a:p>
            <a:pPr lvl="1"/>
            <a:r>
              <a:rPr lang="en-US" dirty="0">
                <a:hlinkClick r:id="rId2"/>
              </a:rPr>
              <a:t>https://www.kaggle.com/c/titanic/data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train.csv </a:t>
            </a:r>
            <a:r>
              <a:rPr lang="en-US" dirty="0"/>
              <a:t>contains 891 observations (rows)</a:t>
            </a:r>
          </a:p>
          <a:p>
            <a:r>
              <a:rPr lang="en-US" dirty="0">
                <a:solidFill>
                  <a:srgbClr val="FFFF00"/>
                </a:solidFill>
              </a:rPr>
              <a:t>test.csv </a:t>
            </a:r>
            <a:r>
              <a:rPr lang="en-US" dirty="0"/>
              <a:t>contains 418 unknown observations (rows) to test</a:t>
            </a:r>
          </a:p>
          <a:p>
            <a:r>
              <a:rPr lang="en-US" dirty="0">
                <a:solidFill>
                  <a:srgbClr val="92D050"/>
                </a:solidFill>
              </a:rPr>
              <a:t>gender_submission.csv </a:t>
            </a:r>
            <a:r>
              <a:rPr lang="en-US" dirty="0"/>
              <a:t>contains the true survivorship of the </a:t>
            </a:r>
            <a:r>
              <a:rPr lang="en-US" dirty="0">
                <a:solidFill>
                  <a:srgbClr val="FFFF00"/>
                </a:solidFill>
              </a:rPr>
              <a:t>test.csv </a:t>
            </a:r>
            <a:r>
              <a:rPr lang="en-US" dirty="0"/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4D848A-9247-402A-9D98-10793C136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0634" y="2232858"/>
            <a:ext cx="5847878" cy="3297968"/>
          </a:xfrm>
        </p:spPr>
      </p:pic>
    </p:spTree>
    <p:extLst>
      <p:ext uri="{BB962C8B-B14F-4D97-AF65-F5344CB8AC3E}">
        <p14:creationId xmlns:p14="http://schemas.microsoft.com/office/powerpoint/2010/main" val="2771738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2940</TotalTime>
  <Words>604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Circuit</vt:lpstr>
      <vt:lpstr>Introduction To Deep Leaning Neural Networks In Python Using [tensorflow], [keras], [numpy], [pandas] Packages</vt:lpstr>
      <vt:lpstr>What is a Deep Learning Neural Network (DLNN)?</vt:lpstr>
      <vt:lpstr>Structure of a Neural Network model</vt:lpstr>
      <vt:lpstr>Flow of a Neural Network Model</vt:lpstr>
      <vt:lpstr>Flow of a Neural Network Model</vt:lpstr>
      <vt:lpstr>Flow of a Neural Network Model</vt:lpstr>
      <vt:lpstr>Flow of a Neural Network Model</vt:lpstr>
      <vt:lpstr>Titanic Example</vt:lpstr>
      <vt:lpstr>Titanic Dataset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Leaning Neural Networks In Python Using [tensorflow] and [keras] Packages</dc:title>
  <dc:creator>Jacob Anderson</dc:creator>
  <cp:lastModifiedBy>Jacob Anderson</cp:lastModifiedBy>
  <cp:revision>5</cp:revision>
  <dcterms:created xsi:type="dcterms:W3CDTF">2021-12-05T18:38:34Z</dcterms:created>
  <dcterms:modified xsi:type="dcterms:W3CDTF">2021-12-07T19:39:47Z</dcterms:modified>
</cp:coreProperties>
</file>