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1" r:id="rId2"/>
    <p:sldId id="282" r:id="rId3"/>
    <p:sldId id="284" r:id="rId4"/>
    <p:sldId id="283" r:id="rId5"/>
    <p:sldId id="257" r:id="rId6"/>
    <p:sldId id="261" r:id="rId7"/>
    <p:sldId id="299" r:id="rId8"/>
    <p:sldId id="258" r:id="rId9"/>
    <p:sldId id="262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91804-7229-D44A-8910-53E714CCAC77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E6DDC-B2B4-B247-BB8C-C1B72698C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0E6DDC-B2B4-B247-BB8C-C1B72698C7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6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3E2A-E4A3-7A4A-B634-03DAFBD09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7D86E-EDC9-4349-9AC4-D4793D1E0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2D08B-FD36-9946-BE64-B9220136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9EA0-66D3-8046-887E-07321E7A8B0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92FD6-D59B-374C-AEC4-FA2CC29B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05961-5F80-EF4E-9DC1-A9998942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7AC-39C0-8A4B-A821-4BBFBE48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62AC-877F-6543-B353-BEB83A86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67A28-306C-5743-B4BC-577636CD4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2D633-8EC2-224A-B162-D59C90B9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9EA0-66D3-8046-887E-07321E7A8B0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56CA-0184-A84B-8085-DC655BD6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26F5A-9D1E-914F-BD76-F3013DD2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7AC-39C0-8A4B-A821-4BBFBE48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A08FC-EFCA-7945-A573-EF0FDEBB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86407-22E9-3845-BEDB-17AFE5C05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A17D-3DD2-4649-9FD5-E900C21F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9EA0-66D3-8046-887E-07321E7A8B0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D0064-804D-C949-9F64-72A32D55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220F4-4167-E94F-A0AC-627724E0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7AC-39C0-8A4B-A821-4BBFBE48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4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050F-3702-1047-9249-6333E2A1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5670A-4822-3A4D-9CD1-0710D20FA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9F47D-CD2C-4C40-9D0A-585C9727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9EA0-66D3-8046-887E-07321E7A8B0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E5B8-FC86-304C-9A4F-AA3CCF99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8E530-D06C-8640-B42D-DEC2FBD0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7AC-39C0-8A4B-A821-4BBFBE48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3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92D6-2365-A142-B99C-FFECD3CA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36D1-A5C3-9F41-B0DC-7E00C5D6B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DC18F-91FC-E74F-B3D1-DC9023B1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9EA0-66D3-8046-887E-07321E7A8B0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2F080-D37E-9C43-8A79-72431D24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1483D-B60C-924E-9F8C-F65BDA20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7AC-39C0-8A4B-A821-4BBFBE48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1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20EC-B9AF-9E46-9E29-56776F5E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BD290-B28E-9E4A-A21D-865B86A88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9047B-BF21-B348-9A1A-1C0A1F8B3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B6A05-CFC6-2349-BC35-700D09C2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9EA0-66D3-8046-887E-07321E7A8B0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14354-C3F3-4A41-A56C-04133663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1296C-C3CF-0B4E-80D3-114F5BE8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7AC-39C0-8A4B-A821-4BBFBE48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4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D593-11E4-2B4D-9620-706CC916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1780F-A2C0-CE4B-8D84-A5EE88DE3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ED754-F96F-6244-AF14-3B64BC853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A196D-10F5-2942-BC2C-262058626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74A06-0053-894E-830A-6A26369DB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F7263-495E-A34B-AB6A-9A382C15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9EA0-66D3-8046-887E-07321E7A8B0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4D8EC-92C8-4D49-921A-EE0DE4DB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184AE-1A8F-1947-A880-6E305E7A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7AC-39C0-8A4B-A821-4BBFBE48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5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AD51-618D-8540-9EF7-3DED2326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42786-66AE-BD40-96FC-D8AF6459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9EA0-66D3-8046-887E-07321E7A8B0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F1148-EF95-804B-A3AE-983D6555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83802-3F50-D24C-8D43-908641D0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7AC-39C0-8A4B-A821-4BBFBE48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2460F-3B65-444E-873C-6B50740F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9EA0-66D3-8046-887E-07321E7A8B0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D8F78-8C08-6843-8126-9DC0A405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2F326-03C5-984C-8F24-62FA0E9D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7AC-39C0-8A4B-A821-4BBFBE48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A973-7B00-184A-8AD0-968D74A4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1B6F0-92DF-6142-89EC-A07B259BF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57420-6C20-CB43-9282-6CD4F4F16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C8436-5EA7-A546-91BB-605F4F56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9EA0-66D3-8046-887E-07321E7A8B0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A67A6-3801-034E-9581-A14AE64F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A52C0-7267-CD46-A5FB-E446B92B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7AC-39C0-8A4B-A821-4BBFBE48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1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4B36-DA94-0046-930E-0D680AAC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849BC-EAD7-B34B-A124-B8DF1B8C7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1EDD5-C074-AE40-84F3-329E7E010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00C13-586C-0448-80F5-F7AE12AE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9EA0-66D3-8046-887E-07321E7A8B0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243E2-B692-5C40-9FD7-4821F474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44DCA-5C4F-9B4D-84FA-4BD7CFD0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7AC-39C0-8A4B-A821-4BBFBE48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2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8F7D7-B5E8-1347-9E8C-D09422D8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860BE-C209-B840-9718-23619E535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9D0EB-38B1-F348-9380-20F765821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9EA0-66D3-8046-887E-07321E7A8B0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6390-0C9B-9C4E-9641-EAD9A6F3F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921C-54E8-EC46-B302-C35035742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4C7AC-39C0-8A4B-A821-4BBFBE48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5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94B8-A4A4-124D-ABD4-ADFB6981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Splitting </a:t>
            </a:r>
            <a:r>
              <a:rPr lang="en-US" dirty="0" err="1"/>
              <a:t>fastqs</a:t>
            </a:r>
            <a:endParaRPr lang="en-US" dirty="0"/>
          </a:p>
        </p:txBody>
      </p:sp>
      <p:pic>
        <p:nvPicPr>
          <p:cNvPr id="5" name="Content Placeholder 4" descr="A picture containing reptile, snake&#10;&#10;Description automatically generated">
            <a:extLst>
              <a:ext uri="{FF2B5EF4-FFF2-40B4-BE49-F238E27FC236}">
                <a16:creationId xmlns:a16="http://schemas.microsoft.com/office/drawing/2014/main" id="{79AE8D56-D467-E445-AF44-2082BB518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9750" y="0"/>
            <a:ext cx="5302250" cy="3861126"/>
          </a:xfrm>
        </p:spPr>
      </p:pic>
      <p:pic>
        <p:nvPicPr>
          <p:cNvPr id="13" name="Picture 12" descr="A picture containing map&#10;&#10;Description automatically generated">
            <a:extLst>
              <a:ext uri="{FF2B5EF4-FFF2-40B4-BE49-F238E27FC236}">
                <a16:creationId xmlns:a16="http://schemas.microsoft.com/office/drawing/2014/main" id="{7E934967-1A63-4147-BC69-725B8A872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2617141"/>
            <a:ext cx="3505200" cy="4240859"/>
          </a:xfrm>
          <a:prstGeom prst="rect">
            <a:avLst/>
          </a:prstGeom>
        </p:spPr>
      </p:pic>
      <p:pic>
        <p:nvPicPr>
          <p:cNvPr id="28" name="Picture 27" descr="Background pattern&#10;&#10;Description automatically generated">
            <a:extLst>
              <a:ext uri="{FF2B5EF4-FFF2-40B4-BE49-F238E27FC236}">
                <a16:creationId xmlns:a16="http://schemas.microsoft.com/office/drawing/2014/main" id="{3F137AA8-837D-5D4A-8DBA-01A805239E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96" t="-636" r="26713" b="636"/>
          <a:stretch/>
        </p:blipFill>
        <p:spPr>
          <a:xfrm>
            <a:off x="1029162" y="2159407"/>
            <a:ext cx="5066838" cy="37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6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D64C24B-7064-0F48-8ECA-C0CF80D6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36" y="0"/>
            <a:ext cx="483792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5BDAD6-0092-D442-B52F-189864856DA4}"/>
              </a:ext>
            </a:extLst>
          </p:cNvPr>
          <p:cNvSpPr/>
          <p:nvPr/>
        </p:nvSpPr>
        <p:spPr>
          <a:xfrm>
            <a:off x="3677036" y="838200"/>
            <a:ext cx="4837927" cy="1778000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F16318-85F3-544A-8380-14D2A24BD23E}"/>
              </a:ext>
            </a:extLst>
          </p:cNvPr>
          <p:cNvSpPr/>
          <p:nvPr/>
        </p:nvSpPr>
        <p:spPr>
          <a:xfrm>
            <a:off x="3677036" y="2616200"/>
            <a:ext cx="4837927" cy="4241800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53B3F-7140-924C-B08A-7B5A3E6A6DC9}"/>
              </a:ext>
            </a:extLst>
          </p:cNvPr>
          <p:cNvSpPr txBox="1"/>
          <p:nvPr/>
        </p:nvSpPr>
        <p:spPr>
          <a:xfrm>
            <a:off x="211209" y="1009134"/>
            <a:ext cx="251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Processes barcode ID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D09FC-28AE-AE48-92D3-695BBD5431E9}"/>
              </a:ext>
            </a:extLst>
          </p:cNvPr>
          <p:cNvSpPr txBox="1"/>
          <p:nvPr/>
        </p:nvSpPr>
        <p:spPr>
          <a:xfrm>
            <a:off x="211209" y="4311134"/>
            <a:ext cx="2217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Grabs sequence data</a:t>
            </a:r>
          </a:p>
          <a:p>
            <a:r>
              <a:rPr lang="en-US" dirty="0"/>
              <a:t>Writes out to new file</a:t>
            </a:r>
          </a:p>
        </p:txBody>
      </p:sp>
    </p:spTree>
    <p:extLst>
      <p:ext uri="{BB962C8B-B14F-4D97-AF65-F5344CB8AC3E}">
        <p14:creationId xmlns:p14="http://schemas.microsoft.com/office/powerpoint/2010/main" val="280192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D64C24B-7064-0F48-8ECA-C0CF80D6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36" y="0"/>
            <a:ext cx="483792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5BDAD6-0092-D442-B52F-189864856DA4}"/>
              </a:ext>
            </a:extLst>
          </p:cNvPr>
          <p:cNvSpPr/>
          <p:nvPr/>
        </p:nvSpPr>
        <p:spPr>
          <a:xfrm>
            <a:off x="3677036" y="838200"/>
            <a:ext cx="4837927" cy="444500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5D899-81BA-244E-B8A3-D1228C329945}"/>
              </a:ext>
            </a:extLst>
          </p:cNvPr>
          <p:cNvSpPr txBox="1"/>
          <p:nvPr/>
        </p:nvSpPr>
        <p:spPr>
          <a:xfrm>
            <a:off x="211209" y="1009134"/>
            <a:ext cx="251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Processes barcode ID file</a:t>
            </a:r>
          </a:p>
        </p:txBody>
      </p:sp>
    </p:spTree>
    <p:extLst>
      <p:ext uri="{BB962C8B-B14F-4D97-AF65-F5344CB8AC3E}">
        <p14:creationId xmlns:p14="http://schemas.microsoft.com/office/powerpoint/2010/main" val="290973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D64C24B-7064-0F48-8ECA-C0CF80D6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36" y="0"/>
            <a:ext cx="483792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5BDAD6-0092-D442-B52F-189864856DA4}"/>
              </a:ext>
            </a:extLst>
          </p:cNvPr>
          <p:cNvSpPr/>
          <p:nvPr/>
        </p:nvSpPr>
        <p:spPr>
          <a:xfrm flipV="1">
            <a:off x="3677036" y="1282700"/>
            <a:ext cx="4837927" cy="571500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5D899-81BA-244E-B8A3-D1228C329945}"/>
              </a:ext>
            </a:extLst>
          </p:cNvPr>
          <p:cNvSpPr txBox="1"/>
          <p:nvPr/>
        </p:nvSpPr>
        <p:spPr>
          <a:xfrm>
            <a:off x="211209" y="1009134"/>
            <a:ext cx="251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Processes barcode ID file</a:t>
            </a:r>
          </a:p>
        </p:txBody>
      </p:sp>
    </p:spTree>
    <p:extLst>
      <p:ext uri="{BB962C8B-B14F-4D97-AF65-F5344CB8AC3E}">
        <p14:creationId xmlns:p14="http://schemas.microsoft.com/office/powerpoint/2010/main" val="144563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D64C24B-7064-0F48-8ECA-C0CF80D6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36" y="0"/>
            <a:ext cx="483792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5BDAD6-0092-D442-B52F-189864856DA4}"/>
              </a:ext>
            </a:extLst>
          </p:cNvPr>
          <p:cNvSpPr/>
          <p:nvPr/>
        </p:nvSpPr>
        <p:spPr>
          <a:xfrm>
            <a:off x="3677036" y="1854200"/>
            <a:ext cx="4837927" cy="241300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5D899-81BA-244E-B8A3-D1228C329945}"/>
              </a:ext>
            </a:extLst>
          </p:cNvPr>
          <p:cNvSpPr txBox="1"/>
          <p:nvPr/>
        </p:nvSpPr>
        <p:spPr>
          <a:xfrm>
            <a:off x="211209" y="1009134"/>
            <a:ext cx="251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Processes barcode ID file</a:t>
            </a:r>
          </a:p>
        </p:txBody>
      </p:sp>
    </p:spTree>
    <p:extLst>
      <p:ext uri="{BB962C8B-B14F-4D97-AF65-F5344CB8AC3E}">
        <p14:creationId xmlns:p14="http://schemas.microsoft.com/office/powerpoint/2010/main" val="3451085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D64C24B-7064-0F48-8ECA-C0CF80D6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36" y="0"/>
            <a:ext cx="483792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5BDAD6-0092-D442-B52F-189864856DA4}"/>
              </a:ext>
            </a:extLst>
          </p:cNvPr>
          <p:cNvSpPr/>
          <p:nvPr/>
        </p:nvSpPr>
        <p:spPr>
          <a:xfrm flipV="1">
            <a:off x="3677036" y="2095500"/>
            <a:ext cx="4837927" cy="495300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5D899-81BA-244E-B8A3-D1228C329945}"/>
              </a:ext>
            </a:extLst>
          </p:cNvPr>
          <p:cNvSpPr txBox="1"/>
          <p:nvPr/>
        </p:nvSpPr>
        <p:spPr>
          <a:xfrm>
            <a:off x="211209" y="1009134"/>
            <a:ext cx="251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Processes barcode ID file</a:t>
            </a:r>
          </a:p>
        </p:txBody>
      </p:sp>
    </p:spTree>
    <p:extLst>
      <p:ext uri="{BB962C8B-B14F-4D97-AF65-F5344CB8AC3E}">
        <p14:creationId xmlns:p14="http://schemas.microsoft.com/office/powerpoint/2010/main" val="132331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D64C24B-7064-0F48-8ECA-C0CF80D6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36" y="0"/>
            <a:ext cx="483792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F16318-85F3-544A-8380-14D2A24BD23E}"/>
              </a:ext>
            </a:extLst>
          </p:cNvPr>
          <p:cNvSpPr/>
          <p:nvPr/>
        </p:nvSpPr>
        <p:spPr>
          <a:xfrm>
            <a:off x="3677036" y="2616200"/>
            <a:ext cx="4837927" cy="1104900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D09FC-28AE-AE48-92D3-695BBD5431E9}"/>
              </a:ext>
            </a:extLst>
          </p:cNvPr>
          <p:cNvSpPr txBox="1"/>
          <p:nvPr/>
        </p:nvSpPr>
        <p:spPr>
          <a:xfrm>
            <a:off x="211209" y="4311134"/>
            <a:ext cx="2217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Grabs sequence data</a:t>
            </a:r>
          </a:p>
          <a:p>
            <a:r>
              <a:rPr lang="en-US" dirty="0"/>
              <a:t>Writes out to new file</a:t>
            </a:r>
          </a:p>
        </p:txBody>
      </p:sp>
    </p:spTree>
    <p:extLst>
      <p:ext uri="{BB962C8B-B14F-4D97-AF65-F5344CB8AC3E}">
        <p14:creationId xmlns:p14="http://schemas.microsoft.com/office/powerpoint/2010/main" val="116821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D64C24B-7064-0F48-8ECA-C0CF80D6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36" y="0"/>
            <a:ext cx="483792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F16318-85F3-544A-8380-14D2A24BD23E}"/>
              </a:ext>
            </a:extLst>
          </p:cNvPr>
          <p:cNvSpPr/>
          <p:nvPr/>
        </p:nvSpPr>
        <p:spPr>
          <a:xfrm flipV="1">
            <a:off x="3677036" y="3721100"/>
            <a:ext cx="4837927" cy="215900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D09FC-28AE-AE48-92D3-695BBD5431E9}"/>
              </a:ext>
            </a:extLst>
          </p:cNvPr>
          <p:cNvSpPr txBox="1"/>
          <p:nvPr/>
        </p:nvSpPr>
        <p:spPr>
          <a:xfrm>
            <a:off x="211209" y="4311134"/>
            <a:ext cx="2217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Grabs sequence data</a:t>
            </a:r>
          </a:p>
          <a:p>
            <a:r>
              <a:rPr lang="en-US" dirty="0"/>
              <a:t>Writes out to new file</a:t>
            </a:r>
          </a:p>
        </p:txBody>
      </p:sp>
    </p:spTree>
    <p:extLst>
      <p:ext uri="{BB962C8B-B14F-4D97-AF65-F5344CB8AC3E}">
        <p14:creationId xmlns:p14="http://schemas.microsoft.com/office/powerpoint/2010/main" val="1464254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D64C24B-7064-0F48-8ECA-C0CF80D6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36" y="0"/>
            <a:ext cx="483792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F16318-85F3-544A-8380-14D2A24BD23E}"/>
              </a:ext>
            </a:extLst>
          </p:cNvPr>
          <p:cNvSpPr/>
          <p:nvPr/>
        </p:nvSpPr>
        <p:spPr>
          <a:xfrm>
            <a:off x="3677036" y="3937000"/>
            <a:ext cx="4837927" cy="520700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D09FC-28AE-AE48-92D3-695BBD5431E9}"/>
              </a:ext>
            </a:extLst>
          </p:cNvPr>
          <p:cNvSpPr txBox="1"/>
          <p:nvPr/>
        </p:nvSpPr>
        <p:spPr>
          <a:xfrm>
            <a:off x="211209" y="4311134"/>
            <a:ext cx="2217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Grabs sequence data</a:t>
            </a:r>
          </a:p>
          <a:p>
            <a:r>
              <a:rPr lang="en-US" dirty="0"/>
              <a:t>Writes out to new file</a:t>
            </a:r>
          </a:p>
        </p:txBody>
      </p:sp>
    </p:spTree>
    <p:extLst>
      <p:ext uri="{BB962C8B-B14F-4D97-AF65-F5344CB8AC3E}">
        <p14:creationId xmlns:p14="http://schemas.microsoft.com/office/powerpoint/2010/main" val="168906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D64C24B-7064-0F48-8ECA-C0CF80D6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36" y="0"/>
            <a:ext cx="483792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F16318-85F3-544A-8380-14D2A24BD23E}"/>
              </a:ext>
            </a:extLst>
          </p:cNvPr>
          <p:cNvSpPr/>
          <p:nvPr/>
        </p:nvSpPr>
        <p:spPr>
          <a:xfrm flipV="1">
            <a:off x="3677036" y="4457700"/>
            <a:ext cx="4837927" cy="762000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D09FC-28AE-AE48-92D3-695BBD5431E9}"/>
              </a:ext>
            </a:extLst>
          </p:cNvPr>
          <p:cNvSpPr txBox="1"/>
          <p:nvPr/>
        </p:nvSpPr>
        <p:spPr>
          <a:xfrm>
            <a:off x="211209" y="4311134"/>
            <a:ext cx="2217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Grabs sequence data</a:t>
            </a:r>
          </a:p>
          <a:p>
            <a:r>
              <a:rPr lang="en-US" dirty="0"/>
              <a:t>Writes out to new file</a:t>
            </a:r>
          </a:p>
        </p:txBody>
      </p:sp>
    </p:spTree>
    <p:extLst>
      <p:ext uri="{BB962C8B-B14F-4D97-AF65-F5344CB8AC3E}">
        <p14:creationId xmlns:p14="http://schemas.microsoft.com/office/powerpoint/2010/main" val="3624679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D64C24B-7064-0F48-8ECA-C0CF80D6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36" y="0"/>
            <a:ext cx="483792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F16318-85F3-544A-8380-14D2A24BD23E}"/>
              </a:ext>
            </a:extLst>
          </p:cNvPr>
          <p:cNvSpPr/>
          <p:nvPr/>
        </p:nvSpPr>
        <p:spPr>
          <a:xfrm>
            <a:off x="3677036" y="5219700"/>
            <a:ext cx="4837927" cy="482600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D09FC-28AE-AE48-92D3-695BBD5431E9}"/>
              </a:ext>
            </a:extLst>
          </p:cNvPr>
          <p:cNvSpPr txBox="1"/>
          <p:nvPr/>
        </p:nvSpPr>
        <p:spPr>
          <a:xfrm>
            <a:off x="211209" y="4311134"/>
            <a:ext cx="2217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Grabs sequence data</a:t>
            </a:r>
          </a:p>
          <a:p>
            <a:r>
              <a:rPr lang="en-US" dirty="0"/>
              <a:t>Writes out to new file</a:t>
            </a:r>
          </a:p>
        </p:txBody>
      </p:sp>
    </p:spTree>
    <p:extLst>
      <p:ext uri="{BB962C8B-B14F-4D97-AF65-F5344CB8AC3E}">
        <p14:creationId xmlns:p14="http://schemas.microsoft.com/office/powerpoint/2010/main" val="411164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6E16E6-7DB4-6F4E-A74B-EE26CE40BD80}"/>
              </a:ext>
            </a:extLst>
          </p:cNvPr>
          <p:cNvSpPr txBox="1"/>
          <p:nvPr/>
        </p:nvSpPr>
        <p:spPr>
          <a:xfrm>
            <a:off x="9938933" y="1718158"/>
            <a:ext cx="182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Pipeline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A5C704-D463-7E46-80AC-3DD23328F39A}"/>
              </a:ext>
            </a:extLst>
          </p:cNvPr>
          <p:cNvCxnSpPr>
            <a:cxnSpLocks/>
          </p:cNvCxnSpPr>
          <p:nvPr/>
        </p:nvCxnSpPr>
        <p:spPr>
          <a:xfrm flipV="1">
            <a:off x="2203780" y="2482162"/>
            <a:ext cx="598582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BD3EFCC-997B-1243-96FA-8EFB3356516C}"/>
              </a:ext>
            </a:extLst>
          </p:cNvPr>
          <p:cNvSpPr/>
          <p:nvPr/>
        </p:nvSpPr>
        <p:spPr>
          <a:xfrm>
            <a:off x="1281435" y="2163169"/>
            <a:ext cx="787716" cy="6463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Reads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E4B2D1-15B5-A445-8302-616BE6081DF8}"/>
              </a:ext>
            </a:extLst>
          </p:cNvPr>
          <p:cNvSpPr/>
          <p:nvPr/>
        </p:nvSpPr>
        <p:spPr>
          <a:xfrm>
            <a:off x="2951065" y="2157127"/>
            <a:ext cx="2397958" cy="646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Remove Contamination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(Human; E. coli; </a:t>
            </a:r>
            <a:r>
              <a:rPr lang="en-US" sz="1400" dirty="0" err="1">
                <a:solidFill>
                  <a:schemeClr val="tx1"/>
                </a:solidFill>
              </a:rPr>
              <a:t>PhiX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F67AEC-D30E-5049-834D-F0CE6FE49B63}"/>
              </a:ext>
            </a:extLst>
          </p:cNvPr>
          <p:cNvSpPr/>
          <p:nvPr/>
        </p:nvSpPr>
        <p:spPr>
          <a:xfrm>
            <a:off x="6245011" y="2163172"/>
            <a:ext cx="1041760" cy="646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r>
              <a:rPr lang="en-US" dirty="0">
                <a:solidFill>
                  <a:schemeClr val="tx1"/>
                </a:solidFill>
              </a:rPr>
              <a:t>Barcodes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9F105B-5263-1940-B90C-8321482D5689}"/>
              </a:ext>
            </a:extLst>
          </p:cNvPr>
          <p:cNvSpPr/>
          <p:nvPr/>
        </p:nvSpPr>
        <p:spPr>
          <a:xfrm>
            <a:off x="8182759" y="2163175"/>
            <a:ext cx="781928" cy="646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Spilt</a:t>
            </a:r>
          </a:p>
          <a:p>
            <a:r>
              <a:rPr lang="en-US" dirty="0" err="1">
                <a:solidFill>
                  <a:schemeClr val="tx1"/>
                </a:solidFill>
              </a:rPr>
              <a:t>Fastqs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B62907-C1F7-0747-BFC6-8491E9CC5D39}"/>
              </a:ext>
            </a:extLst>
          </p:cNvPr>
          <p:cNvCxnSpPr>
            <a:cxnSpLocks/>
          </p:cNvCxnSpPr>
          <p:nvPr/>
        </p:nvCxnSpPr>
        <p:spPr>
          <a:xfrm flipV="1">
            <a:off x="5493080" y="2486337"/>
            <a:ext cx="598582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EFCD23-5014-2741-8D8B-D2DF5690DA0B}"/>
              </a:ext>
            </a:extLst>
          </p:cNvPr>
          <p:cNvCxnSpPr>
            <a:cxnSpLocks/>
          </p:cNvCxnSpPr>
          <p:nvPr/>
        </p:nvCxnSpPr>
        <p:spPr>
          <a:xfrm flipV="1">
            <a:off x="7440120" y="2477215"/>
            <a:ext cx="598582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9AB86BE-EC99-E543-9930-5AF76899C2EE}"/>
              </a:ext>
            </a:extLst>
          </p:cNvPr>
          <p:cNvSpPr/>
          <p:nvPr/>
        </p:nvSpPr>
        <p:spPr>
          <a:xfrm>
            <a:off x="3558276" y="3434921"/>
            <a:ext cx="1697901" cy="8172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Call Variants</a:t>
            </a:r>
          </a:p>
          <a:p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SAMtools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BCFtools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F16BFF3-15F3-344C-A8D0-E212896F4A25}"/>
              </a:ext>
            </a:extLst>
          </p:cNvPr>
          <p:cNvSpPr/>
          <p:nvPr/>
        </p:nvSpPr>
        <p:spPr>
          <a:xfrm>
            <a:off x="5792371" y="4577690"/>
            <a:ext cx="1697901" cy="8172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Filtering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VCFtools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E49473-8BE6-834B-AF19-96D58ADB7EB6}"/>
              </a:ext>
            </a:extLst>
          </p:cNvPr>
          <p:cNvCxnSpPr>
            <a:cxnSpLocks/>
          </p:cNvCxnSpPr>
          <p:nvPr/>
        </p:nvCxnSpPr>
        <p:spPr>
          <a:xfrm flipV="1">
            <a:off x="2787947" y="3758080"/>
            <a:ext cx="598582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B14248-5F0C-4947-A652-037A3A622A0A}"/>
              </a:ext>
            </a:extLst>
          </p:cNvPr>
          <p:cNvCxnSpPr>
            <a:cxnSpLocks/>
          </p:cNvCxnSpPr>
          <p:nvPr/>
        </p:nvCxnSpPr>
        <p:spPr>
          <a:xfrm>
            <a:off x="5493080" y="3840326"/>
            <a:ext cx="845806" cy="59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A7CC832-B569-E74F-8D9D-131254BBAFF7}"/>
              </a:ext>
            </a:extLst>
          </p:cNvPr>
          <p:cNvSpPr/>
          <p:nvPr/>
        </p:nvSpPr>
        <p:spPr>
          <a:xfrm>
            <a:off x="8356614" y="5710247"/>
            <a:ext cx="1348839" cy="646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Filter LOCI</a:t>
            </a:r>
          </a:p>
          <a:p>
            <a:r>
              <a:rPr lang="en-US" sz="1400" dirty="0">
                <a:solidFill>
                  <a:schemeClr val="tx1"/>
                </a:solidFill>
              </a:rPr>
              <a:t>(Missing)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EE51B7-0216-5746-B63B-3519006105AA}"/>
              </a:ext>
            </a:extLst>
          </p:cNvPr>
          <p:cNvSpPr/>
          <p:nvPr/>
        </p:nvSpPr>
        <p:spPr>
          <a:xfrm>
            <a:off x="8356615" y="4663143"/>
            <a:ext cx="1348838" cy="646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Filter IND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(Missing)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1BC444-207E-BE49-A42B-6FB52CB35549}"/>
              </a:ext>
            </a:extLst>
          </p:cNvPr>
          <p:cNvSpPr/>
          <p:nvPr/>
        </p:nvSpPr>
        <p:spPr>
          <a:xfrm>
            <a:off x="8356616" y="3554276"/>
            <a:ext cx="1348839" cy="646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Filter LOCI</a:t>
            </a:r>
          </a:p>
          <a:p>
            <a:r>
              <a:rPr lang="en-US" sz="1400" dirty="0">
                <a:solidFill>
                  <a:schemeClr val="tx1"/>
                </a:solidFill>
              </a:rPr>
              <a:t>(Depth)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812CE48-E1C6-694A-8189-BC5FE6FA7590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7490272" y="4986306"/>
            <a:ext cx="8663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3DE69D3-536D-7647-A79B-453C8F0AD0BC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 flipV="1">
            <a:off x="7490272" y="3877439"/>
            <a:ext cx="866344" cy="11088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F47BFD-4436-1647-B0EB-EFFA28C78F49}"/>
              </a:ext>
            </a:extLst>
          </p:cNvPr>
          <p:cNvCxnSpPr>
            <a:cxnSpLocks/>
          </p:cNvCxnSpPr>
          <p:nvPr/>
        </p:nvCxnSpPr>
        <p:spPr>
          <a:xfrm flipV="1">
            <a:off x="9106871" y="2477215"/>
            <a:ext cx="598582" cy="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79C25EC-7C10-5C41-AB25-E69CD14C1EBC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7490272" y="4986306"/>
            <a:ext cx="866342" cy="10471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itle 3">
            <a:extLst>
              <a:ext uri="{FF2B5EF4-FFF2-40B4-BE49-F238E27FC236}">
                <a16:creationId xmlns:a16="http://schemas.microsoft.com/office/drawing/2014/main" id="{D1EB5A5F-E4B7-024F-8D6B-A7A783BA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ddRAD</a:t>
            </a:r>
            <a:r>
              <a:rPr lang="en-US" dirty="0"/>
              <a:t> filtering workflow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5609A4E-8041-8445-B83B-FCA4D1BE600E}"/>
              </a:ext>
            </a:extLst>
          </p:cNvPr>
          <p:cNvSpPr/>
          <p:nvPr/>
        </p:nvSpPr>
        <p:spPr>
          <a:xfrm>
            <a:off x="9860675" y="2179823"/>
            <a:ext cx="1976888" cy="9697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Phylogenetic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Population Genetic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Genomic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9B68C97-3151-0F4F-9828-B8EF479D7C31}"/>
              </a:ext>
            </a:extLst>
          </p:cNvPr>
          <p:cNvSpPr/>
          <p:nvPr/>
        </p:nvSpPr>
        <p:spPr>
          <a:xfrm>
            <a:off x="1154232" y="3537629"/>
            <a:ext cx="1348839" cy="6463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Align Reads</a:t>
            </a:r>
          </a:p>
          <a:p>
            <a:r>
              <a:rPr lang="en-US" sz="1400" dirty="0">
                <a:solidFill>
                  <a:schemeClr val="tx1"/>
                </a:solidFill>
              </a:rPr>
              <a:t>(BWA)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311B1A5E-95FE-ED44-B4E2-493C69319E3A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rot="5400000">
            <a:off x="6144867" y="-1166623"/>
            <a:ext cx="388038" cy="902046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892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D64C24B-7064-0F48-8ECA-C0CF80D6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36" y="0"/>
            <a:ext cx="483792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F16318-85F3-544A-8380-14D2A24BD23E}"/>
              </a:ext>
            </a:extLst>
          </p:cNvPr>
          <p:cNvSpPr/>
          <p:nvPr/>
        </p:nvSpPr>
        <p:spPr>
          <a:xfrm flipV="1">
            <a:off x="3677036" y="5702300"/>
            <a:ext cx="4837927" cy="215900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D09FC-28AE-AE48-92D3-695BBD5431E9}"/>
              </a:ext>
            </a:extLst>
          </p:cNvPr>
          <p:cNvSpPr txBox="1"/>
          <p:nvPr/>
        </p:nvSpPr>
        <p:spPr>
          <a:xfrm>
            <a:off x="211209" y="4311134"/>
            <a:ext cx="2217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Grabs sequence data</a:t>
            </a:r>
          </a:p>
          <a:p>
            <a:r>
              <a:rPr lang="en-US" dirty="0"/>
              <a:t>Writes out to new file</a:t>
            </a:r>
          </a:p>
        </p:txBody>
      </p:sp>
    </p:spTree>
    <p:extLst>
      <p:ext uri="{BB962C8B-B14F-4D97-AF65-F5344CB8AC3E}">
        <p14:creationId xmlns:p14="http://schemas.microsoft.com/office/powerpoint/2010/main" val="4028326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D64C24B-7064-0F48-8ECA-C0CF80D6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36" y="0"/>
            <a:ext cx="483792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F16318-85F3-544A-8380-14D2A24BD23E}"/>
              </a:ext>
            </a:extLst>
          </p:cNvPr>
          <p:cNvSpPr/>
          <p:nvPr/>
        </p:nvSpPr>
        <p:spPr>
          <a:xfrm>
            <a:off x="3677036" y="5918200"/>
            <a:ext cx="4837927" cy="431800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D09FC-28AE-AE48-92D3-695BBD5431E9}"/>
              </a:ext>
            </a:extLst>
          </p:cNvPr>
          <p:cNvSpPr txBox="1"/>
          <p:nvPr/>
        </p:nvSpPr>
        <p:spPr>
          <a:xfrm>
            <a:off x="211209" y="4311134"/>
            <a:ext cx="2217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Grabs sequence data</a:t>
            </a:r>
          </a:p>
          <a:p>
            <a:r>
              <a:rPr lang="en-US" dirty="0"/>
              <a:t>Writes out to new file</a:t>
            </a:r>
          </a:p>
        </p:txBody>
      </p:sp>
    </p:spTree>
    <p:extLst>
      <p:ext uri="{BB962C8B-B14F-4D97-AF65-F5344CB8AC3E}">
        <p14:creationId xmlns:p14="http://schemas.microsoft.com/office/powerpoint/2010/main" val="1213258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D64C24B-7064-0F48-8ECA-C0CF80D6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36" y="0"/>
            <a:ext cx="483792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F16318-85F3-544A-8380-14D2A24BD23E}"/>
              </a:ext>
            </a:extLst>
          </p:cNvPr>
          <p:cNvSpPr/>
          <p:nvPr/>
        </p:nvSpPr>
        <p:spPr>
          <a:xfrm flipV="1">
            <a:off x="3677036" y="6350000"/>
            <a:ext cx="4837927" cy="330200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D09FC-28AE-AE48-92D3-695BBD5431E9}"/>
              </a:ext>
            </a:extLst>
          </p:cNvPr>
          <p:cNvSpPr txBox="1"/>
          <p:nvPr/>
        </p:nvSpPr>
        <p:spPr>
          <a:xfrm>
            <a:off x="211209" y="4311134"/>
            <a:ext cx="2217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Grabs sequence data</a:t>
            </a:r>
          </a:p>
          <a:p>
            <a:r>
              <a:rPr lang="en-US" dirty="0"/>
              <a:t>Writes out to new file</a:t>
            </a:r>
          </a:p>
        </p:txBody>
      </p:sp>
    </p:spTree>
    <p:extLst>
      <p:ext uri="{BB962C8B-B14F-4D97-AF65-F5344CB8AC3E}">
        <p14:creationId xmlns:p14="http://schemas.microsoft.com/office/powerpoint/2010/main" val="356466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D64C24B-7064-0F48-8ECA-C0CF80D6C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036" y="0"/>
            <a:ext cx="483792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F16318-85F3-544A-8380-14D2A24BD23E}"/>
              </a:ext>
            </a:extLst>
          </p:cNvPr>
          <p:cNvSpPr/>
          <p:nvPr/>
        </p:nvSpPr>
        <p:spPr>
          <a:xfrm>
            <a:off x="3677036" y="6680200"/>
            <a:ext cx="4837927" cy="177800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D09FC-28AE-AE48-92D3-695BBD5431E9}"/>
              </a:ext>
            </a:extLst>
          </p:cNvPr>
          <p:cNvSpPr txBox="1"/>
          <p:nvPr/>
        </p:nvSpPr>
        <p:spPr>
          <a:xfrm>
            <a:off x="211209" y="4311134"/>
            <a:ext cx="2217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Grabs sequence data</a:t>
            </a:r>
          </a:p>
          <a:p>
            <a:r>
              <a:rPr lang="en-US" dirty="0"/>
              <a:t>Writes out to new file</a:t>
            </a:r>
          </a:p>
        </p:txBody>
      </p:sp>
    </p:spTree>
    <p:extLst>
      <p:ext uri="{BB962C8B-B14F-4D97-AF65-F5344CB8AC3E}">
        <p14:creationId xmlns:p14="http://schemas.microsoft.com/office/powerpoint/2010/main" val="411565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6E16E6-7DB4-6F4E-A74B-EE26CE40BD80}"/>
              </a:ext>
            </a:extLst>
          </p:cNvPr>
          <p:cNvSpPr txBox="1"/>
          <p:nvPr/>
        </p:nvSpPr>
        <p:spPr>
          <a:xfrm>
            <a:off x="9938933" y="1718158"/>
            <a:ext cx="182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Pipeline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A5C704-D463-7E46-80AC-3DD23328F39A}"/>
              </a:ext>
            </a:extLst>
          </p:cNvPr>
          <p:cNvCxnSpPr>
            <a:cxnSpLocks/>
          </p:cNvCxnSpPr>
          <p:nvPr/>
        </p:nvCxnSpPr>
        <p:spPr>
          <a:xfrm flipV="1">
            <a:off x="2203780" y="2482162"/>
            <a:ext cx="598582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BD3EFCC-997B-1243-96FA-8EFB3356516C}"/>
              </a:ext>
            </a:extLst>
          </p:cNvPr>
          <p:cNvSpPr/>
          <p:nvPr/>
        </p:nvSpPr>
        <p:spPr>
          <a:xfrm>
            <a:off x="1281435" y="2163169"/>
            <a:ext cx="787716" cy="6463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Reads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E4B2D1-15B5-A445-8302-616BE6081DF8}"/>
              </a:ext>
            </a:extLst>
          </p:cNvPr>
          <p:cNvSpPr/>
          <p:nvPr/>
        </p:nvSpPr>
        <p:spPr>
          <a:xfrm>
            <a:off x="2951065" y="2157127"/>
            <a:ext cx="2397958" cy="646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Remove Contamination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(Human; E. coli; </a:t>
            </a:r>
            <a:r>
              <a:rPr lang="en-US" sz="1400" dirty="0" err="1">
                <a:solidFill>
                  <a:schemeClr val="tx1"/>
                </a:solidFill>
              </a:rPr>
              <a:t>PhiX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F67AEC-D30E-5049-834D-F0CE6FE49B63}"/>
              </a:ext>
            </a:extLst>
          </p:cNvPr>
          <p:cNvSpPr/>
          <p:nvPr/>
        </p:nvSpPr>
        <p:spPr>
          <a:xfrm>
            <a:off x="6245011" y="2163172"/>
            <a:ext cx="1041760" cy="646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r>
              <a:rPr lang="en-US" dirty="0">
                <a:solidFill>
                  <a:schemeClr val="tx1"/>
                </a:solidFill>
              </a:rPr>
              <a:t>Barcodes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9F105B-5263-1940-B90C-8321482D5689}"/>
              </a:ext>
            </a:extLst>
          </p:cNvPr>
          <p:cNvSpPr/>
          <p:nvPr/>
        </p:nvSpPr>
        <p:spPr>
          <a:xfrm>
            <a:off x="8182759" y="2163175"/>
            <a:ext cx="781928" cy="646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Spilt</a:t>
            </a:r>
          </a:p>
          <a:p>
            <a:r>
              <a:rPr lang="en-US" dirty="0" err="1">
                <a:solidFill>
                  <a:schemeClr val="tx1"/>
                </a:solidFill>
              </a:rPr>
              <a:t>Fastqs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B62907-C1F7-0747-BFC6-8491E9CC5D39}"/>
              </a:ext>
            </a:extLst>
          </p:cNvPr>
          <p:cNvCxnSpPr>
            <a:cxnSpLocks/>
          </p:cNvCxnSpPr>
          <p:nvPr/>
        </p:nvCxnSpPr>
        <p:spPr>
          <a:xfrm flipV="1">
            <a:off x="5493080" y="2486337"/>
            <a:ext cx="598582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EFCD23-5014-2741-8D8B-D2DF5690DA0B}"/>
              </a:ext>
            </a:extLst>
          </p:cNvPr>
          <p:cNvCxnSpPr>
            <a:cxnSpLocks/>
          </p:cNvCxnSpPr>
          <p:nvPr/>
        </p:nvCxnSpPr>
        <p:spPr>
          <a:xfrm flipV="1">
            <a:off x="7440120" y="2477215"/>
            <a:ext cx="598582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B3D863E-7854-8A42-83E0-E1C99C9E57AD}"/>
              </a:ext>
            </a:extLst>
          </p:cNvPr>
          <p:cNvSpPr/>
          <p:nvPr/>
        </p:nvSpPr>
        <p:spPr>
          <a:xfrm>
            <a:off x="9860675" y="2179823"/>
            <a:ext cx="1976888" cy="9697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Phylogenetic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Population Genetic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Genomic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8CE2B0-32ED-E34E-AA13-614389BEE988}"/>
              </a:ext>
            </a:extLst>
          </p:cNvPr>
          <p:cNvSpPr/>
          <p:nvPr/>
        </p:nvSpPr>
        <p:spPr>
          <a:xfrm>
            <a:off x="1154232" y="3537629"/>
            <a:ext cx="1348839" cy="6463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Align Reads</a:t>
            </a:r>
          </a:p>
          <a:p>
            <a:r>
              <a:rPr lang="en-US" sz="1400" dirty="0">
                <a:solidFill>
                  <a:schemeClr val="tx1"/>
                </a:solidFill>
              </a:rPr>
              <a:t>(BWA)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AB86BE-EC99-E543-9930-5AF76899C2EE}"/>
              </a:ext>
            </a:extLst>
          </p:cNvPr>
          <p:cNvSpPr/>
          <p:nvPr/>
        </p:nvSpPr>
        <p:spPr>
          <a:xfrm>
            <a:off x="3558276" y="3434921"/>
            <a:ext cx="1697901" cy="8172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Call Variants</a:t>
            </a:r>
          </a:p>
          <a:p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SAMtools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BCFtools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F16BFF3-15F3-344C-A8D0-E212896F4A25}"/>
              </a:ext>
            </a:extLst>
          </p:cNvPr>
          <p:cNvSpPr/>
          <p:nvPr/>
        </p:nvSpPr>
        <p:spPr>
          <a:xfrm>
            <a:off x="5792371" y="4577690"/>
            <a:ext cx="1697901" cy="8172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Filtering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VCFtools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E49473-8BE6-834B-AF19-96D58ADB7EB6}"/>
              </a:ext>
            </a:extLst>
          </p:cNvPr>
          <p:cNvCxnSpPr>
            <a:cxnSpLocks/>
          </p:cNvCxnSpPr>
          <p:nvPr/>
        </p:nvCxnSpPr>
        <p:spPr>
          <a:xfrm flipV="1">
            <a:off x="2787947" y="3758080"/>
            <a:ext cx="598582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B14248-5F0C-4947-A652-037A3A622A0A}"/>
              </a:ext>
            </a:extLst>
          </p:cNvPr>
          <p:cNvCxnSpPr>
            <a:cxnSpLocks/>
          </p:cNvCxnSpPr>
          <p:nvPr/>
        </p:nvCxnSpPr>
        <p:spPr>
          <a:xfrm>
            <a:off x="5493080" y="3840326"/>
            <a:ext cx="845806" cy="59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A7CC832-B569-E74F-8D9D-131254BBAFF7}"/>
              </a:ext>
            </a:extLst>
          </p:cNvPr>
          <p:cNvSpPr/>
          <p:nvPr/>
        </p:nvSpPr>
        <p:spPr>
          <a:xfrm>
            <a:off x="8356614" y="5710247"/>
            <a:ext cx="1348839" cy="646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Filter LOCI</a:t>
            </a:r>
          </a:p>
          <a:p>
            <a:r>
              <a:rPr lang="en-US" sz="1400" dirty="0">
                <a:solidFill>
                  <a:schemeClr val="tx1"/>
                </a:solidFill>
              </a:rPr>
              <a:t>(Missing)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EE51B7-0216-5746-B63B-3519006105AA}"/>
              </a:ext>
            </a:extLst>
          </p:cNvPr>
          <p:cNvSpPr/>
          <p:nvPr/>
        </p:nvSpPr>
        <p:spPr>
          <a:xfrm>
            <a:off x="8356615" y="4663143"/>
            <a:ext cx="1348838" cy="646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Filter IND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(Missing)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1BC444-207E-BE49-A42B-6FB52CB35549}"/>
              </a:ext>
            </a:extLst>
          </p:cNvPr>
          <p:cNvSpPr/>
          <p:nvPr/>
        </p:nvSpPr>
        <p:spPr>
          <a:xfrm>
            <a:off x="8356616" y="3554276"/>
            <a:ext cx="1348839" cy="646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Filter LOCI</a:t>
            </a:r>
          </a:p>
          <a:p>
            <a:r>
              <a:rPr lang="en-US" sz="1400" dirty="0">
                <a:solidFill>
                  <a:schemeClr val="tx1"/>
                </a:solidFill>
              </a:rPr>
              <a:t>(Depth)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812CE48-E1C6-694A-8189-BC5FE6FA7590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7490272" y="4986306"/>
            <a:ext cx="8663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3DE69D3-536D-7647-A79B-453C8F0AD0BC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 flipV="1">
            <a:off x="7490272" y="3877439"/>
            <a:ext cx="866344" cy="11088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F47BFD-4436-1647-B0EB-EFFA28C78F49}"/>
              </a:ext>
            </a:extLst>
          </p:cNvPr>
          <p:cNvCxnSpPr>
            <a:cxnSpLocks/>
          </p:cNvCxnSpPr>
          <p:nvPr/>
        </p:nvCxnSpPr>
        <p:spPr>
          <a:xfrm flipV="1">
            <a:off x="9106871" y="2477215"/>
            <a:ext cx="598582" cy="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7C21853-CE47-5043-A5D4-1B0E37508782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rot="5400000">
            <a:off x="6144867" y="-1166623"/>
            <a:ext cx="388038" cy="902046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79C25EC-7C10-5C41-AB25-E69CD14C1EBC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7490272" y="4986306"/>
            <a:ext cx="866342" cy="10471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itle 3">
            <a:extLst>
              <a:ext uri="{FF2B5EF4-FFF2-40B4-BE49-F238E27FC236}">
                <a16:creationId xmlns:a16="http://schemas.microsoft.com/office/drawing/2014/main" id="{D1EB5A5F-E4B7-024F-8D6B-A7A783BA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ddRAD</a:t>
            </a:r>
            <a:r>
              <a:rPr lang="en-US" dirty="0"/>
              <a:t> filtering 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BCC60-DA22-C544-BBA6-CB9C98CF569F}"/>
              </a:ext>
            </a:extLst>
          </p:cNvPr>
          <p:cNvSpPr txBox="1"/>
          <p:nvPr/>
        </p:nvSpPr>
        <p:spPr>
          <a:xfrm>
            <a:off x="8182758" y="1816928"/>
            <a:ext cx="78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0270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E7938B-A25E-E149-A750-6E5C3060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sequence file structure </a:t>
            </a:r>
            <a:r>
              <a:rPr lang="en-US" sz="2000" dirty="0"/>
              <a:t>(Parse Barcodes)</a:t>
            </a:r>
          </a:p>
        </p:txBody>
      </p:sp>
      <p:pic>
        <p:nvPicPr>
          <p:cNvPr id="6" name="Picture 5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007F0BE-F41B-8349-840D-088243C82F3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-269" r="34605"/>
          <a:stretch/>
        </p:blipFill>
        <p:spPr>
          <a:xfrm>
            <a:off x="2603499" y="2209800"/>
            <a:ext cx="7316043" cy="3733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A881A8-5D3A-6E46-BFB0-8F9D59E0AECF}"/>
              </a:ext>
            </a:extLst>
          </p:cNvPr>
          <p:cNvSpPr txBox="1"/>
          <p:nvPr/>
        </p:nvSpPr>
        <p:spPr>
          <a:xfrm>
            <a:off x="239160" y="2025134"/>
            <a:ext cx="137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Sequencing Information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EE17D8-7DF4-DB41-9C2F-61B092E588B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612900" y="2311408"/>
            <a:ext cx="990599" cy="36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10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E9A55EA6-8D7C-B949-B7BF-3A978235D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944" b="83288"/>
          <a:stretch/>
        </p:blipFill>
        <p:spPr>
          <a:xfrm>
            <a:off x="4063637" y="2189351"/>
            <a:ext cx="8005837" cy="20652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85A8629-8194-594E-A98F-224494CD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Fastq</a:t>
            </a:r>
            <a:r>
              <a:rPr lang="en-US" dirty="0"/>
              <a:t> file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D8D20-1CF6-6A47-8875-0B66475B9453}"/>
              </a:ext>
            </a:extLst>
          </p:cNvPr>
          <p:cNvSpPr txBox="1"/>
          <p:nvPr/>
        </p:nvSpPr>
        <p:spPr>
          <a:xfrm>
            <a:off x="1551218" y="195744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70ECE-6E61-614A-9D4D-37C96B59CBB9}"/>
              </a:ext>
            </a:extLst>
          </p:cNvPr>
          <p:cNvSpPr txBox="1"/>
          <p:nvPr/>
        </p:nvSpPr>
        <p:spPr>
          <a:xfrm>
            <a:off x="1551218" y="272645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0A51D9-2768-1E4E-AD63-607D46EA24CC}"/>
              </a:ext>
            </a:extLst>
          </p:cNvPr>
          <p:cNvSpPr txBox="1"/>
          <p:nvPr/>
        </p:nvSpPr>
        <p:spPr>
          <a:xfrm>
            <a:off x="1551218" y="3495464"/>
            <a:ext cx="200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Space / Description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5F9C2C-355A-224A-8B58-2F67B760F6E3}"/>
              </a:ext>
            </a:extLst>
          </p:cNvPr>
          <p:cNvSpPr txBox="1"/>
          <p:nvPr/>
        </p:nvSpPr>
        <p:spPr>
          <a:xfrm>
            <a:off x="1551218" y="4254551"/>
            <a:ext cx="14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score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896952-F1FA-814B-8797-C03B50B26AE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904474" y="2142110"/>
            <a:ext cx="1099981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3BBD54-48F6-7E4E-80A2-1514EA735AD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651199" y="2911120"/>
            <a:ext cx="1353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A5F4B3-5D6F-E843-89FD-DC1B2242BF69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555869" y="3495464"/>
            <a:ext cx="448586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ACAD1B-7EEB-B842-AF2C-3FEA4897D4FF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963656" y="4069885"/>
            <a:ext cx="1040799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A251B0-C66E-0246-A648-EC7F64804F85}"/>
              </a:ext>
            </a:extLst>
          </p:cNvPr>
          <p:cNvSpPr txBox="1"/>
          <p:nvPr/>
        </p:nvSpPr>
        <p:spPr>
          <a:xfrm>
            <a:off x="330019" y="5225831"/>
            <a:ext cx="599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reads across 4 projects = 1,037,450,933 reads</a:t>
            </a:r>
          </a:p>
          <a:p>
            <a:r>
              <a:rPr lang="en-US" dirty="0"/>
              <a:t>Number of lines 4,149,803,732 lines</a:t>
            </a:r>
          </a:p>
        </p:txBody>
      </p:sp>
    </p:spTree>
    <p:extLst>
      <p:ext uri="{BB962C8B-B14F-4D97-AF65-F5344CB8AC3E}">
        <p14:creationId xmlns:p14="http://schemas.microsoft.com/office/powerpoint/2010/main" val="56026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85A8629-8194-594E-A98F-224494CD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Fastq</a:t>
            </a:r>
            <a:r>
              <a:rPr lang="en-US" dirty="0"/>
              <a:t> file structure</a:t>
            </a: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692C0C6E-FC9F-B545-B6EE-BEA5C5623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92" y="1501409"/>
            <a:ext cx="9168301" cy="499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6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85A8629-8194-594E-A98F-224494CD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Fastq</a:t>
            </a:r>
            <a:r>
              <a:rPr lang="en-US" dirty="0"/>
              <a:t> file structure</a:t>
            </a: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692C0C6E-FC9F-B545-B6EE-BEA5C5623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92" y="1501409"/>
            <a:ext cx="9168301" cy="499146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6B707D-8061-B64F-B89C-39F28F00DDFA}"/>
              </a:ext>
            </a:extLst>
          </p:cNvPr>
          <p:cNvCxnSpPr>
            <a:cxnSpLocks/>
          </p:cNvCxnSpPr>
          <p:nvPr/>
        </p:nvCxnSpPr>
        <p:spPr>
          <a:xfrm>
            <a:off x="635000" y="1603009"/>
            <a:ext cx="889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554B7-E428-4C4B-8B5A-113BEF8DFFE0}"/>
              </a:ext>
            </a:extLst>
          </p:cNvPr>
          <p:cNvCxnSpPr>
            <a:cxnSpLocks/>
          </p:cNvCxnSpPr>
          <p:nvPr/>
        </p:nvCxnSpPr>
        <p:spPr>
          <a:xfrm>
            <a:off x="635000" y="2441209"/>
            <a:ext cx="889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C72009-77FB-3D46-AAC8-10E87BA37F01}"/>
              </a:ext>
            </a:extLst>
          </p:cNvPr>
          <p:cNvCxnSpPr>
            <a:cxnSpLocks/>
          </p:cNvCxnSpPr>
          <p:nvPr/>
        </p:nvCxnSpPr>
        <p:spPr>
          <a:xfrm>
            <a:off x="635000" y="3279409"/>
            <a:ext cx="889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3DA73E-73CD-2D45-BDC5-783BDEEBCBAE}"/>
              </a:ext>
            </a:extLst>
          </p:cNvPr>
          <p:cNvCxnSpPr>
            <a:cxnSpLocks/>
          </p:cNvCxnSpPr>
          <p:nvPr/>
        </p:nvCxnSpPr>
        <p:spPr>
          <a:xfrm>
            <a:off x="635000" y="4079509"/>
            <a:ext cx="889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6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731099E-3C9E-C54F-A1A2-3DC9709C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90" y="0"/>
            <a:ext cx="6102220" cy="68580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44B7A88B-9144-4243-8DB0-E9CE1EC72DF4}"/>
              </a:ext>
            </a:extLst>
          </p:cNvPr>
          <p:cNvSpPr/>
          <p:nvPr/>
        </p:nvSpPr>
        <p:spPr>
          <a:xfrm rot="10800000">
            <a:off x="2429428" y="1266092"/>
            <a:ext cx="615462" cy="10374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8C81324-CC1F-9443-B5C8-2DA31D617FCC}"/>
              </a:ext>
            </a:extLst>
          </p:cNvPr>
          <p:cNvSpPr/>
          <p:nvPr/>
        </p:nvSpPr>
        <p:spPr>
          <a:xfrm rot="10800000">
            <a:off x="2429428" y="2391508"/>
            <a:ext cx="615462" cy="43082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EEEC9-3D73-4641-8848-A4A992531B06}"/>
              </a:ext>
            </a:extLst>
          </p:cNvPr>
          <p:cNvSpPr txBox="1"/>
          <p:nvPr/>
        </p:nvSpPr>
        <p:spPr>
          <a:xfrm>
            <a:off x="113074" y="1461672"/>
            <a:ext cx="2688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Opens + reads in</a:t>
            </a:r>
          </a:p>
          <a:p>
            <a:r>
              <a:rPr lang="en-US" dirty="0"/>
              <a:t>Barcode ID file and creates</a:t>
            </a:r>
          </a:p>
          <a:p>
            <a:r>
              <a:rPr lang="en-US" dirty="0"/>
              <a:t>New </a:t>
            </a:r>
            <a:r>
              <a:rPr lang="en-US" dirty="0" err="1"/>
              <a:t>fastq</a:t>
            </a:r>
            <a:r>
              <a:rPr lang="en-US" dirty="0"/>
              <a:t> files.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3D5DB6-0337-E74A-9171-ECBA535D1073}"/>
              </a:ext>
            </a:extLst>
          </p:cNvPr>
          <p:cNvSpPr txBox="1"/>
          <p:nvPr/>
        </p:nvSpPr>
        <p:spPr>
          <a:xfrm>
            <a:off x="48731" y="3459813"/>
            <a:ext cx="2444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Grabs lines based on ID</a:t>
            </a:r>
          </a:p>
          <a:p>
            <a:r>
              <a:rPr lang="en-US" dirty="0"/>
              <a:t>Match and writes out to</a:t>
            </a:r>
          </a:p>
          <a:p>
            <a:r>
              <a:rPr lang="en-US" dirty="0"/>
              <a:t>New </a:t>
            </a:r>
            <a:r>
              <a:rPr lang="en-US" dirty="0" err="1"/>
              <a:t>fastq</a:t>
            </a:r>
            <a:r>
              <a:rPr lang="en-US" dirty="0"/>
              <a:t> file.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DDB39-5C01-4B48-B4E8-BCEABA1765B3}"/>
              </a:ext>
            </a:extLst>
          </p:cNvPr>
          <p:cNvSpPr txBox="1"/>
          <p:nvPr/>
        </p:nvSpPr>
        <p:spPr>
          <a:xfrm>
            <a:off x="342900" y="88900"/>
            <a:ext cx="2086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Perl Script:</a:t>
            </a:r>
          </a:p>
        </p:txBody>
      </p:sp>
    </p:spTree>
    <p:extLst>
      <p:ext uri="{BB962C8B-B14F-4D97-AF65-F5344CB8AC3E}">
        <p14:creationId xmlns:p14="http://schemas.microsoft.com/office/powerpoint/2010/main" val="187022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D64C24B-7064-0F48-8ECA-C0CF80D6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36" y="0"/>
            <a:ext cx="4837927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F75C75-7855-C148-A541-0B2906BC7CDA}"/>
              </a:ext>
            </a:extLst>
          </p:cNvPr>
          <p:cNvSpPr txBox="1"/>
          <p:nvPr/>
        </p:nvSpPr>
        <p:spPr>
          <a:xfrm>
            <a:off x="342900" y="88900"/>
            <a:ext cx="251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Python Script:</a:t>
            </a:r>
          </a:p>
        </p:txBody>
      </p:sp>
    </p:spTree>
    <p:extLst>
      <p:ext uri="{BB962C8B-B14F-4D97-AF65-F5344CB8AC3E}">
        <p14:creationId xmlns:p14="http://schemas.microsoft.com/office/powerpoint/2010/main" val="270395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291</Words>
  <Application>Microsoft Macintosh PowerPoint</Application>
  <PresentationFormat>Widescreen</PresentationFormat>
  <Paragraphs>95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Python: Splitting fastqs</vt:lpstr>
      <vt:lpstr>Basic ddRAD filtering workflow</vt:lpstr>
      <vt:lpstr>Basic ddRAD filtering workflow</vt:lpstr>
      <vt:lpstr>Raw sequence file structure (Parse Barcodes)</vt:lpstr>
      <vt:lpstr>Fastq file structure</vt:lpstr>
      <vt:lpstr>Fastq file structure</vt:lpstr>
      <vt:lpstr>Fastq file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Hallas</dc:creator>
  <cp:lastModifiedBy>Joshua Hallas</cp:lastModifiedBy>
  <cp:revision>8</cp:revision>
  <dcterms:created xsi:type="dcterms:W3CDTF">2021-11-29T21:54:03Z</dcterms:created>
  <dcterms:modified xsi:type="dcterms:W3CDTF">2021-12-01T20:43:52Z</dcterms:modified>
</cp:coreProperties>
</file>