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77" r:id="rId3"/>
    <p:sldId id="278" r:id="rId4"/>
    <p:sldId id="276" r:id="rId5"/>
    <p:sldId id="259" r:id="rId6"/>
    <p:sldId id="262" r:id="rId7"/>
    <p:sldId id="273" r:id="rId8"/>
    <p:sldId id="279" r:id="rId9"/>
    <p:sldId id="261" r:id="rId10"/>
    <p:sldId id="260" r:id="rId11"/>
    <p:sldId id="263" r:id="rId12"/>
    <p:sldId id="270" r:id="rId13"/>
    <p:sldId id="264" r:id="rId14"/>
    <p:sldId id="265" r:id="rId15"/>
    <p:sldId id="274" r:id="rId16"/>
    <p:sldId id="272" r:id="rId17"/>
    <p:sldId id="271" r:id="rId18"/>
    <p:sldId id="275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2A07-81E6-194E-9D69-4DF43E68B5A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7E445-D448-FE4C-8BEE-67517F83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CE86-4A7E-23B6-DF10-A215D5C40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9868D-C467-82E4-EEF0-25CA7412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201-5F39-8FBE-DFD1-E42E95D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515E-992C-A429-E6C2-D8C68AC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1C3B-CE28-66D9-02AF-7F7459A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1520-9FF1-9948-0B0E-04C8094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94B70-5B36-5443-2D7F-B74ADC443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2659-1409-BAA8-B073-FAFD0610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5625-F046-03E7-F2FE-5A6E3F3E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3028-C55F-AF18-4BEC-CF055F1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E650C-AA9E-3930-6D41-3757B4BD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4D46-9671-21A5-1170-FEA03009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E48A-6836-45EF-19F0-24086AC5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AAE1-5B10-D5D6-EE97-2A0F3864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D15E-3F02-B7C0-B062-83DEE4A8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4990-AF72-2227-D433-5FBDA931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F904-48B9-B808-D00D-87D10639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6256-CAED-9E3A-7B58-368E9AA2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5A6B-6F95-59D6-A82F-EB996ACA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7FE5-DBFE-6DC6-A93F-D996528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6B2-9DBB-9BFA-88C0-B0F7B10B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DDD86-54A6-E514-AC8F-6C4035B8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C5EE-4778-AEA9-EBB8-D8D86D3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9087-D1C0-6452-CB39-6F292DC5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D396-8A95-D5AB-F5A5-49B1562B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B2D8-E69A-156E-6B6B-133B46FD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94D1-6559-2042-4A6F-E75F787A8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B339-1512-5914-A3CF-35B3E7DE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463A-C830-69DA-2992-D10E9A35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DAD5-0D1A-FF05-DF61-0D069F40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72B17-925B-DBE2-7F8E-6B5F40C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314B-D304-C2D6-3DA6-D6ACBF9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F3BD-1028-1D31-E6D5-93398B1D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14C9B-7193-2B22-5FDD-872D0A89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000F-C15C-39EA-351B-9B27F75A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3B9D-7CD1-0692-4F81-DFDC94E40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DB3E-BB67-9413-01C5-D1683E47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F028A-83AF-9D25-9B05-B4F62BB5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3BD7-901E-B2F1-2C63-612584ED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9083-4F88-612D-89A0-1849F55F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3E98E-3E8B-AEDD-3897-D281C912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81748-786B-26D7-F1E5-591DEB8E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3877B-B96D-254E-9FB0-4FA332BC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2AE93-E654-BE20-28EF-DCF3B700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4A2C-FF51-45B0-36A9-69729813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A414-8992-C66C-50BB-1760016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E642-5884-5590-9E60-05DFC8D6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2068-EDF0-98D4-F3F1-C0935D97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00E96-DEA6-527E-F41B-9CC744B0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AC90-9244-9971-59A1-19E3B6DF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0E9E4-76D2-C793-46EF-7982EAF4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160D-6A55-02BF-4E3C-FA812F3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6DAB-274D-0535-2D37-37DAAC6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44571-F25F-7B2C-C69A-4587027C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35DB-181D-FD43-EDB6-E0775633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3C58-6033-4944-0A38-0F48E5C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C3F1-5222-21BE-E4E2-ED7F5F83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AC3A-0EEC-21DE-3D4F-64A664DB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50714-82D0-A3E9-C062-D255BDEE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108D-BA16-A39E-B35F-CC87463A9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4183-436B-9C14-2FB8-C5630D2B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5835-D266-D747-A1E7-FB7EAB36C35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985F-A976-962B-715B-624B7D12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A0AB-38C8-6760-76B1-9D5503F96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6EFD5-E721-7056-13BC-B8A6C5800901}"/>
              </a:ext>
            </a:extLst>
          </p:cNvPr>
          <p:cNvSpPr txBox="1"/>
          <p:nvPr/>
        </p:nvSpPr>
        <p:spPr>
          <a:xfrm>
            <a:off x="2271074" y="693682"/>
            <a:ext cx="764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Organizing and sharing code and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A1CFC-B07C-3B25-FD74-D49486E3732F}"/>
              </a:ext>
            </a:extLst>
          </p:cNvPr>
          <p:cNvSpPr txBox="1"/>
          <p:nvPr/>
        </p:nvSpPr>
        <p:spPr>
          <a:xfrm>
            <a:off x="331075" y="1744717"/>
            <a:ext cx="1152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Code is written in text, but useful mediums exist to annotate and detail workflows: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38E8-A8A6-A072-C505-ACEED2EB98CF}"/>
              </a:ext>
            </a:extLst>
          </p:cNvPr>
          <p:cNvSpPr txBox="1"/>
          <p:nvPr/>
        </p:nvSpPr>
        <p:spPr>
          <a:xfrm>
            <a:off x="331075" y="2951946"/>
            <a:ext cx="11529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Markdown (.md)</a:t>
            </a:r>
            <a:r>
              <a:rPr lang="en-US" sz="2800" dirty="0">
                <a:latin typeface="Helvetica Light" panose="020B0403020202020204" pitchFamily="34" charset="0"/>
              </a:rPr>
              <a:t>: lightweight markup language that can be used to add formatting elements to plaintext text documents and to annotate code.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9DF15-CDBE-880D-17E5-451C2CD1FE19}"/>
              </a:ext>
            </a:extLst>
          </p:cNvPr>
          <p:cNvSpPr txBox="1"/>
          <p:nvPr/>
        </p:nvSpPr>
        <p:spPr>
          <a:xfrm>
            <a:off x="331075" y="4779323"/>
            <a:ext cx="1152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 markdown and </a:t>
            </a:r>
            <a:r>
              <a:rPr lang="en-US" sz="2800" b="1" dirty="0" err="1">
                <a:latin typeface="HELVETICA LIGHT" panose="020B0403020202020204" pitchFamily="34" charset="0"/>
              </a:rPr>
              <a:t>Jupyter</a:t>
            </a:r>
            <a:r>
              <a:rPr lang="en-US" sz="2800" b="1" dirty="0">
                <a:latin typeface="HELVETICA LIGHT" panose="020B0403020202020204" pitchFamily="34" charset="0"/>
              </a:rPr>
              <a:t> notebooks: </a:t>
            </a:r>
            <a:r>
              <a:rPr lang="en-US" sz="2800" dirty="0">
                <a:latin typeface="Helvetica Light" panose="020B0403020202020204" pitchFamily="34" charset="0"/>
              </a:rPr>
              <a:t>Using markdown interspersed with code blocks to annotate code and display output.</a:t>
            </a:r>
          </a:p>
        </p:txBody>
      </p:sp>
    </p:spTree>
    <p:extLst>
      <p:ext uri="{BB962C8B-B14F-4D97-AF65-F5344CB8AC3E}">
        <p14:creationId xmlns:p14="http://schemas.microsoft.com/office/powerpoint/2010/main" val="176978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248032" y="2187146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1. YAML header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51C2A48-5156-F016-43D5-753AE5A7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55" y="3268361"/>
            <a:ext cx="11112084" cy="19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254215" y="1855976"/>
            <a:ext cx="3898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Text written in Markdown syntax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Appears formatted in rendered document (html or pdf)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DFDEB-F98F-9ADF-A311-EB3A2701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10" y="2110046"/>
            <a:ext cx="5844746" cy="461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457D1-2594-9C65-0146-12A3428A7881}"/>
              </a:ext>
            </a:extLst>
          </p:cNvPr>
          <p:cNvSpPr txBox="1"/>
          <p:nvPr/>
        </p:nvSpPr>
        <p:spPr>
          <a:xfrm>
            <a:off x="5448225" y="1530644"/>
            <a:ext cx="129554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.</a:t>
            </a:r>
            <a:r>
              <a:rPr lang="en-US" sz="2400" dirty="0" err="1">
                <a:latin typeface="Helvetica Light" panose="020B0403020202020204" pitchFamily="34" charset="0"/>
              </a:rPr>
              <a:t>rmd</a:t>
            </a:r>
            <a:r>
              <a:rPr lang="en-US" sz="2400" dirty="0">
                <a:latin typeface="Helvetica Light" panose="020B0403020202020204" pitchFamily="34" charset="0"/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FB87-EB5B-37AC-B9F6-AC45D00E075A}"/>
              </a:ext>
            </a:extLst>
          </p:cNvPr>
          <p:cNvSpPr txBox="1"/>
          <p:nvPr/>
        </p:nvSpPr>
        <p:spPr>
          <a:xfrm>
            <a:off x="8370255" y="1530645"/>
            <a:ext cx="302518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Rendered document</a:t>
            </a:r>
          </a:p>
        </p:txBody>
      </p:sp>
    </p:spTree>
    <p:extLst>
      <p:ext uri="{BB962C8B-B14F-4D97-AF65-F5344CB8AC3E}">
        <p14:creationId xmlns:p14="http://schemas.microsoft.com/office/powerpoint/2010/main" val="311680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755650" y="162188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Markdown text example: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F6CB219-F2AA-93D9-3473-4F1485EE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29" y="2224395"/>
            <a:ext cx="9648439" cy="1801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3C5503-79DC-FE4D-FF95-7DC6C719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9" y="4654584"/>
            <a:ext cx="9015431" cy="1978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D5AED-A108-5918-6AFD-F34BF97AAC5E}"/>
              </a:ext>
            </a:extLst>
          </p:cNvPr>
          <p:cNvCxnSpPr/>
          <p:nvPr/>
        </p:nvCxnSpPr>
        <p:spPr>
          <a:xfrm>
            <a:off x="1342354" y="4136989"/>
            <a:ext cx="0" cy="41371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A6086E-CD4C-542D-B92B-C5F77B1BFDF1}"/>
              </a:ext>
            </a:extLst>
          </p:cNvPr>
          <p:cNvSpPr txBox="1"/>
          <p:nvPr/>
        </p:nvSpPr>
        <p:spPr>
          <a:xfrm>
            <a:off x="1572322" y="413698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Rendered markdown from above will produce below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68B2C-8B66-A909-BB27-657BF6851B3D}"/>
              </a:ext>
            </a:extLst>
          </p:cNvPr>
          <p:cNvCxnSpPr/>
          <p:nvPr/>
        </p:nvCxnSpPr>
        <p:spPr>
          <a:xfrm>
            <a:off x="7304540" y="4136989"/>
            <a:ext cx="0" cy="41371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809455" y="2060260"/>
            <a:ext cx="10888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Helvetica Light" panose="020B0403020202020204" pitchFamily="34" charset="0"/>
              </a:rPr>
              <a:t>Code (R or python, for example) embedded in code blocks, surrounded by ```{r} ```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3AC9045-4C9D-B317-95B2-050B47A6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8" y="5072122"/>
            <a:ext cx="11445756" cy="1656444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7021ED-7D19-DBCC-D8A3-AA922581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8" y="3042761"/>
            <a:ext cx="11445756" cy="1539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1DA29-AE48-E0D9-15E6-18357DE745FE}"/>
              </a:ext>
            </a:extLst>
          </p:cNvPr>
          <p:cNvSpPr txBox="1"/>
          <p:nvPr/>
        </p:nvSpPr>
        <p:spPr>
          <a:xfrm>
            <a:off x="436025" y="4703844"/>
            <a:ext cx="1088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With option flags:</a:t>
            </a:r>
          </a:p>
        </p:txBody>
      </p:sp>
    </p:spTree>
    <p:extLst>
      <p:ext uri="{BB962C8B-B14F-4D97-AF65-F5344CB8AC3E}">
        <p14:creationId xmlns:p14="http://schemas.microsoft.com/office/powerpoint/2010/main" val="42635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54590" y="623026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Processing document into html or 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411063" y="1573243"/>
            <a:ext cx="936987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Markdown text converted to pdf or html 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latin typeface="Helvetica Light" panose="020B0403020202020204" pitchFamily="34" charset="0"/>
              </a:rPr>
              <a:t> in 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From prompt: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::render('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knitr_example.Rmd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From </a:t>
            </a:r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- knit dropdown menu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AE8D23-D4F9-5FFC-3974-E03209E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99" y="4209316"/>
            <a:ext cx="3972615" cy="2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6D5F4-CCA4-E302-525C-110DF1713760}"/>
              </a:ext>
            </a:extLst>
          </p:cNvPr>
          <p:cNvSpPr txBox="1"/>
          <p:nvPr/>
        </p:nvSpPr>
        <p:spPr>
          <a:xfrm>
            <a:off x="1524000" y="634949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Helvetica Light" panose="020B0403020202020204" pitchFamily="34" charset="0"/>
              </a:rPr>
              <a:t>Extract just the R code from R Markdown to R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0862F-DEA5-C10B-CC3E-1E6797B74978}"/>
              </a:ext>
            </a:extLst>
          </p:cNvPr>
          <p:cNvSpPr txBox="1"/>
          <p:nvPr/>
        </p:nvSpPr>
        <p:spPr>
          <a:xfrm>
            <a:off x="2092712" y="4053161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::purl("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purl.Rmd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5A6BA-E699-EDF4-DC7D-A7BA71447271}"/>
              </a:ext>
            </a:extLst>
          </p:cNvPr>
          <p:cNvSpPr txBox="1"/>
          <p:nvPr/>
        </p:nvSpPr>
        <p:spPr>
          <a:xfrm>
            <a:off x="1523999" y="2467166"/>
            <a:ext cx="80660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Command below will extract just the r code and export to a r script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7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229C7074-9D7B-5D6B-096E-63306CD1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35" y="3618055"/>
            <a:ext cx="6198540" cy="1875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CD845-A842-C8CC-560D-00676AAFC094}"/>
              </a:ext>
            </a:extLst>
          </p:cNvPr>
          <p:cNvSpPr txBox="1"/>
          <p:nvPr/>
        </p:nvSpPr>
        <p:spPr>
          <a:xfrm>
            <a:off x="997297" y="643546"/>
            <a:ext cx="956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 Light" panose="020B0403020202020204" pitchFamily="34" charset="0"/>
              </a:rPr>
              <a:t>R markdown is not just for R. Handles Python just as easily</a:t>
            </a:r>
          </a:p>
        </p:txBody>
      </p:sp>
    </p:spTree>
    <p:extLst>
      <p:ext uri="{BB962C8B-B14F-4D97-AF65-F5344CB8AC3E}">
        <p14:creationId xmlns:p14="http://schemas.microsoft.com/office/powerpoint/2010/main" val="299262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7F7DA5-717A-9910-2127-67FE28DA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24" y="334843"/>
            <a:ext cx="10526751" cy="4611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C4184-3853-C9AF-5C58-A0AAC52221B3}"/>
              </a:ext>
            </a:extLst>
          </p:cNvPr>
          <p:cNvSpPr txBox="1"/>
          <p:nvPr/>
        </p:nvSpPr>
        <p:spPr>
          <a:xfrm flipH="1">
            <a:off x="1450773" y="5519854"/>
            <a:ext cx="874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Merging R markdown, python, and VS code</a:t>
            </a:r>
          </a:p>
        </p:txBody>
      </p:sp>
    </p:spTree>
    <p:extLst>
      <p:ext uri="{BB962C8B-B14F-4D97-AF65-F5344CB8AC3E}">
        <p14:creationId xmlns:p14="http://schemas.microsoft.com/office/powerpoint/2010/main" val="325957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935417-4D65-D9AF-FCBF-9D8AF3302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r="17927" b="2323"/>
          <a:stretch/>
        </p:blipFill>
        <p:spPr>
          <a:xfrm>
            <a:off x="256477" y="111511"/>
            <a:ext cx="4315523" cy="6634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24658-DA8B-18CD-8A3C-0FFFD8CCE23D}"/>
              </a:ext>
            </a:extLst>
          </p:cNvPr>
          <p:cNvSpPr txBox="1"/>
          <p:nvPr/>
        </p:nvSpPr>
        <p:spPr>
          <a:xfrm>
            <a:off x="5029200" y="713677"/>
            <a:ext cx="66315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 cookbook is free online:</a:t>
            </a:r>
          </a:p>
          <a:p>
            <a:endParaRPr lang="en-US" sz="36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bookdown.org</a:t>
            </a:r>
            <a:r>
              <a:rPr lang="en-US" sz="2200" dirty="0">
                <a:latin typeface="Helvetica Light" panose="020B0403020202020204" pitchFamily="34" charset="0"/>
              </a:rPr>
              <a:t>/</a:t>
            </a:r>
            <a:r>
              <a:rPr lang="en-US" sz="2200" dirty="0" err="1">
                <a:latin typeface="Helvetica Light" panose="020B0403020202020204" pitchFamily="34" charset="0"/>
              </a:rPr>
              <a:t>yihui</a:t>
            </a:r>
            <a:r>
              <a:rPr lang="en-US" sz="2200" dirty="0">
                <a:latin typeface="Helvetica Light" panose="020B0403020202020204" pitchFamily="34" charset="0"/>
              </a:rPr>
              <a:t>/</a:t>
            </a:r>
            <a:r>
              <a:rPr lang="en-US" sz="2200" dirty="0" err="1">
                <a:latin typeface="Helvetica Light" panose="020B0403020202020204" pitchFamily="34" charset="0"/>
              </a:rPr>
              <a:t>rmarkdown</a:t>
            </a:r>
            <a:r>
              <a:rPr lang="en-US" sz="2200" dirty="0">
                <a:latin typeface="Helvetica Light" panose="020B0403020202020204" pitchFamily="34" charset="0"/>
              </a:rPr>
              <a:t>-cookbook/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6A678-49F0-3FED-C4BC-5BF6318310AA}"/>
              </a:ext>
            </a:extLst>
          </p:cNvPr>
          <p:cNvSpPr txBox="1"/>
          <p:nvPr/>
        </p:nvSpPr>
        <p:spPr>
          <a:xfrm>
            <a:off x="5029200" y="3428999"/>
            <a:ext cx="53463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Other</a:t>
            </a:r>
            <a:r>
              <a:rPr lang="en-US" sz="2800" b="1" dirty="0">
                <a:latin typeface="HELVETICA LIGHT" panose="020B0403020202020204" pitchFamily="34" charset="0"/>
              </a:rPr>
              <a:t> useful topics: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embedding latex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bibliography manager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tables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it goes on and on and on</a:t>
            </a:r>
          </a:p>
        </p:txBody>
      </p:sp>
    </p:spTree>
    <p:extLst>
      <p:ext uri="{BB962C8B-B14F-4D97-AF65-F5344CB8AC3E}">
        <p14:creationId xmlns:p14="http://schemas.microsoft.com/office/powerpoint/2010/main" val="338933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102438" y="599839"/>
            <a:ext cx="885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Workshop course page contents for day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809455" y="2032837"/>
            <a:ext cx="113825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 markdown tutorial (in `</a:t>
            </a:r>
            <a:r>
              <a:rPr lang="en-US" sz="2800" dirty="0" err="1">
                <a:latin typeface="Helvetica Light" panose="020B0403020202020204" pitchFamily="34" charset="0"/>
              </a:rPr>
              <a:t>Rmd</a:t>
            </a:r>
            <a:r>
              <a:rPr lang="en-US" sz="2800" dirty="0">
                <a:latin typeface="Helvetica Light" panose="020B0403020202020204" pitchFamily="34" charset="0"/>
              </a:rPr>
              <a:t> tutorial` directory)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R markdown examples	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raw markdown documents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rendered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latin typeface="Helvetica Light" panose="020B0403020202020204" pitchFamily="34" charset="0"/>
              </a:rPr>
              <a:t> processed) documents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R markdown cheat sheet</a:t>
            </a:r>
          </a:p>
        </p:txBody>
      </p:sp>
    </p:spTree>
    <p:extLst>
      <p:ext uri="{BB962C8B-B14F-4D97-AF65-F5344CB8AC3E}">
        <p14:creationId xmlns:p14="http://schemas.microsoft.com/office/powerpoint/2010/main" val="373422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8B886C-43AB-3A55-94C9-CF837C3F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17" y="0"/>
            <a:ext cx="640805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E3B26-11EF-2745-6B1D-7F4E88C16960}"/>
              </a:ext>
            </a:extLst>
          </p:cNvPr>
          <p:cNvSpPr txBox="1"/>
          <p:nvPr/>
        </p:nvSpPr>
        <p:spPr>
          <a:xfrm>
            <a:off x="128508" y="1051560"/>
            <a:ext cx="320845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script: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500" dirty="0">
                <a:latin typeface="Helvetica Light" panose="020B0403020202020204" pitchFamily="34" charset="0"/>
              </a:rPr>
              <a:t>Code in text, maybe with some lines commented out</a:t>
            </a:r>
          </a:p>
        </p:txBody>
      </p:sp>
    </p:spTree>
    <p:extLst>
      <p:ext uri="{BB962C8B-B14F-4D97-AF65-F5344CB8AC3E}">
        <p14:creationId xmlns:p14="http://schemas.microsoft.com/office/powerpoint/2010/main" val="209834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391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Day 2: Data visualization workshop</a:t>
            </a:r>
          </a:p>
          <a:p>
            <a:r>
              <a:rPr lang="en-US" sz="3600" dirty="0">
                <a:latin typeface="Helvetica Light" panose="020B0403020202020204" pitchFamily="34" charset="0"/>
              </a:rPr>
              <a:t> </a:t>
            </a:r>
          </a:p>
          <a:p>
            <a:pPr algn="ctr"/>
            <a:r>
              <a:rPr lang="en-US" sz="3600" dirty="0">
                <a:latin typeface="Helvetica Light" panose="020B0403020202020204" pitchFamily="34" charset="0"/>
              </a:rPr>
              <a:t>Trevor </a:t>
            </a:r>
            <a:r>
              <a:rPr lang="en-US" sz="3600" dirty="0" err="1">
                <a:latin typeface="Helvetica Light" panose="020B0403020202020204" pitchFamily="34" charset="0"/>
              </a:rPr>
              <a:t>Faske</a:t>
            </a:r>
            <a:endParaRPr lang="en-US" sz="3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404366" y="3429000"/>
            <a:ext cx="72603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Primer, tutorial, </a:t>
            </a:r>
            <a:r>
              <a:rPr lang="en-US" sz="2800">
                <a:latin typeface="Helvetica Light" panose="020B0403020202020204" pitchFamily="34" charset="0"/>
              </a:rPr>
              <a:t>and data </a:t>
            </a:r>
            <a:r>
              <a:rPr lang="en-US" sz="2800" dirty="0">
                <a:latin typeface="Helvetica Light" panose="020B0403020202020204" pitchFamily="34" charset="0"/>
              </a:rPr>
              <a:t>in day2 directory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- Look over ggplot2 cheat sheet</a:t>
            </a:r>
          </a:p>
        </p:txBody>
      </p:sp>
    </p:spTree>
    <p:extLst>
      <p:ext uri="{BB962C8B-B14F-4D97-AF65-F5344CB8AC3E}">
        <p14:creationId xmlns:p14="http://schemas.microsoft.com/office/powerpoint/2010/main" val="312218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BE773ED-4F42-607C-F7A1-C138BF02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49" y="166193"/>
            <a:ext cx="5634246" cy="6691807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F3047F-6011-B5C7-77FD-3A44D0E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" y="561064"/>
            <a:ext cx="5731539" cy="5816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5CCC9-AEAD-8EA6-0321-D6F928FF894E}"/>
              </a:ext>
            </a:extLst>
          </p:cNvPr>
          <p:cNvSpPr txBox="1"/>
          <p:nvPr/>
        </p:nvSpPr>
        <p:spPr>
          <a:xfrm>
            <a:off x="1551039" y="3556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 markdown below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4598A-7C97-F987-1227-AA1063719D5A}"/>
              </a:ext>
            </a:extLst>
          </p:cNvPr>
          <p:cNvSpPr txBox="1"/>
          <p:nvPr/>
        </p:nvSpPr>
        <p:spPr>
          <a:xfrm>
            <a:off x="2392207" y="6360771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Rendered 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E6B0D-0174-C58E-ECDF-EDB19DDFB21A}"/>
              </a:ext>
            </a:extLst>
          </p:cNvPr>
          <p:cNvCxnSpPr/>
          <p:nvPr/>
        </p:nvCxnSpPr>
        <p:spPr>
          <a:xfrm>
            <a:off x="4762005" y="6591603"/>
            <a:ext cx="1150239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420B80B2-B1E5-53C0-FE3C-E3773E3A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09" y="0"/>
            <a:ext cx="93202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3BCC8-E45D-1829-47E3-BF420F44ED12}"/>
              </a:ext>
            </a:extLst>
          </p:cNvPr>
          <p:cNvSpPr txBox="1"/>
          <p:nvPr/>
        </p:nvSpPr>
        <p:spPr>
          <a:xfrm>
            <a:off x="128509" y="1051560"/>
            <a:ext cx="2743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Light" panose="020B0403020202020204" pitchFamily="34" charset="0"/>
              </a:rPr>
              <a:t>Jupyter</a:t>
            </a:r>
            <a:r>
              <a:rPr lang="en-US" sz="36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3600" dirty="0">
                <a:latin typeface="Helvetica Light" panose="020B0403020202020204" pitchFamily="34" charset="0"/>
              </a:rPr>
              <a:t>notebooks: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500" dirty="0">
                <a:latin typeface="Helvetica Light" panose="020B0403020202020204" pitchFamily="34" charset="0"/>
              </a:rPr>
              <a:t>Python code and output with explanations, notes, or annotations written in markdown</a:t>
            </a:r>
          </a:p>
        </p:txBody>
      </p:sp>
    </p:spTree>
    <p:extLst>
      <p:ext uri="{BB962C8B-B14F-4D97-AF65-F5344CB8AC3E}">
        <p14:creationId xmlns:p14="http://schemas.microsoft.com/office/powerpoint/2010/main" val="161791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4708440" y="557049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866041" y="2100649"/>
            <a:ext cx="104599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File format for interleaving markdown text and code blocks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Useful for explaining and displaying both code and its output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Can work with R, python, bash, and latex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teaching, sharing, and organizing workflows</a:t>
            </a:r>
          </a:p>
        </p:txBody>
      </p:sp>
    </p:spTree>
    <p:extLst>
      <p:ext uri="{BB962C8B-B14F-4D97-AF65-F5344CB8AC3E}">
        <p14:creationId xmlns:p14="http://schemas.microsoft.com/office/powerpoint/2010/main" val="41859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3707543" y="581763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Why use R markdown?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278215" y="1906854"/>
            <a:ext cx="11762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Creates clear and easily reproducible record of analyses and results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organizing, sharing, and reproducing workflows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Presents code along </a:t>
            </a:r>
            <a:r>
              <a:rPr lang="en-US" sz="2800">
                <a:latin typeface="Helvetica Light" panose="020B0403020202020204" pitchFamily="34" charset="0"/>
              </a:rPr>
              <a:t>with output </a:t>
            </a:r>
            <a:r>
              <a:rPr lang="en-US" sz="2800" dirty="0">
                <a:latin typeface="Helvetica Light" panose="020B0403020202020204" pitchFamily="34" charset="0"/>
              </a:rPr>
              <a:t>(graphs, tables, etc.) with conventional text to explain it in quality rendered document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E.g., supplemental material for paper submission including all code and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8CDE2-AF96-686D-6C5E-753C662D9F24}"/>
              </a:ext>
            </a:extLst>
          </p:cNvPr>
          <p:cNvSpPr txBox="1"/>
          <p:nvPr/>
        </p:nvSpPr>
        <p:spPr>
          <a:xfrm>
            <a:off x="6647725" y="6371266"/>
            <a:ext cx="554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day1_Rmd/</a:t>
            </a:r>
            <a:r>
              <a:rPr lang="en-US" dirty="0" err="1"/>
              <a:t>Rmd</a:t>
            </a:r>
            <a:r>
              <a:rPr lang="en-US" dirty="0"/>
              <a:t> examples/</a:t>
            </a:r>
            <a:r>
              <a:rPr lang="en-US" dirty="0" err="1"/>
              <a:t>Rmd_report_example.html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2714A-B776-EBE8-BBA7-9B1903A99A87}"/>
              </a:ext>
            </a:extLst>
          </p:cNvPr>
          <p:cNvSpPr txBox="1"/>
          <p:nvPr/>
        </p:nvSpPr>
        <p:spPr>
          <a:xfrm>
            <a:off x="936703" y="1613472"/>
            <a:ext cx="105044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 is a user-friendly GUI (graphical user interface) to run R and to render and view R markdown. 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R: https://</a:t>
            </a:r>
            <a:r>
              <a:rPr lang="en-US" sz="2800" dirty="0" err="1">
                <a:latin typeface="Helvetica Light" panose="020B0403020202020204" pitchFamily="34" charset="0"/>
              </a:rPr>
              <a:t>www.r-project.org</a:t>
            </a:r>
            <a:r>
              <a:rPr lang="en-US" sz="2800" dirty="0">
                <a:latin typeface="Helvetica Light" panose="020B0403020202020204" pitchFamily="34" charset="0"/>
              </a:rPr>
              <a:t>/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 err="1">
                <a:latin typeface="Helvetica Light" panose="020B0403020202020204" pitchFamily="34" charset="0"/>
              </a:rPr>
              <a:t>Rstudio</a:t>
            </a:r>
            <a:endParaRPr lang="en-US" sz="2800" b="1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https://</a:t>
            </a:r>
            <a:r>
              <a:rPr lang="en-US" sz="2800" dirty="0" err="1">
                <a:latin typeface="Helvetica Light" panose="020B0403020202020204" pitchFamily="34" charset="0"/>
              </a:rPr>
              <a:t>rstudio.com</a:t>
            </a:r>
            <a:r>
              <a:rPr lang="en-US" sz="2800" dirty="0">
                <a:latin typeface="Helvetica Light" panose="020B0403020202020204" pitchFamily="34" charset="0"/>
              </a:rPr>
              <a:t>/products/</a:t>
            </a:r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/download/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It is possible to set up R </a:t>
            </a:r>
            <a:r>
              <a:rPr lang="en-US" sz="2800" dirty="0" err="1">
                <a:latin typeface="Helvetica Light" panose="020B0403020202020204" pitchFamily="34" charset="0"/>
              </a:rPr>
              <a:t>Jupyter</a:t>
            </a:r>
            <a:r>
              <a:rPr lang="en-US" sz="2800" dirty="0">
                <a:latin typeface="Helvetica Light" panose="020B0403020202020204" pitchFamily="34" charset="0"/>
              </a:rPr>
              <a:t> Notebook but RStudio interface is more user friendly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07DA4-17CB-9310-CCE8-35E0030256F4}"/>
              </a:ext>
            </a:extLst>
          </p:cNvPr>
          <p:cNvSpPr txBox="1"/>
          <p:nvPr/>
        </p:nvSpPr>
        <p:spPr>
          <a:xfrm>
            <a:off x="3015669" y="587790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markdown: basic elements</a:t>
            </a:r>
          </a:p>
        </p:txBody>
      </p:sp>
    </p:spTree>
    <p:extLst>
      <p:ext uri="{BB962C8B-B14F-4D97-AF65-F5344CB8AC3E}">
        <p14:creationId xmlns:p14="http://schemas.microsoft.com/office/powerpoint/2010/main" val="89893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BAB17-6216-7092-FD80-D6000815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00956"/>
            <a:ext cx="7772400" cy="6656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48E4DA-3FB2-E49C-57B7-CB0F7B3C5CA3}"/>
              </a:ext>
            </a:extLst>
          </p:cNvPr>
          <p:cNvSpPr txBox="1"/>
          <p:nvPr/>
        </p:nvSpPr>
        <p:spPr>
          <a:xfrm>
            <a:off x="8278368" y="1624956"/>
            <a:ext cx="3776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Light" pitchFamily="2" charset="0"/>
              </a:rPr>
              <a:t>Posit works equally well for R and Python</a:t>
            </a:r>
            <a:endParaRPr lang="en-US" sz="3200" dirty="0">
              <a:latin typeface="Helvetica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1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3188559" y="643546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markdown: basic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866041" y="1911078"/>
            <a:ext cx="11120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Rmd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is common file extension, but these files are just text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latin typeface="Helvetica Light" panose="020B0403020202020204" pitchFamily="34" charset="0"/>
              </a:rPr>
              <a:t>Rstudio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used to edit .</a:t>
            </a:r>
            <a:r>
              <a:rPr lang="en-US" sz="2800" dirty="0" err="1">
                <a:latin typeface="Helvetica Light" panose="020B0403020202020204" pitchFamily="34" charset="0"/>
              </a:rPr>
              <a:t>Rmd</a:t>
            </a:r>
            <a:r>
              <a:rPr lang="en-US" sz="2800" dirty="0">
                <a:latin typeface="Helvetica Light" panose="020B0403020202020204" pitchFamily="34" charset="0"/>
              </a:rPr>
              <a:t> text and to process/display rendered markdown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Can work with R, python, bash, and latex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teaching, sharing, and organizing reproducible workflows.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0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14120</TotalTime>
  <Words>631</Words>
  <Application>Microsoft Macintosh PowerPoint</Application>
  <PresentationFormat>Widescreen</PresentationFormat>
  <Paragraphs>106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Constantia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39</cp:revision>
  <dcterms:created xsi:type="dcterms:W3CDTF">2022-07-13T15:07:07Z</dcterms:created>
  <dcterms:modified xsi:type="dcterms:W3CDTF">2022-11-18T01:36:32Z</dcterms:modified>
</cp:coreProperties>
</file>