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379" r:id="rId2"/>
    <p:sldId id="380" r:id="rId3"/>
    <p:sldId id="334" r:id="rId4"/>
    <p:sldId id="360" r:id="rId5"/>
    <p:sldId id="353" r:id="rId6"/>
    <p:sldId id="366" r:id="rId7"/>
    <p:sldId id="367" r:id="rId8"/>
    <p:sldId id="372" r:id="rId9"/>
    <p:sldId id="369" r:id="rId10"/>
    <p:sldId id="355" r:id="rId11"/>
    <p:sldId id="356" r:id="rId12"/>
    <p:sldId id="373" r:id="rId13"/>
    <p:sldId id="374" r:id="rId14"/>
    <p:sldId id="375" r:id="rId15"/>
    <p:sldId id="376" r:id="rId16"/>
    <p:sldId id="377" r:id="rId17"/>
    <p:sldId id="371" r:id="rId18"/>
    <p:sldId id="378" r:id="rId19"/>
    <p:sldId id="381" r:id="rId20"/>
    <p:sldId id="3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8"/>
    <p:restoredTop sz="94696"/>
  </p:normalViewPr>
  <p:slideViewPr>
    <p:cSldViewPr snapToGrid="0">
      <p:cViewPr varScale="1">
        <p:scale>
          <a:sx n="101" d="100"/>
          <a:sy n="101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BA9A8-790D-A34C-81B3-AAB3B1EC16EF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97805-0EA8-E845-8269-11BC8EA55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1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0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77526-5FB5-26D3-E5A1-BB9AC4E78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F3E11-BBC6-5E32-5B25-096468DA3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DA8AD-1A00-FE57-EC78-88A4E628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5B5AA-593C-F23F-B951-E8838C73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0388B-7170-FA37-3437-6BFF3407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5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4F09-D9FF-E187-D63B-F5673800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7ED9B-809F-8786-1979-4F038D42D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FEAE6-FF35-5D1C-A572-66AB2228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AB76C-8E7B-0675-E6EA-B0D819ED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057AE-552B-C051-D022-FFF9729A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7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59E192-4F05-742C-4076-7453016D5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C6578-CEB9-32D8-1BE2-11D5727B4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518BB-C740-EA10-9BD2-6DE548DA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8FCBF-7BE5-BD6B-25E1-69FECFE0D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91EE9-2520-C2CC-FFB8-EEFF92E7D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8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F7FB-5AB9-32E8-7F7A-529F4AD6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1C3BF-27C0-8964-DB4B-00FA31DE3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87484-524E-3BD4-47C0-E638074B5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EFF7D-26B6-10F6-7017-4C07D6B5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42E76-23C2-8E02-C5D0-AF6F86F7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1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8BB2D-E77A-780B-DA66-B05CA523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12BC5-9845-1953-581B-165BCA623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4E613-0F5C-852F-B1CF-BBEAAA3F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1FFB2-755F-010C-041C-09D557C5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1FBB8-4718-39B4-445B-83073269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6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A6F28-E33A-D7FB-046C-F85AD4C4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21D93-0B61-2AF8-421C-ADE1238D2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C99AD-5F2E-55F5-6062-F7983B942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53C02-8377-C08C-0CD0-99D37152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D20C8-7B39-746B-033C-9D3D6EC7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577C4-6250-5E29-270B-54F02A0D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7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91688-429B-CF15-6592-F742A988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36D22-40EF-3AF3-CFE7-67559663D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5D67F-72A7-F974-9010-4DF6FD091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D338E-0F99-CF6C-B5B9-0E4C45E81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D983F-D683-33EE-69DC-9C48EC626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2F7822-CA76-AB51-9690-043D8DBD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27D22C-7CDE-4CC0-351B-AB643B12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97555-0092-8DCC-C210-AA91B157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9DD5-9FDC-0168-E329-07CD42E7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22A617-5C16-8E5B-6FDF-C8A8070E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C2230-6950-BBBA-FF11-6ABBAACE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2DD21-074F-A4CB-4A42-061C2A8D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6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185DD1-C975-7A75-FEAB-9CE6C9C57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3B05E-D84C-C1FE-3172-2DD39C23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B4375-19AA-9580-EB2A-483D1253F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6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3917-8F13-1FAF-9513-FEA819B69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98B6B-B0E9-1994-A183-C3F14DF79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4EE74-E422-3FC7-A69B-C9B09F610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72939-BF40-4CDB-2849-AB2B838F1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883D5-E7C1-831E-CED7-A734F3B5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EA66A-2DB2-AE8D-0672-2F166711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7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1D07B-8FED-F984-41DC-D32EDD10E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5CE7CB-41F6-C5C7-A94C-B09AB383A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32C48-196D-521C-44AA-C8179D22A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9F2E1-421A-5DD7-5519-670EFB05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542E-AEBB-EF44-9C2C-32DFB0F4562E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95E23-A0EF-2786-2982-B55AEA1B8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BAB46-E580-78E4-81CA-F8091B7E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126A9-BFAD-6F81-D894-A4C660A5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263ED-B64A-A287-BA2C-6659B86E7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BB34C-F10F-0108-FEDC-5F5182D02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A542E-AEBB-EF44-9C2C-32DFB0F4562E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1A6E9-4054-9659-1520-A3714EAD6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9E709-C85D-1DFD-AB90-5F8AC1E52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1CF32-7426-1341-AEF5-A48D9291C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6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E47E14-729D-4E06-4780-6F2DE53E814E}"/>
              </a:ext>
            </a:extLst>
          </p:cNvPr>
          <p:cNvSpPr txBox="1"/>
          <p:nvPr/>
        </p:nvSpPr>
        <p:spPr>
          <a:xfrm>
            <a:off x="1708296" y="1305341"/>
            <a:ext cx="946297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sys</a:t>
            </a:r>
            <a:r>
              <a:rPr lang="en-US" b="0" dirty="0" err="1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],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>
                <a:solidFill>
                  <a:srgbClr val="448C27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')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US" b="0" dirty="0" err="1">
                <a:solidFill>
                  <a:srgbClr val="448C27"/>
                </a:solidFill>
                <a:effectLst/>
                <a:latin typeface="Menlo" panose="020B0609030804020204" pitchFamily="49" charset="0"/>
              </a:rPr>
              <a:t>listout.txt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",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>
                <a:solidFill>
                  <a:srgbClr val="448C27"/>
                </a:solidFill>
                <a:effectLst/>
                <a:latin typeface="Menlo" panose="020B0609030804020204" pitchFamily="49" charset="0"/>
              </a:rPr>
              <a:t>w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')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ID_Seq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={}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ID_Len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={}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Line </a:t>
            </a:r>
            <a:r>
              <a:rPr lang="en-US" b="0" dirty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: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	ID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Line</a:t>
            </a:r>
            <a:r>
              <a:rPr lang="en-US" b="0" dirty="0" err="1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strip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('\n')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	Seq 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 err="1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readline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()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	Seq 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Seq</a:t>
            </a:r>
            <a:r>
              <a:rPr lang="en-US" b="0" dirty="0" err="1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strip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('\n’)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SeqLen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Seq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b="0" dirty="0" err="1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ID_Seq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]=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Seq</a:t>
            </a:r>
          </a:p>
          <a:p>
            <a:r>
              <a:rPr lang="en-US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b="0" dirty="0" err="1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ID_Len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]=</a:t>
            </a:r>
            <a:r>
              <a:rPr lang="en-US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SeqLen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thing </a:t>
            </a:r>
            <a:r>
              <a:rPr lang="en-US" b="0" dirty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effectLst/>
                <a:latin typeface="Menlo" panose="020B0609030804020204" pitchFamily="49" charset="0"/>
              </a:rPr>
              <a:t>sorted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ID_Len</a:t>
            </a:r>
            <a:r>
              <a:rPr lang="en-US" b="0" dirty="0" err="1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keys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()):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b="0" dirty="0" err="1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b="0" dirty="0" err="1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US" b="0" dirty="0">
                <a:solidFill>
                  <a:srgbClr val="448C27"/>
                </a:solidFill>
                <a:effectLst/>
                <a:latin typeface="Menlo" panose="020B0609030804020204" pitchFamily="49" charset="0"/>
              </a:rPr>
              <a:t>ID: </a:t>
            </a:r>
            <a:r>
              <a:rPr lang="en-US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%s</a:t>
            </a:r>
            <a:r>
              <a:rPr lang="en-US" b="0" dirty="0">
                <a:solidFill>
                  <a:srgbClr val="448C27"/>
                </a:solidFill>
                <a:effectLst/>
                <a:latin typeface="Menlo" panose="020B0609030804020204" pitchFamily="49" charset="0"/>
              </a:rPr>
              <a:t>, Length </a:t>
            </a:r>
            <a:r>
              <a:rPr lang="en-US" b="0" dirty="0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%s</a:t>
            </a:r>
            <a:r>
              <a:rPr lang="en-US" b="0" dirty="0">
                <a:solidFill>
                  <a:srgbClr val="448C2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\n"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thing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5D27"/>
                </a:solidFill>
                <a:effectLst/>
                <a:latin typeface="Menlo" panose="020B0609030804020204" pitchFamily="49" charset="0"/>
              </a:rPr>
              <a:t>ID_Len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thing</a:t>
            </a:r>
            <a:r>
              <a:rPr lang="en-US" b="0" dirty="0">
                <a:solidFill>
                  <a:srgbClr val="777777"/>
                </a:solidFill>
                <a:effectLst/>
                <a:latin typeface="Menlo" panose="020B0609030804020204" pitchFamily="49" charset="0"/>
              </a:rPr>
              <a:t>]))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0884B4-C14C-B663-6CCF-C1CC4786D4AE}"/>
              </a:ext>
            </a:extLst>
          </p:cNvPr>
          <p:cNvSpPr txBox="1"/>
          <p:nvPr/>
        </p:nvSpPr>
        <p:spPr>
          <a:xfrm>
            <a:off x="3749749" y="446568"/>
            <a:ext cx="4440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Task 1: Week 11, Python 6</a:t>
            </a:r>
          </a:p>
        </p:txBody>
      </p:sp>
    </p:spTree>
    <p:extLst>
      <p:ext uri="{BB962C8B-B14F-4D97-AF65-F5344CB8AC3E}">
        <p14:creationId xmlns:p14="http://schemas.microsoft.com/office/powerpoint/2010/main" val="1779551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FB1387-BAB4-7E4E-A14B-CEBCED0B9A03}"/>
              </a:ext>
            </a:extLst>
          </p:cNvPr>
          <p:cNvSpPr txBox="1"/>
          <p:nvPr/>
        </p:nvSpPr>
        <p:spPr>
          <a:xfrm>
            <a:off x="1840675" y="362199"/>
            <a:ext cx="851066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Installing python </a:t>
            </a:r>
            <a:r>
              <a:rPr lang="en-US" sz="3300" b="1" dirty="0" err="1">
                <a:latin typeface="Helvetica Light" panose="020B0403020202020204" pitchFamily="34" charset="0"/>
              </a:rPr>
              <a:t>numpy</a:t>
            </a:r>
            <a:r>
              <a:rPr lang="en-US" sz="3300" dirty="0">
                <a:latin typeface="Helvetica Light" panose="020B0403020202020204" pitchFamily="34" charset="0"/>
              </a:rPr>
              <a:t> and </a:t>
            </a:r>
            <a:r>
              <a:rPr lang="en-US" sz="3300" b="1" dirty="0">
                <a:latin typeface="Helvetica Light" panose="020B0403020202020204" pitchFamily="34" charset="0"/>
              </a:rPr>
              <a:t>panda</a:t>
            </a:r>
            <a:r>
              <a:rPr lang="en-US" sz="3300" dirty="0">
                <a:latin typeface="Helvetica Light" panose="020B0403020202020204" pitchFamily="34" charset="0"/>
              </a:rPr>
              <a:t> libraries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6E760-3497-DE43-BAEE-065CA0C643EC}"/>
              </a:ext>
            </a:extLst>
          </p:cNvPr>
          <p:cNvSpPr txBox="1"/>
          <p:nvPr/>
        </p:nvSpPr>
        <p:spPr>
          <a:xfrm>
            <a:off x="1100178" y="1290207"/>
            <a:ext cx="4084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From the command line: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545EA-2FFD-0044-89D7-3BB84BAC2D24}"/>
              </a:ext>
            </a:extLst>
          </p:cNvPr>
          <p:cNvSpPr txBox="1"/>
          <p:nvPr/>
        </p:nvSpPr>
        <p:spPr>
          <a:xfrm>
            <a:off x="2165533" y="2102531"/>
            <a:ext cx="603883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pip3 install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package_name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pip3 install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pip3 install pandas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pip3 install matplotlib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2FCA8A-3811-634F-9D4A-8F80B0E37C5A}"/>
              </a:ext>
            </a:extLst>
          </p:cNvPr>
          <p:cNvSpPr txBox="1"/>
          <p:nvPr/>
        </p:nvSpPr>
        <p:spPr>
          <a:xfrm>
            <a:off x="1100178" y="4858433"/>
            <a:ext cx="4980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If you get a permissions error: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2C7020-F76F-FD45-A861-31F977C86019}"/>
              </a:ext>
            </a:extLst>
          </p:cNvPr>
          <p:cNvSpPr txBox="1"/>
          <p:nvPr/>
        </p:nvSpPr>
        <p:spPr>
          <a:xfrm>
            <a:off x="2165533" y="5567793"/>
            <a:ext cx="7487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pip3 install --user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package_name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42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FB1387-BAB4-7E4E-A14B-CEBCED0B9A03}"/>
              </a:ext>
            </a:extLst>
          </p:cNvPr>
          <p:cNvSpPr txBox="1"/>
          <p:nvPr/>
        </p:nvSpPr>
        <p:spPr>
          <a:xfrm>
            <a:off x="4286855" y="362199"/>
            <a:ext cx="361829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Importing libraries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6E760-3497-DE43-BAEE-065CA0C643EC}"/>
              </a:ext>
            </a:extLst>
          </p:cNvPr>
          <p:cNvSpPr txBox="1"/>
          <p:nvPr/>
        </p:nvSpPr>
        <p:spPr>
          <a:xfrm>
            <a:off x="298692" y="1363616"/>
            <a:ext cx="3781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Top of script in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545EA-2FFD-0044-89D7-3BB84BAC2D24}"/>
              </a:ext>
            </a:extLst>
          </p:cNvPr>
          <p:cNvSpPr txBox="1"/>
          <p:nvPr/>
        </p:nvSpPr>
        <p:spPr>
          <a:xfrm>
            <a:off x="684919" y="2083487"/>
            <a:ext cx="1082860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os,re,sys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>
                <a:latin typeface="Helvetica Light" panose="020B0403020202020204" pitchFamily="34" charset="0"/>
              </a:rPr>
              <a:t>(import multiple libraries in single line) 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np              </a:t>
            </a:r>
            <a:r>
              <a:rPr lang="en-US" sz="2400" dirty="0">
                <a:latin typeface="Helvetica Light" panose="020B0403020202020204" pitchFamily="34" charset="0"/>
              </a:rPr>
              <a:t>(import package as alias) 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Helvetica Light" panose="020B0403020202020204" pitchFamily="34" charset="0"/>
              </a:rPr>
              <a:t>(import only specific function)</a:t>
            </a:r>
            <a:endParaRPr lang="en-US" sz="24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2FCA8A-3811-634F-9D4A-8F80B0E37C5A}"/>
              </a:ext>
            </a:extLst>
          </p:cNvPr>
          <p:cNvSpPr txBox="1"/>
          <p:nvPr/>
        </p:nvSpPr>
        <p:spPr>
          <a:xfrm>
            <a:off x="298692" y="4327996"/>
            <a:ext cx="4003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Aliases commonly used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C06E0D-1BFF-4647-816B-3556FDF556F9}"/>
              </a:ext>
            </a:extLst>
          </p:cNvPr>
          <p:cNvSpPr/>
          <p:nvPr/>
        </p:nvSpPr>
        <p:spPr>
          <a:xfrm>
            <a:off x="1494216" y="4863594"/>
            <a:ext cx="71995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np 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 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88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B4A334-5C75-79F2-2487-7E4BA9461251}"/>
              </a:ext>
            </a:extLst>
          </p:cNvPr>
          <p:cNvSpPr txBox="1"/>
          <p:nvPr/>
        </p:nvSpPr>
        <p:spPr>
          <a:xfrm>
            <a:off x="4581004" y="475613"/>
            <a:ext cx="30299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NumPy basics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A5E7A7-94D8-E3AF-EB50-B15F007534C4}"/>
              </a:ext>
            </a:extLst>
          </p:cNvPr>
          <p:cNvSpPr txBox="1"/>
          <p:nvPr/>
        </p:nvSpPr>
        <p:spPr>
          <a:xfrm>
            <a:off x="1495646" y="1564198"/>
            <a:ext cx="969689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- NumPy aims to provide an array object that is up to 50x faster than traditional Python lists 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 is the data object</a:t>
            </a:r>
            <a:r>
              <a:rPr lang="en-US" sz="2600" dirty="0">
                <a:latin typeface="Helvetica Light" panose="020B0403020202020204" pitchFamily="34" charset="0"/>
              </a:rPr>
              <a:t>)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- Supporting functions make working with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r>
              <a:rPr lang="en-US" sz="2600" dirty="0">
                <a:latin typeface="Helvetica Light" panose="020B0403020202020204" pitchFamily="34" charset="0"/>
              </a:rPr>
              <a:t> easy and fast – math, iterating, reshaping, searching, etc.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7AE727-D912-2B54-5699-C56ECCD8D1A7}"/>
              </a:ext>
            </a:extLst>
          </p:cNvPr>
          <p:cNvSpPr txBox="1"/>
          <p:nvPr/>
        </p:nvSpPr>
        <p:spPr>
          <a:xfrm>
            <a:off x="1318436" y="4145500"/>
            <a:ext cx="852022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1 dimensional array assignment: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d1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1,3,5,2,4,6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2 dimensional array assignment: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d2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([[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1,3,5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],[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2,4,6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</p:txBody>
      </p:sp>
    </p:spTree>
    <p:extLst>
      <p:ext uri="{BB962C8B-B14F-4D97-AF65-F5344CB8AC3E}">
        <p14:creationId xmlns:p14="http://schemas.microsoft.com/office/powerpoint/2010/main" val="221716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6A8808-18F9-B468-7214-CED5C52691B3}"/>
              </a:ext>
            </a:extLst>
          </p:cNvPr>
          <p:cNvSpPr txBox="1"/>
          <p:nvPr/>
        </p:nvSpPr>
        <p:spPr>
          <a:xfrm>
            <a:off x="4417972" y="489790"/>
            <a:ext cx="30299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NumPy basics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1A474C-8D02-E3F5-53BC-0D9974EBD356}"/>
              </a:ext>
            </a:extLst>
          </p:cNvPr>
          <p:cNvSpPr txBox="1"/>
          <p:nvPr/>
        </p:nvSpPr>
        <p:spPr>
          <a:xfrm>
            <a:off x="1672858" y="1379970"/>
            <a:ext cx="852022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Accessing elements of a 1-d array: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d1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1,3,5,2,4,6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d1[1] </a:t>
            </a:r>
            <a:r>
              <a:rPr lang="en-US" sz="2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array element “3”</a:t>
            </a:r>
          </a:p>
          <a:p>
            <a:endParaRPr lang="en-US" sz="2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Accessing elements of a 2-d array: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d2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([[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1,3,5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],[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2,4,6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d2[0,2] </a:t>
            </a:r>
            <a:r>
              <a:rPr lang="en-US" sz="2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first row, 3</a:t>
            </a:r>
            <a:r>
              <a:rPr lang="en-US" sz="26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2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col.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d2[1,:2]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2 elements of 2</a:t>
            </a:r>
            <a:r>
              <a:rPr lang="en-US" sz="26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2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</a:t>
            </a:r>
          </a:p>
          <a:p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Getting shape of array: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d2.shape </a:t>
            </a:r>
            <a:r>
              <a:rPr lang="en-US" sz="2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dimensions (2,3)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380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B72B89-E950-1131-5BEB-2D9C4F995B75}"/>
              </a:ext>
            </a:extLst>
          </p:cNvPr>
          <p:cNvSpPr txBox="1"/>
          <p:nvPr/>
        </p:nvSpPr>
        <p:spPr>
          <a:xfrm>
            <a:off x="4581001" y="395687"/>
            <a:ext cx="30299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NumPy basics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567EC7-FE8C-3430-DFEA-884C64959232}"/>
              </a:ext>
            </a:extLst>
          </p:cNvPr>
          <p:cNvSpPr txBox="1"/>
          <p:nvPr/>
        </p:nvSpPr>
        <p:spPr>
          <a:xfrm>
            <a:off x="1128517" y="1369459"/>
            <a:ext cx="11063483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Mathematical operations: </a:t>
            </a:r>
          </a:p>
          <a:p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x2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,size=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3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random integers 							  between 0 and 1000</a:t>
            </a:r>
          </a:p>
          <a:p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np.divide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(x2, 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np.power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(x2, 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(x2))</a:t>
            </a:r>
          </a:p>
          <a:p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#works with 1 or multidimensional arrays</a:t>
            </a:r>
          </a:p>
          <a:p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058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B72B89-E950-1131-5BEB-2D9C4F995B75}"/>
              </a:ext>
            </a:extLst>
          </p:cNvPr>
          <p:cNvSpPr txBox="1"/>
          <p:nvPr/>
        </p:nvSpPr>
        <p:spPr>
          <a:xfrm>
            <a:off x="4432148" y="532321"/>
            <a:ext cx="30299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NumPy basics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567EC7-FE8C-3430-DFEA-884C64959232}"/>
              </a:ext>
            </a:extLst>
          </p:cNvPr>
          <p:cNvSpPr txBox="1"/>
          <p:nvPr/>
        </p:nvSpPr>
        <p:spPr>
          <a:xfrm>
            <a:off x="1338724" y="1390479"/>
            <a:ext cx="94554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Iterating:</a:t>
            </a:r>
          </a:p>
          <a:p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([[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1, 2, 3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4, 100, 150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2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doesn’t matter if array is 1d or 2d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B0E089-7DCF-3482-E056-24C3055E689D}"/>
              </a:ext>
            </a:extLst>
          </p:cNvPr>
          <p:cNvSpPr txBox="1"/>
          <p:nvPr/>
        </p:nvSpPr>
        <p:spPr>
          <a:xfrm>
            <a:off x="1249386" y="4314393"/>
            <a:ext cx="8520223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Iterating over 1 column in a 2d array:</a:t>
            </a:r>
            <a:endParaRPr lang="en-US" sz="2600" dirty="0">
              <a:latin typeface="Helvetica Light" panose="020B0403020202020204" pitchFamily="34" charset="0"/>
            </a:endParaRP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[0:,2]: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88110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B72B89-E950-1131-5BEB-2D9C4F995B75}"/>
              </a:ext>
            </a:extLst>
          </p:cNvPr>
          <p:cNvSpPr txBox="1"/>
          <p:nvPr/>
        </p:nvSpPr>
        <p:spPr>
          <a:xfrm>
            <a:off x="4432148" y="532321"/>
            <a:ext cx="30299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NumPy basics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567EC7-FE8C-3430-DFEA-884C64959232}"/>
              </a:ext>
            </a:extLst>
          </p:cNvPr>
          <p:cNvSpPr txBox="1"/>
          <p:nvPr/>
        </p:nvSpPr>
        <p:spPr>
          <a:xfrm>
            <a:off x="758699" y="1413596"/>
            <a:ext cx="11389304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Reading from files into </a:t>
            </a:r>
            <a:r>
              <a:rPr lang="en-US" sz="2600" b="1" dirty="0" err="1">
                <a:latin typeface="Helvetica Light" panose="020B0403020202020204" pitchFamily="34" charset="0"/>
              </a:rPr>
              <a:t>ndarray</a:t>
            </a:r>
            <a:r>
              <a:rPr lang="en-US" sz="2600" b="1" dirty="0">
                <a:latin typeface="Helvetica Light" panose="020B0403020202020204" pitchFamily="34" charset="0"/>
              </a:rPr>
              <a:t> format:</a:t>
            </a:r>
          </a:p>
          <a:p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x2d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muricata_pops_lat_long.csv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delimiter=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(x2d)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latin typeface="Helvetica Light" panose="020B0403020202020204" pitchFamily="34" charset="0"/>
                <a:cs typeface="Courier New" panose="02070309020205020404" pitchFamily="49" charset="0"/>
              </a:rPr>
              <a:t>np.genfromtext</a:t>
            </a:r>
            <a:r>
              <a:rPr lang="en-US" sz="22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Helvetica Light" panose="020B0403020202020204" pitchFamily="34" charset="0"/>
                <a:cs typeface="Courier New" panose="02070309020205020404" pitchFamily="49" charset="0"/>
              </a:rPr>
              <a:t>can be used for files with missing data; will treat missing as defined</a:t>
            </a:r>
            <a:endParaRPr lang="en-US" sz="22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7A690F-B678-54CA-62DD-34247DBDEF1C}"/>
              </a:ext>
            </a:extLst>
          </p:cNvPr>
          <p:cNvSpPr txBox="1"/>
          <p:nvPr/>
        </p:nvSpPr>
        <p:spPr>
          <a:xfrm>
            <a:off x="758699" y="4274853"/>
            <a:ext cx="852022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Writing </a:t>
            </a:r>
            <a:r>
              <a:rPr lang="en-US" sz="2600" b="1" dirty="0" err="1">
                <a:latin typeface="Helvetica Light" panose="020B0403020202020204" pitchFamily="34" charset="0"/>
              </a:rPr>
              <a:t>numpy</a:t>
            </a:r>
            <a:r>
              <a:rPr lang="en-US" sz="2600" b="1" dirty="0">
                <a:latin typeface="Helvetica Light" panose="020B0403020202020204" pitchFamily="34" charset="0"/>
              </a:rPr>
              <a:t> formatted arrays to files:</a:t>
            </a:r>
          </a:p>
          <a:p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([[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1, 2, 3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4, 100, 150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np.savetxt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np_savetxt_test.txt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94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FB1387-BAB4-7E4E-A14B-CEBCED0B9A03}"/>
              </a:ext>
            </a:extLst>
          </p:cNvPr>
          <p:cNvSpPr txBox="1"/>
          <p:nvPr/>
        </p:nvSpPr>
        <p:spPr>
          <a:xfrm>
            <a:off x="4180254" y="362199"/>
            <a:ext cx="383149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Pandas </a:t>
            </a:r>
            <a:r>
              <a:rPr lang="en-US" sz="3300" dirty="0" err="1">
                <a:latin typeface="Helvetica Light" panose="020B0403020202020204" pitchFamily="34" charset="0"/>
              </a:rPr>
              <a:t>DataFrame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6E760-3497-DE43-BAEE-065CA0C643EC}"/>
              </a:ext>
            </a:extLst>
          </p:cNvPr>
          <p:cNvSpPr txBox="1"/>
          <p:nvPr/>
        </p:nvSpPr>
        <p:spPr>
          <a:xfrm>
            <a:off x="938972" y="1321738"/>
            <a:ext cx="103140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sz="2800" dirty="0">
                <a:latin typeface="Helvetica Light" panose="020B0403020202020204" pitchFamily="34" charset="0"/>
              </a:rPr>
              <a:t>- Two-dimensional data structure - tabular fashion in rows and columns. </a:t>
            </a:r>
          </a:p>
          <a:p>
            <a:pPr rtl="0"/>
            <a:endParaRPr lang="en-US" sz="2800" dirty="0">
              <a:latin typeface="Helvetica Light" panose="020B0403020202020204" pitchFamily="34" charset="0"/>
            </a:endParaRPr>
          </a:p>
          <a:p>
            <a:pPr rtl="0"/>
            <a:r>
              <a:rPr lang="en-US" sz="2800" dirty="0">
                <a:latin typeface="Helvetica Light" panose="020B0403020202020204" pitchFamily="34" charset="0"/>
              </a:rPr>
              <a:t>- Components: the data, rows, and columns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F278A2-33E8-5CBA-3FEF-B39D8BD05732}"/>
              </a:ext>
            </a:extLst>
          </p:cNvPr>
          <p:cNvSpPr txBox="1"/>
          <p:nvPr/>
        </p:nvSpPr>
        <p:spPr>
          <a:xfrm>
            <a:off x="2669626" y="4542784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pandas as pd</a:t>
            </a:r>
            <a:b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1" dirty="0" err="1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sz="2400" b="1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45C58-16D1-5DB7-B030-71BD21F71D85}"/>
              </a:ext>
            </a:extLst>
          </p:cNvPr>
          <p:cNvSpPr txBox="1"/>
          <p:nvPr/>
        </p:nvSpPr>
        <p:spPr>
          <a:xfrm>
            <a:off x="938972" y="3772652"/>
            <a:ext cx="1031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sz="2800" dirty="0">
                <a:latin typeface="Helvetica Light" panose="020B0403020202020204" pitchFamily="34" charset="0"/>
              </a:rPr>
              <a:t>Reading file as data frame:</a:t>
            </a:r>
          </a:p>
        </p:txBody>
      </p:sp>
    </p:spTree>
    <p:extLst>
      <p:ext uri="{BB962C8B-B14F-4D97-AF65-F5344CB8AC3E}">
        <p14:creationId xmlns:p14="http://schemas.microsoft.com/office/powerpoint/2010/main" val="280206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C72675F-5D8B-C117-23BE-E872066F9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24" y="529946"/>
            <a:ext cx="9545676" cy="2853690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08864B46-973D-E70E-DF01-28F17C9AD0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42"/>
          <a:stretch/>
        </p:blipFill>
        <p:spPr>
          <a:xfrm>
            <a:off x="1457322" y="3607826"/>
            <a:ext cx="9515478" cy="168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98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B2FE1A8-6A85-2F49-726E-43F9452EB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908050"/>
            <a:ext cx="10111044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631CD2-1FF7-3405-D83B-326FAEB359F9}"/>
              </a:ext>
            </a:extLst>
          </p:cNvPr>
          <p:cNvSpPr txBox="1"/>
          <p:nvPr/>
        </p:nvSpPr>
        <p:spPr>
          <a:xfrm>
            <a:off x="3305813" y="489098"/>
            <a:ext cx="5580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Task 2 (extra): Week 11, Python 6</a:t>
            </a:r>
          </a:p>
        </p:txBody>
      </p:sp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6B689A8-AF1B-6408-2AF8-B1F21AA1CE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1"/>
          <a:stretch/>
        </p:blipFill>
        <p:spPr>
          <a:xfrm>
            <a:off x="459583" y="1498600"/>
            <a:ext cx="11295795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21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2E3CA3-E358-304E-BAED-7ACD46F040DC}"/>
              </a:ext>
            </a:extLst>
          </p:cNvPr>
          <p:cNvSpPr txBox="1"/>
          <p:nvPr/>
        </p:nvSpPr>
        <p:spPr>
          <a:xfrm>
            <a:off x="5029851" y="194034"/>
            <a:ext cx="213231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b="1" dirty="0">
                <a:latin typeface="Helvetica Light" panose="020B0403020202020204" pitchFamily="34" charset="0"/>
              </a:rPr>
              <a:t>This week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14CDD98B-E3D9-9443-AD77-CB99DD763FE2}"/>
              </a:ext>
            </a:extLst>
          </p:cNvPr>
          <p:cNvSpPr txBox="1">
            <a:spLocks/>
          </p:cNvSpPr>
          <p:nvPr/>
        </p:nvSpPr>
        <p:spPr>
          <a:xfrm>
            <a:off x="1382293" y="1781456"/>
            <a:ext cx="9427413" cy="22447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dirty="0">
                <a:solidFill>
                  <a:srgbClr val="121212"/>
                </a:solidFill>
                <a:effectLst/>
                <a:latin typeface="Helvetica Light" panose="020B0403020202020204" pitchFamily="34" charset="0"/>
              </a:rPr>
              <a:t>primer_python6_numpy_pandasI.ipynb</a:t>
            </a:r>
          </a:p>
          <a:p>
            <a:pPr marL="514350" indent="-514350">
              <a:buAutoNum type="arabicPeriod"/>
            </a:pPr>
            <a:endParaRPr lang="en-US" dirty="0">
              <a:solidFill>
                <a:srgbClr val="121212"/>
              </a:solidFill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We will continue with pandas, including more in depth demo and optional assignment after Thanksgiving holiday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Progress on on independent projects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729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107241" y="1762818"/>
            <a:ext cx="97875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Useful data science libraries for python</a:t>
            </a:r>
          </a:p>
          <a:p>
            <a:pPr marL="571500" indent="-571500">
              <a:buFont typeface="+mj-lt"/>
              <a:buAutoNum type="romanUcPeriod"/>
            </a:pPr>
            <a:endParaRPr lang="en-US" sz="2800" dirty="0">
              <a:ln>
                <a:solidFill>
                  <a:schemeClr val="tx1"/>
                </a:solidFill>
              </a:ln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sz="2800" b="1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primer_python7_numpy_pandas_partI.ipynb</a:t>
            </a:r>
          </a:p>
          <a:p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	- </a:t>
            </a:r>
            <a:r>
              <a:rPr lang="en-US" sz="28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numpy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 introduction</a:t>
            </a:r>
          </a:p>
          <a:p>
            <a:pPr lvl="1"/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	- pandas introduction</a:t>
            </a:r>
          </a:p>
          <a:p>
            <a:endParaRPr lang="en-US" sz="2800" dirty="0">
              <a:ln>
                <a:solidFill>
                  <a:schemeClr val="tx1"/>
                </a:solidFill>
              </a:ln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III.  Optional a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ssignment_6_python.md &amp; answers (for week 12 and week after Thanksgiving)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2253441" y="412195"/>
            <a:ext cx="76851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BIOL792 Fall 2023 – Week 12, python 7</a:t>
            </a:r>
          </a:p>
        </p:txBody>
      </p:sp>
    </p:spTree>
    <p:extLst>
      <p:ext uri="{BB962C8B-B14F-4D97-AF65-F5344CB8AC3E}">
        <p14:creationId xmlns:p14="http://schemas.microsoft.com/office/powerpoint/2010/main" val="346931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2E3CA3-E358-304E-BAED-7ACD46F040DC}"/>
              </a:ext>
            </a:extLst>
          </p:cNvPr>
          <p:cNvSpPr txBox="1"/>
          <p:nvPr/>
        </p:nvSpPr>
        <p:spPr>
          <a:xfrm>
            <a:off x="3968660" y="194034"/>
            <a:ext cx="42546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Ways to write python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14CDD98B-E3D9-9443-AD77-CB99DD763FE2}"/>
              </a:ext>
            </a:extLst>
          </p:cNvPr>
          <p:cNvSpPr txBox="1">
            <a:spLocks/>
          </p:cNvSpPr>
          <p:nvPr/>
        </p:nvSpPr>
        <p:spPr>
          <a:xfrm>
            <a:off x="1236248" y="1095594"/>
            <a:ext cx="9719503" cy="481878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>
                <a:latin typeface="Helvetica Light" panose="020B0403020202020204" pitchFamily="34" charset="0"/>
              </a:rPr>
              <a:t>Interactive through terminal</a:t>
            </a:r>
          </a:p>
          <a:p>
            <a:pPr marL="0" indent="0">
              <a:buNone/>
            </a:pPr>
            <a:endParaRPr lang="en-US" dirty="0">
              <a:latin typeface="Helvetica Light" panose="020B04030202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Helvetica Light" panose="020B0403020202020204" pitchFamily="34" charset="0"/>
              </a:rPr>
              <a:t>Scripting using text editor</a:t>
            </a:r>
          </a:p>
          <a:p>
            <a:pPr marL="0" indent="0">
              <a:buNone/>
            </a:pPr>
            <a:endParaRPr lang="en-US" dirty="0">
              <a:latin typeface="Helvetica Light" panose="020B04030202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Helvetica Light" panose="020B0403020202020204" pitchFamily="34" charset="0"/>
              </a:rPr>
              <a:t>IDE (Integrated Development Environment)</a:t>
            </a:r>
          </a:p>
          <a:p>
            <a:pPr marL="457200" lvl="1" indent="0">
              <a:buNone/>
            </a:pPr>
            <a:r>
              <a:rPr lang="en-US" dirty="0">
                <a:latin typeface="Helvetica Light" panose="020B0403020202020204" pitchFamily="34" charset="0"/>
              </a:rPr>
              <a:t>- PyCharm</a:t>
            </a:r>
          </a:p>
          <a:p>
            <a:pPr marL="457200" lvl="1" indent="0">
              <a:buNone/>
            </a:pPr>
            <a:r>
              <a:rPr lang="en-US" dirty="0">
                <a:latin typeface="Helvetica Light" panose="020B0403020202020204" pitchFamily="34" charset="0"/>
              </a:rPr>
              <a:t>- Spyder</a:t>
            </a:r>
          </a:p>
          <a:p>
            <a:pPr marL="457200" lvl="1" indent="0">
              <a:buNone/>
            </a:pPr>
            <a:r>
              <a:rPr lang="en-US" dirty="0">
                <a:latin typeface="Helvetica Light" panose="020B0403020202020204" pitchFamily="34" charset="0"/>
              </a:rPr>
              <a:t>- </a:t>
            </a:r>
            <a:r>
              <a:rPr lang="en-US" dirty="0" err="1">
                <a:latin typeface="Helvetica Light" panose="020B0403020202020204" pitchFamily="34" charset="0"/>
              </a:rPr>
              <a:t>Rstudio</a:t>
            </a:r>
            <a:r>
              <a:rPr lang="en-US" dirty="0">
                <a:latin typeface="Helvetica Light" panose="020B0403020202020204" pitchFamily="34" charset="0"/>
              </a:rPr>
              <a:t> (now </a:t>
            </a:r>
            <a:r>
              <a:rPr lang="en-US" dirty="0" err="1">
                <a:latin typeface="Helvetica Light" panose="020B0403020202020204" pitchFamily="34" charset="0"/>
              </a:rPr>
              <a:t>posit.co</a:t>
            </a:r>
            <a:r>
              <a:rPr lang="en-US" dirty="0">
                <a:latin typeface="Helvetica Light" panose="020B0403020202020204" pitchFamily="34" charset="0"/>
              </a:rPr>
              <a:t>)</a:t>
            </a:r>
          </a:p>
          <a:p>
            <a:pPr marL="457200" lvl="1" indent="0">
              <a:buNone/>
            </a:pPr>
            <a:endParaRPr lang="en-US" sz="2800" dirty="0">
              <a:latin typeface="Helvetica Light" panose="020B04030202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Helvetica Light" panose="020B0403020202020204" pitchFamily="34" charset="0"/>
              </a:rPr>
              <a:t>Anaconda / </a:t>
            </a:r>
            <a:r>
              <a:rPr lang="en-US" sz="2600" dirty="0" err="1">
                <a:latin typeface="Helvetica Light" panose="020B0403020202020204" pitchFamily="34" charset="0"/>
              </a:rPr>
              <a:t>miniconda</a:t>
            </a:r>
            <a:r>
              <a:rPr lang="en-US" sz="2600" dirty="0">
                <a:latin typeface="Helvetica Light" panose="020B0403020202020204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Helvetica Light" panose="020B0403020202020204" pitchFamily="34" charset="0"/>
              </a:rPr>
              <a:t>- </a:t>
            </a:r>
            <a:r>
              <a:rPr lang="en-US" dirty="0" err="1">
                <a:latin typeface="Helvetica Light" panose="020B0403020202020204" pitchFamily="34" charset="0"/>
              </a:rPr>
              <a:t>Jupyter</a:t>
            </a:r>
            <a:r>
              <a:rPr lang="en-US" dirty="0">
                <a:latin typeface="Helvetica Light" panose="020B0403020202020204" pitchFamily="34" charset="0"/>
              </a:rPr>
              <a:t> notebooks</a:t>
            </a:r>
          </a:p>
          <a:p>
            <a:pPr marL="457200" lvl="1" indent="0">
              <a:buNone/>
            </a:pPr>
            <a:r>
              <a:rPr lang="en-US" dirty="0">
                <a:latin typeface="Helvetica Light" panose="020B0403020202020204" pitchFamily="34" charset="0"/>
              </a:rPr>
              <a:t>- Environments and repositories</a:t>
            </a:r>
          </a:p>
        </p:txBody>
      </p:sp>
    </p:spTree>
    <p:extLst>
      <p:ext uri="{BB962C8B-B14F-4D97-AF65-F5344CB8AC3E}">
        <p14:creationId xmlns:p14="http://schemas.microsoft.com/office/powerpoint/2010/main" val="92941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763282-A7F9-E745-B77D-1D3FAD8E2C8D}"/>
              </a:ext>
            </a:extLst>
          </p:cNvPr>
          <p:cNvSpPr txBox="1"/>
          <p:nvPr/>
        </p:nvSpPr>
        <p:spPr>
          <a:xfrm>
            <a:off x="4109719" y="194034"/>
            <a:ext cx="39725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Python libraries </a:t>
            </a:r>
          </a:p>
          <a:p>
            <a:pPr algn="ctr"/>
            <a:r>
              <a:rPr lang="en-US" sz="3300" dirty="0">
                <a:latin typeface="Helvetica Light" panose="020B0403020202020204" pitchFamily="34" charset="0"/>
              </a:rPr>
              <a:t>(137,000 estimated)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0A6683-65DE-F248-9AA3-D374C196A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22" y="1444692"/>
            <a:ext cx="7356584" cy="490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34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alamander&#10;&#10;Description automatically generated">
            <a:extLst>
              <a:ext uri="{FF2B5EF4-FFF2-40B4-BE49-F238E27FC236}">
                <a16:creationId xmlns:a16="http://schemas.microsoft.com/office/drawing/2014/main" id="{61BF2A39-A2C6-DF42-BC5D-537FC151D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395" y="0"/>
            <a:ext cx="527279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20EA5B-A822-7949-A3E2-F681A95FD6C9}"/>
              </a:ext>
            </a:extLst>
          </p:cNvPr>
          <p:cNvSpPr txBox="1"/>
          <p:nvPr/>
        </p:nvSpPr>
        <p:spPr>
          <a:xfrm>
            <a:off x="148282" y="247478"/>
            <a:ext cx="5511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HELVETICA LIGHT" panose="020B0403020202020204" pitchFamily="34" charset="0"/>
              </a:rPr>
              <a:t>Machine Learning</a:t>
            </a:r>
          </a:p>
        </p:txBody>
      </p:sp>
      <p:pic>
        <p:nvPicPr>
          <p:cNvPr id="6146" name="Picture 2" descr="Tutorials | TensorFlow Core">
            <a:extLst>
              <a:ext uri="{FF2B5EF4-FFF2-40B4-BE49-F238E27FC236}">
                <a16:creationId xmlns:a16="http://schemas.microsoft.com/office/drawing/2014/main" id="{89A636E8-194B-874F-B683-6AD2CAB2D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04" y="5755964"/>
            <a:ext cx="3821327" cy="85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F9404E-BDEA-8F48-8366-90839562F2E5}"/>
              </a:ext>
            </a:extLst>
          </p:cNvPr>
          <p:cNvSpPr txBox="1">
            <a:spLocks/>
          </p:cNvSpPr>
          <p:nvPr/>
        </p:nvSpPr>
        <p:spPr>
          <a:xfrm>
            <a:off x="1098499" y="1561014"/>
            <a:ext cx="4745796" cy="15432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 Light" panose="020B0403020202020204" pitchFamily="34" charset="0"/>
              </a:rPr>
              <a:t>Tensor Flow</a:t>
            </a:r>
          </a:p>
          <a:p>
            <a:r>
              <a:rPr lang="en-US" dirty="0" err="1">
                <a:latin typeface="Helvetica Light" panose="020B0403020202020204" pitchFamily="34" charset="0"/>
              </a:rPr>
              <a:t>Keras</a:t>
            </a:r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Scikit-learn</a:t>
            </a:r>
          </a:p>
        </p:txBody>
      </p:sp>
    </p:spTree>
    <p:extLst>
      <p:ext uri="{BB962C8B-B14F-4D97-AF65-F5344CB8AC3E}">
        <p14:creationId xmlns:p14="http://schemas.microsoft.com/office/powerpoint/2010/main" val="239522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4A9D94-DFF4-064B-8508-388EE35E61D6}"/>
              </a:ext>
            </a:extLst>
          </p:cNvPr>
          <p:cNvSpPr txBox="1"/>
          <p:nvPr/>
        </p:nvSpPr>
        <p:spPr>
          <a:xfrm>
            <a:off x="584887" y="215629"/>
            <a:ext cx="5511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HELVETICA LIGHT" panose="020B0403020202020204" pitchFamily="34" charset="0"/>
              </a:rPr>
              <a:t>Web data scraping</a:t>
            </a:r>
          </a:p>
        </p:txBody>
      </p:sp>
      <p:pic>
        <p:nvPicPr>
          <p:cNvPr id="7170" name="Picture 2" descr="Build Your Own Dataset With Beautiful Soup | by Dr. Monica | The Startup |  Medium">
            <a:extLst>
              <a:ext uri="{FF2B5EF4-FFF2-40B4-BE49-F238E27FC236}">
                <a16:creationId xmlns:a16="http://schemas.microsoft.com/office/drawing/2014/main" id="{B6E8C121-8DDB-A144-A8DC-9E96A0D1D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805" y="8806"/>
            <a:ext cx="4059195" cy="228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BeautifulSoup Exception Handling | Exceptions During Web Scraping">
            <a:extLst>
              <a:ext uri="{FF2B5EF4-FFF2-40B4-BE49-F238E27FC236}">
                <a16:creationId xmlns:a16="http://schemas.microsoft.com/office/drawing/2014/main" id="{819F85D8-DE6A-EF4C-966B-A6310F63B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294" y="538795"/>
            <a:ext cx="2779412" cy="119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F0DD3AB-1DDA-4E47-B8A8-C075E7928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85" y="2359017"/>
            <a:ext cx="9147546" cy="444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92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8C2EA9-3237-803B-0E01-345C0A8D4B5C}"/>
              </a:ext>
            </a:extLst>
          </p:cNvPr>
          <p:cNvSpPr txBox="1"/>
          <p:nvPr/>
        </p:nvSpPr>
        <p:spPr>
          <a:xfrm>
            <a:off x="986410" y="425261"/>
            <a:ext cx="98058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Common Data Science libraries for python: </a:t>
            </a:r>
            <a:r>
              <a:rPr lang="en-US" sz="3300" b="1" dirty="0">
                <a:latin typeface="Helvetica Light" panose="020B0403020202020204" pitchFamily="34" charset="0"/>
              </a:rPr>
              <a:t>NumPy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0A626B-3E71-D882-0945-9DB5E2D4238C}"/>
              </a:ext>
            </a:extLst>
          </p:cNvPr>
          <p:cNvSpPr txBox="1"/>
          <p:nvPr/>
        </p:nvSpPr>
        <p:spPr>
          <a:xfrm>
            <a:off x="1175587" y="1719745"/>
            <a:ext cx="9427536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a widely used python library that supports working with large, multi-dimensional arrays and matrices.</a:t>
            </a:r>
          </a:p>
          <a:p>
            <a:pPr marL="285750" indent="-28575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has a diversity of mathematical functions to operate on these arrays or matrices.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Array and matrix notation/syntax similar to R</a:t>
            </a:r>
          </a:p>
          <a:p>
            <a:pPr marL="285750" indent="-28575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600" b="1" dirty="0">
                <a:latin typeface="Helvetica Light" panose="020B0403020202020204" pitchFamily="34" charset="0"/>
              </a:rPr>
              <a:t>pandas</a:t>
            </a:r>
            <a:r>
              <a:rPr lang="en-US" sz="2600" dirty="0">
                <a:latin typeface="Helvetica Light" panose="020B0403020202020204" pitchFamily="34" charset="0"/>
              </a:rPr>
              <a:t> was built from </a:t>
            </a:r>
            <a:r>
              <a:rPr lang="en-US" sz="2600" dirty="0" err="1">
                <a:latin typeface="Helvetica Light" panose="020B0403020202020204" pitchFamily="34" charset="0"/>
              </a:rPr>
              <a:t>numpy</a:t>
            </a:r>
            <a:r>
              <a:rPr lang="en-US" sz="2600" dirty="0">
                <a:latin typeface="Helvetica Light" panose="020B0403020202020204" pitchFamily="34" charset="0"/>
              </a:rPr>
              <a:t>, so requires or resembles much of its functionality.</a:t>
            </a:r>
          </a:p>
          <a:p>
            <a:pPr marL="285750" indent="-28575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12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96E760-3497-DE43-BAEE-065CA0C643EC}"/>
              </a:ext>
            </a:extLst>
          </p:cNvPr>
          <p:cNvSpPr txBox="1"/>
          <p:nvPr/>
        </p:nvSpPr>
        <p:spPr>
          <a:xfrm>
            <a:off x="1304274" y="1964353"/>
            <a:ext cx="109776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- Supports 2-d data cleaning, merging, and joining.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- Easy handling of missing data (represented as </a:t>
            </a:r>
            <a:r>
              <a:rPr lang="en-US" sz="2600" dirty="0" err="1">
                <a:latin typeface="Helvetica Light" panose="020B0403020202020204" pitchFamily="34" charset="0"/>
              </a:rPr>
              <a:t>NaN</a:t>
            </a:r>
            <a:r>
              <a:rPr lang="en-US" sz="2600" dirty="0">
                <a:latin typeface="Helvetica Light" panose="020B0403020202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- Powerful group by functionality for performing split-apply-combine operations on data sets (similar to R)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- </a:t>
            </a:r>
            <a:r>
              <a:rPr lang="en-US" sz="2600" b="1" dirty="0">
                <a:latin typeface="Helvetica Light" panose="020B0403020202020204" pitchFamily="34" charset="0"/>
              </a:rPr>
              <a:t>pandas</a:t>
            </a:r>
            <a:r>
              <a:rPr lang="en-US" sz="2600" dirty="0">
                <a:latin typeface="Helvetica Light" panose="020B0403020202020204" pitchFamily="34" charset="0"/>
              </a:rPr>
              <a:t> requires </a:t>
            </a:r>
            <a:r>
              <a:rPr lang="en-US" sz="2600" b="1" dirty="0" err="1">
                <a:latin typeface="Helvetica Light" panose="020B0403020202020204" pitchFamily="34" charset="0"/>
              </a:rPr>
              <a:t>numpy</a:t>
            </a:r>
            <a:r>
              <a:rPr lang="en-US" sz="2600" dirty="0">
                <a:latin typeface="Helvetica Light" panose="020B0403020202020204" pitchFamily="34" charset="0"/>
              </a:rPr>
              <a:t> for many operations. Both are core components of SciPy 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600" dirty="0">
              <a:latin typeface="Helvetica Light" panose="020B0403020202020204" pitchFamily="34" charset="0"/>
            </a:endParaRPr>
          </a:p>
          <a:p>
            <a:endParaRPr lang="en-US" sz="2600" dirty="0">
              <a:latin typeface="Helvetica Light" panose="020B04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1D4468-5FB4-681E-3B86-24449EAF3695}"/>
              </a:ext>
            </a:extLst>
          </p:cNvPr>
          <p:cNvSpPr txBox="1"/>
          <p:nvPr/>
        </p:nvSpPr>
        <p:spPr>
          <a:xfrm>
            <a:off x="951146" y="425261"/>
            <a:ext cx="987642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dirty="0">
                <a:latin typeface="Helvetica Light" panose="020B0403020202020204" pitchFamily="34" charset="0"/>
              </a:rPr>
              <a:t>Common Data Science libraries for python: </a:t>
            </a:r>
            <a:r>
              <a:rPr lang="en-US" sz="3300" b="1" dirty="0">
                <a:latin typeface="Helvetica Light" panose="020B0403020202020204" pitchFamily="34" charset="0"/>
              </a:rPr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371643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3365</TotalTime>
  <Words>933</Words>
  <Application>Microsoft Macintosh PowerPoint</Application>
  <PresentationFormat>Widescreen</PresentationFormat>
  <Paragraphs>146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Helvetica Light</vt:lpstr>
      <vt:lpstr>Helvetica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56</cp:revision>
  <dcterms:created xsi:type="dcterms:W3CDTF">2023-11-11T00:22:13Z</dcterms:created>
  <dcterms:modified xsi:type="dcterms:W3CDTF">2023-11-14T23:27:46Z</dcterms:modified>
</cp:coreProperties>
</file>