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323" r:id="rId2"/>
    <p:sldId id="324" r:id="rId3"/>
    <p:sldId id="325" r:id="rId4"/>
    <p:sldId id="326" r:id="rId5"/>
    <p:sldId id="340" r:id="rId6"/>
    <p:sldId id="342" r:id="rId7"/>
    <p:sldId id="347" r:id="rId8"/>
    <p:sldId id="327" r:id="rId9"/>
    <p:sldId id="338" r:id="rId10"/>
    <p:sldId id="337" r:id="rId11"/>
    <p:sldId id="339" r:id="rId12"/>
    <p:sldId id="344" r:id="rId13"/>
    <p:sldId id="349" r:id="rId14"/>
    <p:sldId id="345" r:id="rId15"/>
    <p:sldId id="346" r:id="rId16"/>
    <p:sldId id="350" r:id="rId17"/>
    <p:sldId id="352" r:id="rId18"/>
    <p:sldId id="348" r:id="rId19"/>
    <p:sldId id="341" r:id="rId20"/>
    <p:sldId id="343" r:id="rId21"/>
    <p:sldId id="334" r:id="rId22"/>
    <p:sldId id="35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72"/>
    <p:restoredTop sz="94930"/>
  </p:normalViewPr>
  <p:slideViewPr>
    <p:cSldViewPr snapToGrid="0" snapToObjects="1">
      <p:cViewPr varScale="1">
        <p:scale>
          <a:sx n="105" d="100"/>
          <a:sy n="105" d="100"/>
        </p:scale>
        <p:origin x="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39141-2DAA-2346-BEF0-0594A5BB306A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7DD47-6C2A-9C46-B9F9-428C206BB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2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92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07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621DE-03A3-E54C-A74D-FE203D0BD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1B9C7-93C9-374A-B3AB-C07B1EE17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8E19D-4F5B-3C4C-BDAF-0592A676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9C701-4A70-1A40-970F-02BE6AD6F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526A3-30BB-C740-968F-2E2DAB11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5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1156-CF4C-2648-A1D0-8B698DD4B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2024C8-FFC9-1C47-B617-FA17E8380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595B8-B863-3C4E-AB10-3C2E5CE2B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7443F-38C3-794B-8D71-04596D2F9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EAE92-CCC1-E34A-A93B-284F936B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1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28E63E-F6D2-1C4D-8646-75D45F92F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819F8-41DD-AC4F-BAEE-B5B45B9AE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F5548-83E8-764A-A5F8-B48CC3AEE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19F3F-015A-DA40-9269-8338888AE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58FFB-9298-D042-9130-761F5AA4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8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9846-59EA-3B49-A3C2-B5BA1823C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ACC2C-E7FC-0A42-A4C8-3D1723834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D99FE-E502-F649-8F37-2AC7A8C07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763BF-EBA6-4E4B-BB05-0B3F186B1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6B799-D0C8-FF43-995B-48135668D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0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757A2-0D2F-8F40-8056-04962D404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8863B-6E4B-3D41-8470-596A9E094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22CFF-CE7B-524B-8E69-60F3B7CC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136BF-1D81-AE4F-A439-D2B1818B1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E97E8-BA06-9243-B81F-BA64337A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4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D572-CAFB-7B46-9420-AC8BF80BE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29A1A-A728-864C-AA52-83FA88377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E33BA-19E5-2342-9F96-080D0AA08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F5ED7-429A-9946-AB52-E211B788D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AD3F6-A938-4F49-974E-91686AAA5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B995A-B33C-D644-A9D8-9D97D637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19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56971-CE78-A449-9940-B9E368790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7982A-F3AC-1F42-A44F-4F93AB527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05767-0A75-F744-83EB-2ABBB8A16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93F0C-DA55-A94A-8566-A571D10C4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61093C-2DB3-3A45-8464-632F7B3F10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44FAE-A407-0841-8837-AB815FB59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38BEF6-796E-FF40-92C3-5826F6354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116A67-9957-1F43-A86B-7FA501392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7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5F2F0-C1EF-5645-B1C3-C17ECABD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575209-2143-3640-8A88-561C84690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2C63C6-2505-514C-8311-2A7D16E80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8A312-BACD-1E41-932F-739245B72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8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907468-FDDF-B74F-9618-397A8E3EB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7D9030-BE3A-2443-AD24-BF914E56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7961C-67F4-F240-8934-46104F14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43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ED1FE-4AF3-794F-9755-4048A1DB9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D9062-15D5-A14F-9678-9564DF000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5F60B-631E-DA46-BC49-0343C1F0F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38A21-49D0-F841-937D-307631B82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15CD6-3FA4-8C4C-826E-6B07C924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443E6-1A72-B049-9128-F1008D5DB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3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6E449-A316-9441-82B6-DC39CC27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4AAB58-E781-1342-AF4C-9D8F211B62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7E1A-2DDA-CE48-BE06-C7790C3D2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F6C5B-AF09-A145-8C61-DC4C7E240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7E5D7-0495-0A4F-A34D-C44ADCCA7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3474D-6D93-174E-B74D-12D3313F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DA5A23-30DE-1A4B-ABDC-C5E043E3D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F016E-611A-104C-8387-1E8E084E7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F95FD-F653-2048-BD10-AD4E1E6DC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9884C-D6B0-574D-ABEB-4B3275C742BC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BCE9C-1107-1943-AE2F-BC977CEAD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46A9D-FA12-4344-8EA0-191646275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3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8EFA14-657C-6645-A65E-C8CB45925376}"/>
              </a:ext>
            </a:extLst>
          </p:cNvPr>
          <p:cNvSpPr txBox="1"/>
          <p:nvPr/>
        </p:nvSpPr>
        <p:spPr>
          <a:xfrm>
            <a:off x="1636285" y="1250762"/>
            <a:ext cx="598112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I.  </a:t>
            </a:r>
            <a:r>
              <a:rPr lang="en-US" sz="2800" dirty="0">
                <a:latin typeface="Helvetica Light" panose="020B0403020202020204" pitchFamily="34" charset="0"/>
              </a:rPr>
              <a:t>Chapter 9/Chapter 10/Chapter 11</a:t>
            </a:r>
          </a:p>
          <a:p>
            <a:pPr marL="571500" indent="-571500">
              <a:buAutoNum type="romanUcPeriod"/>
            </a:pPr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II. 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Working with files: input/output</a:t>
            </a:r>
          </a:p>
          <a:p>
            <a:endParaRPr lang="en-US" sz="28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III. 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Regular Expressions</a:t>
            </a:r>
          </a:p>
          <a:p>
            <a:endParaRPr lang="en-US" sz="28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IV. 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More</a:t>
            </a:r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Helvetica Light" panose="020B0403020202020204" pitchFamily="34" charset="0"/>
              </a:rPr>
              <a:t>practice scripts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86E08-8C57-D048-B2A8-4EC03A58BADC}"/>
              </a:ext>
            </a:extLst>
          </p:cNvPr>
          <p:cNvSpPr txBox="1"/>
          <p:nvPr/>
        </p:nvSpPr>
        <p:spPr>
          <a:xfrm>
            <a:off x="4872748" y="288627"/>
            <a:ext cx="159691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Week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88A66A-0419-DE4E-B4C6-7E8E39AE4222}"/>
              </a:ext>
            </a:extLst>
          </p:cNvPr>
          <p:cNvSpPr txBox="1"/>
          <p:nvPr/>
        </p:nvSpPr>
        <p:spPr>
          <a:xfrm>
            <a:off x="965034" y="5130184"/>
            <a:ext cx="1026193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Haddock and Dunn chapter 9/10/11, python_4_primer.md, assignment_python4.md, Python for Biologists RE tutorial</a:t>
            </a:r>
          </a:p>
        </p:txBody>
      </p:sp>
    </p:spTree>
    <p:extLst>
      <p:ext uri="{BB962C8B-B14F-4D97-AF65-F5344CB8AC3E}">
        <p14:creationId xmlns:p14="http://schemas.microsoft.com/office/powerpoint/2010/main" val="3373767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83A82E-72E2-914E-92E2-18175FEB8BFD}"/>
              </a:ext>
            </a:extLst>
          </p:cNvPr>
          <p:cNvSpPr/>
          <p:nvPr/>
        </p:nvSpPr>
        <p:spPr>
          <a:xfrm>
            <a:off x="460269" y="988546"/>
            <a:ext cx="10701576" cy="20928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re</a:t>
            </a: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en-US" sz="26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 = "ATCGGGGCCTAGAAT"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("TAG", Seq):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print("Stop codon (TAG) found.\n")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AA738A-121B-9446-BC76-ACA0223DC19D}"/>
              </a:ext>
            </a:extLst>
          </p:cNvPr>
          <p:cNvSpPr txBox="1"/>
          <p:nvPr/>
        </p:nvSpPr>
        <p:spPr>
          <a:xfrm>
            <a:off x="2771603" y="157655"/>
            <a:ext cx="65293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>
                <a:latin typeface="Helvetica Light" panose="020B0403020202020204" pitchFamily="34" charset="0"/>
              </a:rPr>
              <a:t>example actions/syntax</a:t>
            </a:r>
            <a:endParaRPr lang="en-US" sz="3000" b="1" dirty="0">
              <a:latin typeface="Helvetica Light" panose="020B04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043452-DF6B-1545-8C56-5EE84A323B99}"/>
              </a:ext>
            </a:extLst>
          </p:cNvPr>
          <p:cNvSpPr/>
          <p:nvPr/>
        </p:nvSpPr>
        <p:spPr>
          <a:xfrm>
            <a:off x="460269" y="4011335"/>
            <a:ext cx="11269276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("TTA(A|G)", Var): 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 or G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("TTA[ATCG]", Var): 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#[]s enclose character class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("\d+", Var): 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 or more digit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("\s+", Var): 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 or more whitespace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1EEEB6-68F6-1547-A13E-639E53CDCE5B}"/>
              </a:ext>
            </a:extLst>
          </p:cNvPr>
          <p:cNvSpPr txBox="1"/>
          <p:nvPr/>
        </p:nvSpPr>
        <p:spPr>
          <a:xfrm>
            <a:off x="460269" y="3482291"/>
            <a:ext cx="3623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Example expressions</a:t>
            </a:r>
          </a:p>
        </p:txBody>
      </p:sp>
    </p:spTree>
    <p:extLst>
      <p:ext uri="{BB962C8B-B14F-4D97-AF65-F5344CB8AC3E}">
        <p14:creationId xmlns:p14="http://schemas.microsoft.com/office/powerpoint/2010/main" val="277393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83A82E-72E2-914E-92E2-18175FEB8BFD}"/>
              </a:ext>
            </a:extLst>
          </p:cNvPr>
          <p:cNvSpPr/>
          <p:nvPr/>
        </p:nvSpPr>
        <p:spPr>
          <a:xfrm>
            <a:off x="460269" y="1125176"/>
            <a:ext cx="10701576" cy="169277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re</a:t>
            </a: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("^&gt;", Line):	# beginning anchor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print("Line starts with &gt; \n")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AA738A-121B-9446-BC76-ACA0223DC19D}"/>
              </a:ext>
            </a:extLst>
          </p:cNvPr>
          <p:cNvSpPr txBox="1"/>
          <p:nvPr/>
        </p:nvSpPr>
        <p:spPr>
          <a:xfrm>
            <a:off x="1909988" y="212739"/>
            <a:ext cx="65886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3000" dirty="0">
                <a:latin typeface="Helvetica Light" panose="020B0403020202020204" pitchFamily="34" charset="0"/>
                <a:cs typeface="Courier New" panose="02070309020205020404" pitchFamily="49" charset="0"/>
              </a:rPr>
              <a:t>conditional statements</a:t>
            </a:r>
            <a:endParaRPr lang="en-US" sz="3000" dirty="0">
              <a:latin typeface="Helvetica Light" panose="020B0403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784269-C4EF-894A-898E-ABF21A29E5FF}"/>
              </a:ext>
            </a:extLst>
          </p:cNvPr>
          <p:cNvSpPr/>
          <p:nvPr/>
        </p:nvSpPr>
        <p:spPr>
          <a:xfrm>
            <a:off x="460268" y="4532495"/>
            <a:ext cx="10701576" cy="12926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 = 'ATCGGGGGGATCGGGATC’ </a:t>
            </a:r>
          </a:p>
          <a:p>
            <a:r>
              <a:rPr lang="en-US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('ATC', Seq) 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#returns: 'ATC'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D2637D-C207-C244-8000-D6F9EAF93040}"/>
              </a:ext>
            </a:extLst>
          </p:cNvPr>
          <p:cNvSpPr txBox="1"/>
          <p:nvPr/>
        </p:nvSpPr>
        <p:spPr>
          <a:xfrm>
            <a:off x="1909987" y="3429000"/>
            <a:ext cx="54793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3000" dirty="0">
                <a:latin typeface="Helvetica Light" panose="020B0403020202020204" pitchFamily="34" charset="0"/>
                <a:cs typeface="Courier New" panose="02070309020205020404" pitchFamily="49" charset="0"/>
              </a:rPr>
              <a:t>storing matches</a:t>
            </a:r>
            <a:endParaRPr lang="en-US" sz="30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756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AA738A-121B-9446-BC76-ACA0223DC19D}"/>
              </a:ext>
            </a:extLst>
          </p:cNvPr>
          <p:cNvSpPr txBox="1"/>
          <p:nvPr/>
        </p:nvSpPr>
        <p:spPr>
          <a:xfrm>
            <a:off x="2771603" y="157655"/>
            <a:ext cx="552426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Writing Regular Expressions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097190-DA33-C648-BCA1-C3CC301A18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63" b="36486"/>
          <a:stretch/>
        </p:blipFill>
        <p:spPr>
          <a:xfrm>
            <a:off x="-150125" y="873456"/>
            <a:ext cx="9608143" cy="56638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EFEED1-DF38-EA41-A9E9-752A04731B14}"/>
              </a:ext>
            </a:extLst>
          </p:cNvPr>
          <p:cNvSpPr txBox="1"/>
          <p:nvPr/>
        </p:nvSpPr>
        <p:spPr>
          <a:xfrm>
            <a:off x="9594376" y="1214652"/>
            <a:ext cx="222458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Python regular expression cheat sheet</a:t>
            </a:r>
          </a:p>
        </p:txBody>
      </p:sp>
    </p:spTree>
    <p:extLst>
      <p:ext uri="{BB962C8B-B14F-4D97-AF65-F5344CB8AC3E}">
        <p14:creationId xmlns:p14="http://schemas.microsoft.com/office/powerpoint/2010/main" val="3526638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AA738A-121B-9446-BC76-ACA0223DC19D}"/>
              </a:ext>
            </a:extLst>
          </p:cNvPr>
          <p:cNvSpPr txBox="1"/>
          <p:nvPr/>
        </p:nvSpPr>
        <p:spPr>
          <a:xfrm>
            <a:off x="3333865" y="209661"/>
            <a:ext cx="552426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Writing Regular Expressions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FEED1-DF38-EA41-A9E9-752A04731B14}"/>
              </a:ext>
            </a:extLst>
          </p:cNvPr>
          <p:cNvSpPr txBox="1"/>
          <p:nvPr/>
        </p:nvSpPr>
        <p:spPr>
          <a:xfrm>
            <a:off x="2103121" y="941638"/>
            <a:ext cx="9410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Helvetica Light" panose="020B0403020202020204" pitchFamily="34" charset="0"/>
              </a:rPr>
              <a:t>Examples of expressions you may use regularly: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325C37-26D6-0249-AC6C-ED1840A9DA18}"/>
              </a:ext>
            </a:extLst>
          </p:cNvPr>
          <p:cNvSpPr txBox="1"/>
          <p:nvPr/>
        </p:nvSpPr>
        <p:spPr>
          <a:xfrm>
            <a:off x="399012" y="2119891"/>
            <a:ext cx="581890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\d+	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</a:rPr>
              <a:t># 1 or more digits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\D	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</a:rPr>
              <a:t># a single non-digit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\w*	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</a:rPr>
              <a:t># 0 or more word characters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.	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</a:rPr>
              <a:t># any character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\s	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</a:rPr>
              <a:t># One white space character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3D269A-2451-774E-A13F-B6BA14E9FE25}"/>
              </a:ext>
            </a:extLst>
          </p:cNvPr>
          <p:cNvSpPr txBox="1"/>
          <p:nvPr/>
        </p:nvSpPr>
        <p:spPr>
          <a:xfrm>
            <a:off x="6373091" y="2119890"/>
            <a:ext cx="581890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[A-Z]	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</a:rPr>
              <a:t># capital letter, any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[a-z]	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</a:rPr>
              <a:t># lowercase letter, any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[0-9] 	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</a:rPr>
              <a:t># any digit, 0 through 9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\^ 	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</a:rPr>
              <a:t># escaped ^, matches ”^”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( )	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</a:rPr>
              <a:t># matches expression within 	() and stores</a:t>
            </a:r>
          </a:p>
        </p:txBody>
      </p:sp>
    </p:spTree>
    <p:extLst>
      <p:ext uri="{BB962C8B-B14F-4D97-AF65-F5344CB8AC3E}">
        <p14:creationId xmlns:p14="http://schemas.microsoft.com/office/powerpoint/2010/main" val="176735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83A82E-72E2-914E-92E2-18175FEB8BFD}"/>
              </a:ext>
            </a:extLst>
          </p:cNvPr>
          <p:cNvSpPr/>
          <p:nvPr/>
        </p:nvSpPr>
        <p:spPr>
          <a:xfrm>
            <a:off x="460267" y="2619433"/>
            <a:ext cx="11482017" cy="169277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 = "CTGCATTATATATATATATATAT" 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MatchList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re.findall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('AT', Seq)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##Stores matches in list</a:t>
            </a: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MatchList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	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#Length of list gives number of matches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AA738A-121B-9446-BC76-ACA0223DC19D}"/>
              </a:ext>
            </a:extLst>
          </p:cNvPr>
          <p:cNvSpPr txBox="1"/>
          <p:nvPr/>
        </p:nvSpPr>
        <p:spPr>
          <a:xfrm>
            <a:off x="1626257" y="212246"/>
            <a:ext cx="836959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  <a:cs typeface="Courier New" panose="02070309020205020404" pitchFamily="49" charset="0"/>
              </a:rPr>
              <a:t>Counting the number of matches in a string</a:t>
            </a:r>
            <a:endParaRPr lang="en-US" sz="3300" dirty="0">
              <a:latin typeface="Helvetica Light" panose="020B04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F72AE7-8F11-0A44-9A3D-5FB4152DFF6E}"/>
              </a:ext>
            </a:extLst>
          </p:cNvPr>
          <p:cNvSpPr txBox="1"/>
          <p:nvPr/>
        </p:nvSpPr>
        <p:spPr>
          <a:xfrm>
            <a:off x="460268" y="1439809"/>
            <a:ext cx="112222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re.findall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 finds all matches in a string, stores in a list. The length of the list gives you the number of matches</a:t>
            </a:r>
            <a:endParaRPr lang="en-US" sz="2800" dirty="0">
              <a:latin typeface="Helvetica Light" panose="020B04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4E4D5-9CCA-6148-98B6-FB3501BF5FA7}"/>
              </a:ext>
            </a:extLst>
          </p:cNvPr>
          <p:cNvSpPr/>
          <p:nvPr/>
        </p:nvSpPr>
        <p:spPr>
          <a:xfrm>
            <a:off x="460266" y="4633884"/>
            <a:ext cx="11482017" cy="166199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  <a:cs typeface="Courier New" panose="02070309020205020404" pitchFamily="49" charset="0"/>
              </a:rPr>
              <a:t>OR, more simply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re.findall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('AT', Seq))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##straight to number of matches	</a:t>
            </a:r>
          </a:p>
        </p:txBody>
      </p:sp>
    </p:spTree>
    <p:extLst>
      <p:ext uri="{BB962C8B-B14F-4D97-AF65-F5344CB8AC3E}">
        <p14:creationId xmlns:p14="http://schemas.microsoft.com/office/powerpoint/2010/main" val="193812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83A82E-72E2-914E-92E2-18175FEB8BFD}"/>
              </a:ext>
            </a:extLst>
          </p:cNvPr>
          <p:cNvSpPr/>
          <p:nvPr/>
        </p:nvSpPr>
        <p:spPr>
          <a:xfrm>
            <a:off x="460267" y="3068320"/>
            <a:ext cx="11435245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'the dog jumped over the moon’</a:t>
            </a:r>
          </a:p>
          <a:p>
            <a:endParaRPr lang="en-US" sz="2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('(dog)\s(jumped)', X).group(1) </a:t>
            </a:r>
            <a:r>
              <a:rPr 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dog</a:t>
            </a:r>
          </a:p>
          <a:p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('(dog)\s(jumped)', X).group(2) </a:t>
            </a:r>
            <a:r>
              <a:rPr 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jumped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AA738A-121B-9446-BC76-ACA0223DC19D}"/>
              </a:ext>
            </a:extLst>
          </p:cNvPr>
          <p:cNvSpPr txBox="1"/>
          <p:nvPr/>
        </p:nvSpPr>
        <p:spPr>
          <a:xfrm>
            <a:off x="4178237" y="202361"/>
            <a:ext cx="326563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  <a:cs typeface="Courier New" panose="02070309020205020404" pitchFamily="49" charset="0"/>
              </a:rPr>
              <a:t>Storing matches</a:t>
            </a:r>
            <a:endParaRPr lang="en-US" sz="3300" dirty="0">
              <a:latin typeface="Helvetica Light" panose="020B04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F72AE7-8F11-0A44-9A3D-5FB4152DFF6E}"/>
              </a:ext>
            </a:extLst>
          </p:cNvPr>
          <p:cNvSpPr txBox="1"/>
          <p:nvPr/>
        </p:nvSpPr>
        <p:spPr>
          <a:xfrm>
            <a:off x="460267" y="1242925"/>
            <a:ext cx="112222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Parentheses () around an expression flag separates groups of stored matches. Storing matches can be done with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0EF72D-BAA9-9A4B-B035-A7BE2BECEB3F}"/>
              </a:ext>
            </a:extLst>
          </p:cNvPr>
          <p:cNvCxnSpPr>
            <a:cxnSpLocks/>
          </p:cNvCxnSpPr>
          <p:nvPr/>
        </p:nvCxnSpPr>
        <p:spPr>
          <a:xfrm flipH="1" flipV="1">
            <a:off x="3050771" y="4680066"/>
            <a:ext cx="415636" cy="81464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E25FC8C-EBC2-EB47-92A0-F650B064B968}"/>
              </a:ext>
            </a:extLst>
          </p:cNvPr>
          <p:cNvCxnSpPr>
            <a:cxnSpLocks/>
          </p:cNvCxnSpPr>
          <p:nvPr/>
        </p:nvCxnSpPr>
        <p:spPr>
          <a:xfrm flipV="1">
            <a:off x="4178237" y="4661734"/>
            <a:ext cx="238592" cy="83297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5501E96-3015-C24A-99F8-C9A6FDE87663}"/>
              </a:ext>
            </a:extLst>
          </p:cNvPr>
          <p:cNvSpPr txBox="1"/>
          <p:nvPr/>
        </p:nvSpPr>
        <p:spPr>
          <a:xfrm>
            <a:off x="2030208" y="5655885"/>
            <a:ext cx="4296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Parentheses store matches as groups. .group(1) is the first .group(2) is the second here</a:t>
            </a:r>
          </a:p>
        </p:txBody>
      </p:sp>
    </p:spTree>
    <p:extLst>
      <p:ext uri="{BB962C8B-B14F-4D97-AF65-F5344CB8AC3E}">
        <p14:creationId xmlns:p14="http://schemas.microsoft.com/office/powerpoint/2010/main" val="879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AA738A-121B-9446-BC76-ACA0223DC19D}"/>
              </a:ext>
            </a:extLst>
          </p:cNvPr>
          <p:cNvSpPr txBox="1"/>
          <p:nvPr/>
        </p:nvSpPr>
        <p:spPr>
          <a:xfrm>
            <a:off x="4178237" y="202361"/>
            <a:ext cx="326563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  <a:cs typeface="Courier New" panose="02070309020205020404" pitchFamily="49" charset="0"/>
              </a:rPr>
              <a:t>Storing matches</a:t>
            </a:r>
            <a:endParaRPr lang="en-US" sz="3300" dirty="0">
              <a:latin typeface="Helvetica Light" panose="020B04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F72AE7-8F11-0A44-9A3D-5FB4152DFF6E}"/>
              </a:ext>
            </a:extLst>
          </p:cNvPr>
          <p:cNvSpPr txBox="1"/>
          <p:nvPr/>
        </p:nvSpPr>
        <p:spPr>
          <a:xfrm>
            <a:off x="484892" y="802525"/>
            <a:ext cx="1142434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  <a:cs typeface="Courier New" panose="02070309020205020404" pitchFamily="49" charset="0"/>
              </a:rPr>
              <a:t>Parentheses () around an expression flag separates groups of stored matches. Storing matches can be done with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re.findall</a:t>
            </a:r>
            <a:r>
              <a:rPr lang="en-US" sz="2600" dirty="0">
                <a:latin typeface="Helvetica Light" panose="020B0403020202020204" pitchFamily="34" charset="0"/>
                <a:cs typeface="Courier New" panose="02070309020205020404" pitchFamily="49" charset="0"/>
              </a:rPr>
              <a:t>,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re.finditer</a:t>
            </a:r>
            <a:r>
              <a:rPr lang="en-US" sz="2600" dirty="0">
                <a:latin typeface="Helvetica Light" panose="020B0403020202020204" pitchFamily="34" charset="0"/>
                <a:cs typeface="Courier New" panose="02070309020205020404" pitchFamily="49" charset="0"/>
              </a:rPr>
              <a:t>, and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6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latin typeface="Helvetica Light" panose="020B0403020202020204" pitchFamily="34" charset="0"/>
                <a:cs typeface="Courier New" panose="02070309020205020404" pitchFamily="49" charset="0"/>
              </a:rPr>
              <a:t>but syntax is different for each function. See primer.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9288D0-B62B-CD49-B3F1-41FD83C272ED}"/>
              </a:ext>
            </a:extLst>
          </p:cNvPr>
          <p:cNvSpPr/>
          <p:nvPr/>
        </p:nvSpPr>
        <p:spPr>
          <a:xfrm>
            <a:off x="1129145" y="2575152"/>
            <a:ext cx="9933709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 = "TTATACGAATTATACGCGCGATATAATACATATAT”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ATlist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re.findall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("[AT]{4,}", Seq)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Rep in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ATlist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print(Rep,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(Rep))</a:t>
            </a:r>
          </a:p>
          <a:p>
            <a:endParaRPr lang="en-US" dirty="0"/>
          </a:p>
          <a:p>
            <a:r>
              <a:rPr lang="en-US" sz="2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TTATA 5		# will print</a:t>
            </a:r>
          </a:p>
          <a:p>
            <a:r>
              <a:rPr lang="en-US" sz="2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AATTATA 7</a:t>
            </a:r>
          </a:p>
          <a:p>
            <a:r>
              <a:rPr lang="en-US" sz="2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ATATAATA 8</a:t>
            </a:r>
          </a:p>
          <a:p>
            <a:r>
              <a:rPr lang="en-US" sz="2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ATATAT 6</a:t>
            </a:r>
          </a:p>
        </p:txBody>
      </p:sp>
    </p:spTree>
    <p:extLst>
      <p:ext uri="{BB962C8B-B14F-4D97-AF65-F5344CB8AC3E}">
        <p14:creationId xmlns:p14="http://schemas.microsoft.com/office/powerpoint/2010/main" val="845377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35FADE-91E1-7541-8DE7-4496B20FE6E6}"/>
              </a:ext>
            </a:extLst>
          </p:cNvPr>
          <p:cNvSpPr/>
          <p:nvPr/>
        </p:nvSpPr>
        <p:spPr>
          <a:xfrm>
            <a:off x="1158607" y="1755480"/>
            <a:ext cx="987478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SSR = '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ATATAT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GGGCG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ATATATAT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C’</a:t>
            </a: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matches=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re.finditer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("(AT){2,}", SSR) 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m in matches: 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m.group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Will return matches of AT repeated 2 or more times:</a:t>
            </a:r>
          </a:p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﻿ATATAT</a:t>
            </a:r>
          </a:p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ATATATAT</a:t>
            </a:r>
          </a:p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9FDD68-5AD3-CB43-A299-C1C20B83BB55}"/>
              </a:ext>
            </a:extLst>
          </p:cNvPr>
          <p:cNvSpPr txBox="1"/>
          <p:nvPr/>
        </p:nvSpPr>
        <p:spPr>
          <a:xfrm>
            <a:off x="2808022" y="477783"/>
            <a:ext cx="632256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  <a:cs typeface="Courier New" panose="02070309020205020404" pitchFamily="49" charset="0"/>
              </a:rPr>
              <a:t>Storing matches with </a:t>
            </a:r>
            <a:r>
              <a:rPr lang="en-US" sz="3300" b="1" dirty="0" err="1">
                <a:latin typeface="Helvetica Light" panose="020B0403020202020204" pitchFamily="34" charset="0"/>
                <a:cs typeface="Courier New" panose="02070309020205020404" pitchFamily="49" charset="0"/>
              </a:rPr>
              <a:t>re.finditer</a:t>
            </a:r>
            <a:r>
              <a:rPr lang="en-US" sz="33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()</a:t>
            </a:r>
            <a:endParaRPr lang="en-US" sz="3300" b="1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752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83A82E-72E2-914E-92E2-18175FEB8BFD}"/>
              </a:ext>
            </a:extLst>
          </p:cNvPr>
          <p:cNvSpPr/>
          <p:nvPr/>
        </p:nvSpPr>
        <p:spPr>
          <a:xfrm>
            <a:off x="460268" y="3429000"/>
            <a:ext cx="11495171" cy="28931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 = 'CO_MT_134545 0 1    0 2   1’ 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('CO_', '', Seq) </a:t>
            </a: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Deletes CO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(r'\s+', ' ', Seq) </a:t>
            </a: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Delete extra space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= '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abcdefghi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 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(def)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ghi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r'\1', Let) </a:t>
            </a: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Replace string with a part of itself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AA738A-121B-9446-BC76-ACA0223DC19D}"/>
              </a:ext>
            </a:extLst>
          </p:cNvPr>
          <p:cNvSpPr txBox="1"/>
          <p:nvPr/>
        </p:nvSpPr>
        <p:spPr>
          <a:xfrm>
            <a:off x="2720306" y="202361"/>
            <a:ext cx="568937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  <a:cs typeface="Courier New" panose="02070309020205020404" pitchFamily="49" charset="0"/>
              </a:rPr>
              <a:t>Replacing matches in strings</a:t>
            </a:r>
            <a:endParaRPr lang="en-US" sz="3300" dirty="0">
              <a:latin typeface="Helvetica Light" panose="020B04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F72AE7-8F11-0A44-9A3D-5FB4152DFF6E}"/>
              </a:ext>
            </a:extLst>
          </p:cNvPr>
          <p:cNvSpPr txBox="1"/>
          <p:nvPr/>
        </p:nvSpPr>
        <p:spPr>
          <a:xfrm>
            <a:off x="460268" y="1125911"/>
            <a:ext cx="1122221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 finds all matches in a string, stores in a list. The length of the list gives you the number of matches</a:t>
            </a:r>
          </a:p>
          <a:p>
            <a:endParaRPr lang="en-US" sz="28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(‘pattern to match’, ’pattern to replace’, String)</a:t>
            </a:r>
          </a:p>
        </p:txBody>
      </p:sp>
    </p:spTree>
    <p:extLst>
      <p:ext uri="{BB962C8B-B14F-4D97-AF65-F5344CB8AC3E}">
        <p14:creationId xmlns:p14="http://schemas.microsoft.com/office/powerpoint/2010/main" val="125427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93DA9B-D3EB-1C43-A952-C9F2499ED375}"/>
              </a:ext>
            </a:extLst>
          </p:cNvPr>
          <p:cNvSpPr txBox="1"/>
          <p:nvPr/>
        </p:nvSpPr>
        <p:spPr>
          <a:xfrm>
            <a:off x="4872748" y="288627"/>
            <a:ext cx="267893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For this week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847409-4F40-3140-9624-F98FF848813A}"/>
              </a:ext>
            </a:extLst>
          </p:cNvPr>
          <p:cNvSpPr txBox="1"/>
          <p:nvPr/>
        </p:nvSpPr>
        <p:spPr>
          <a:xfrm>
            <a:off x="397164" y="1413857"/>
            <a:ext cx="10843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Restriction Enzymes</a:t>
            </a:r>
            <a:r>
              <a:rPr lang="en-US" sz="2800" dirty="0">
                <a:latin typeface="Helvetica Light" panose="020B0403020202020204" pitchFamily="34" charset="0"/>
              </a:rPr>
              <a:t>: </a:t>
            </a:r>
            <a:r>
              <a:rPr lang="en-US" sz="2600" dirty="0">
                <a:latin typeface="Helvetica Light" panose="020B0403020202020204" pitchFamily="34" charset="0"/>
              </a:rPr>
              <a:t>cut double stranded DNA at specific sequences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C795E7-D0C5-2D44-AC25-1D3AB0E141E3}"/>
              </a:ext>
            </a:extLst>
          </p:cNvPr>
          <p:cNvSpPr txBox="1"/>
          <p:nvPr/>
        </p:nvSpPr>
        <p:spPr>
          <a:xfrm>
            <a:off x="397165" y="2200533"/>
            <a:ext cx="11531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Microsatellites (Simple Sequence Repeats): </a:t>
            </a:r>
            <a:r>
              <a:rPr lang="en-US" sz="2600" dirty="0">
                <a:latin typeface="Helvetica Light" panose="020B0403020202020204" pitchFamily="34" charset="0"/>
              </a:rPr>
              <a:t>Short sequence motifs that occur in repetitive strings. Due to high mutation rate and high polymorphism, commonly developed as molecular markers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098DD3-92DD-DC4B-8C2D-82BC55770E27}"/>
              </a:ext>
            </a:extLst>
          </p:cNvPr>
          <p:cNvSpPr txBox="1"/>
          <p:nvPr/>
        </p:nvSpPr>
        <p:spPr>
          <a:xfrm>
            <a:off x="397165" y="3997593"/>
            <a:ext cx="115316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Whole transcriptomes </a:t>
            </a:r>
            <a:r>
              <a:rPr lang="en-US" sz="2600" dirty="0">
                <a:latin typeface="Helvetica Light" panose="020B0403020202020204" pitchFamily="34" charset="0"/>
              </a:rPr>
              <a:t>(DNA sequences representing the expressed, genic portion of a genome) for this week: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taeda_unigenes.fasta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latin typeface="Helvetica Light" panose="020B0403020202020204" pitchFamily="34" charset="0"/>
                <a:cs typeface="Courier New" panose="02070309020205020404" pitchFamily="49" charset="0"/>
              </a:rPr>
              <a:t>(Loblolly pine, </a:t>
            </a:r>
            <a:r>
              <a:rPr lang="en-US" sz="2600" i="1" dirty="0">
                <a:latin typeface="Helvetica Light" panose="020B0403020202020204" pitchFamily="34" charset="0"/>
                <a:cs typeface="Courier New" panose="02070309020205020404" pitchFamily="49" charset="0"/>
              </a:rPr>
              <a:t>Pinus </a:t>
            </a:r>
            <a:r>
              <a:rPr lang="en-US" sz="2600" i="1" dirty="0" err="1">
                <a:latin typeface="Helvetica Light" panose="020B0403020202020204" pitchFamily="34" charset="0"/>
                <a:cs typeface="Courier New" panose="02070309020205020404" pitchFamily="49" charset="0"/>
              </a:rPr>
              <a:t>taeda</a:t>
            </a:r>
            <a:r>
              <a:rPr lang="en-US" sz="2600" dirty="0">
                <a:latin typeface="Helvetica Light" panose="020B0403020202020204" pitchFamily="34" charset="0"/>
                <a:cs typeface="Courier New" panose="02070309020205020404" pitchFamily="49" charset="0"/>
              </a:rPr>
              <a:t>)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Manacus_vitellinus.gene.cds.fa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latin typeface="Helvetica Light" panose="020B0403020202020204" pitchFamily="34" charset="0"/>
                <a:cs typeface="Courier New" panose="02070309020205020404" pitchFamily="49" charset="0"/>
              </a:rPr>
              <a:t>(Golden collared manakin)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354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71FF7A-E3C0-A045-86CF-223B0BB4FAC7}"/>
              </a:ext>
            </a:extLst>
          </p:cNvPr>
          <p:cNvSpPr/>
          <p:nvPr/>
        </p:nvSpPr>
        <p:spPr>
          <a:xfrm>
            <a:off x="457200" y="942881"/>
            <a:ext cx="11661228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sys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= open(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[1], 'r’)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#opening 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filehandle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using 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=[]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initialize 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GeneList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empty list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IN: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Line =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('\n')	</a:t>
            </a: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removing line endings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Line.split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('\t')	</a:t>
            </a: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splitting line on tabs, making list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GeneList.append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[1])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splitting line on tabs, making list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457200" y="192940"/>
            <a:ext cx="84112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Practice script from assignment_python3.md #1</a:t>
            </a:r>
          </a:p>
        </p:txBody>
      </p:sp>
    </p:spTree>
    <p:extLst>
      <p:ext uri="{BB962C8B-B14F-4D97-AF65-F5344CB8AC3E}">
        <p14:creationId xmlns:p14="http://schemas.microsoft.com/office/powerpoint/2010/main" val="356939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83A82E-72E2-914E-92E2-18175FEB8BFD}"/>
              </a:ext>
            </a:extLst>
          </p:cNvPr>
          <p:cNvSpPr/>
          <p:nvPr/>
        </p:nvSpPr>
        <p:spPr>
          <a:xfrm>
            <a:off x="745212" y="3429000"/>
            <a:ext cx="10701576" cy="28931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IN: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Line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("\n")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Line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print(Line)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Seq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IN.readline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Seq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Seq.strip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("\n")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print(Seq)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AA738A-121B-9446-BC76-ACA0223DC19D}"/>
              </a:ext>
            </a:extLst>
          </p:cNvPr>
          <p:cNvSpPr txBox="1"/>
          <p:nvPr/>
        </p:nvSpPr>
        <p:spPr>
          <a:xfrm>
            <a:off x="3397184" y="233855"/>
            <a:ext cx="53976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  <a:cs typeface="Courier New" panose="02070309020205020404" pitchFamily="49" charset="0"/>
              </a:rPr>
              <a:t>Processing two lines at a time:</a:t>
            </a:r>
            <a:endParaRPr lang="en-US" sz="3000" dirty="0">
              <a:latin typeface="Helvetica Light" panose="020B0403020202020204" pitchFamily="34" charset="0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7465BD2-ED97-224A-BBEC-1BE8583DE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12" y="991693"/>
            <a:ext cx="7449837" cy="223346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A0A6F6E-4FC9-B849-B76D-149834ECD41F}"/>
              </a:ext>
            </a:extLst>
          </p:cNvPr>
          <p:cNvCxnSpPr>
            <a:cxnSpLocks/>
          </p:cNvCxnSpPr>
          <p:nvPr/>
        </p:nvCxnSpPr>
        <p:spPr>
          <a:xfrm flipH="1">
            <a:off x="6102224" y="1082352"/>
            <a:ext cx="2985792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989D7B6-ED42-164A-9308-141B2DA24F4A}"/>
              </a:ext>
            </a:extLst>
          </p:cNvPr>
          <p:cNvSpPr txBox="1"/>
          <p:nvPr/>
        </p:nvSpPr>
        <p:spPr>
          <a:xfrm>
            <a:off x="9088016" y="856742"/>
            <a:ext cx="1609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Helvetica Light" panose="020B0403020202020204" pitchFamily="34" charset="0"/>
              </a:rPr>
              <a:t>Fasta</a:t>
            </a:r>
            <a:r>
              <a:rPr lang="en-US" sz="2000" dirty="0">
                <a:latin typeface="Helvetica Light" panose="020B0403020202020204" pitchFamily="34" charset="0"/>
              </a:rPr>
              <a:t> ID line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B8FE39-5AF6-2C46-B506-494880C8B5D7}"/>
              </a:ext>
            </a:extLst>
          </p:cNvPr>
          <p:cNvSpPr txBox="1"/>
          <p:nvPr/>
        </p:nvSpPr>
        <p:spPr>
          <a:xfrm>
            <a:off x="9837052" y="1460692"/>
            <a:ext cx="1354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Sequence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883CD8B-5CC3-D849-BAEF-DAA5CBD63D96}"/>
              </a:ext>
            </a:extLst>
          </p:cNvPr>
          <p:cNvCxnSpPr>
            <a:cxnSpLocks/>
          </p:cNvCxnSpPr>
          <p:nvPr/>
        </p:nvCxnSpPr>
        <p:spPr>
          <a:xfrm flipH="1" flipV="1">
            <a:off x="8065827" y="1460692"/>
            <a:ext cx="1827057" cy="20005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8D6952-918A-744A-AD09-4173C2A8B6A9}"/>
              </a:ext>
            </a:extLst>
          </p:cNvPr>
          <p:cNvCxnSpPr>
            <a:cxnSpLocks/>
          </p:cNvCxnSpPr>
          <p:nvPr/>
        </p:nvCxnSpPr>
        <p:spPr>
          <a:xfrm flipH="1">
            <a:off x="4603104" y="4451677"/>
            <a:ext cx="2985792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E544C6-D612-334D-B841-801A6C859BC3}"/>
              </a:ext>
            </a:extLst>
          </p:cNvPr>
          <p:cNvSpPr txBox="1"/>
          <p:nvPr/>
        </p:nvSpPr>
        <p:spPr>
          <a:xfrm>
            <a:off x="7588896" y="4226067"/>
            <a:ext cx="3631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Helvetica Light" panose="020B0403020202020204" pitchFamily="34" charset="0"/>
              </a:rPr>
              <a:t>Fasta</a:t>
            </a:r>
            <a:r>
              <a:rPr lang="en-US" sz="2000" dirty="0">
                <a:latin typeface="Helvetica Light" panose="020B0403020202020204" pitchFamily="34" charset="0"/>
              </a:rPr>
              <a:t> ID line, stored as ‘</a:t>
            </a:r>
            <a:r>
              <a:rPr lang="en-US" sz="2000" dirty="0" err="1">
                <a:latin typeface="Helvetica Light" panose="020B0403020202020204" pitchFamily="34" charset="0"/>
              </a:rPr>
              <a:t>Fasta</a:t>
            </a:r>
            <a:r>
              <a:rPr lang="en-US" sz="2000" dirty="0">
                <a:latin typeface="Helvetica Light" panose="020B0403020202020204" pitchFamily="34" charset="0"/>
              </a:rPr>
              <a:t>’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95F57F-2290-D845-ABEE-475BB8AD0939}"/>
              </a:ext>
            </a:extLst>
          </p:cNvPr>
          <p:cNvSpPr txBox="1"/>
          <p:nvPr/>
        </p:nvSpPr>
        <p:spPr>
          <a:xfrm>
            <a:off x="7607009" y="5023134"/>
            <a:ext cx="30348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Next line, stored as ‘Seq’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91F928-618C-F140-B8D0-3393E4895D02}"/>
              </a:ext>
            </a:extLst>
          </p:cNvPr>
          <p:cNvCxnSpPr>
            <a:cxnSpLocks/>
          </p:cNvCxnSpPr>
          <p:nvPr/>
        </p:nvCxnSpPr>
        <p:spPr>
          <a:xfrm flipH="1">
            <a:off x="5854002" y="5245223"/>
            <a:ext cx="1590838" cy="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65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8EFA14-657C-6645-A65E-C8CB45925376}"/>
              </a:ext>
            </a:extLst>
          </p:cNvPr>
          <p:cNvSpPr txBox="1"/>
          <p:nvPr/>
        </p:nvSpPr>
        <p:spPr>
          <a:xfrm>
            <a:off x="1337325" y="1807940"/>
            <a:ext cx="951734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I.  </a:t>
            </a:r>
            <a:r>
              <a:rPr lang="en-US" sz="2800" dirty="0">
                <a:latin typeface="Helvetica Light" panose="020B0403020202020204" pitchFamily="34" charset="0"/>
              </a:rPr>
              <a:t>Read Chapter 10 preview 11, complete the demo script</a:t>
            </a:r>
          </a:p>
          <a:p>
            <a:pPr marL="571500" indent="-571500">
              <a:buAutoNum type="romanUcPeriod"/>
            </a:pPr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II. </a:t>
            </a:r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  <a:cs typeface="Courier New" panose="02070309020205020404" pitchFamily="49" charset="0"/>
              </a:rPr>
              <a:t>python_4_primer.</a:t>
            </a:r>
            <a:r>
              <a:rPr lang="en-US" sz="2800" dirty="0">
                <a:ln>
                  <a:solidFill>
                    <a:schemeClr val="tx1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  <a:cs typeface="Courier New" panose="02070309020205020404" pitchFamily="49" charset="0"/>
              </a:rPr>
              <a:t>md</a:t>
            </a:r>
          </a:p>
          <a:p>
            <a:endParaRPr lang="en-US" sz="28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III. </a:t>
            </a:r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assignment_python4.md</a:t>
            </a:r>
          </a:p>
          <a:p>
            <a:endParaRPr lang="en-US" sz="28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IV. 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Turn in script</a:t>
            </a:r>
            <a:endParaRPr lang="en-US" sz="2800" dirty="0">
              <a:latin typeface="Helvetica Light" panose="020B04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86E08-8C57-D048-B2A8-4EC03A58BADC}"/>
              </a:ext>
            </a:extLst>
          </p:cNvPr>
          <p:cNvSpPr txBox="1"/>
          <p:nvPr/>
        </p:nvSpPr>
        <p:spPr>
          <a:xfrm>
            <a:off x="4872748" y="288627"/>
            <a:ext cx="267893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For this week</a:t>
            </a:r>
          </a:p>
        </p:txBody>
      </p:sp>
    </p:spTree>
    <p:extLst>
      <p:ext uri="{BB962C8B-B14F-4D97-AF65-F5344CB8AC3E}">
        <p14:creationId xmlns:p14="http://schemas.microsoft.com/office/powerpoint/2010/main" val="3469319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93CFDD-50BC-2B4B-8177-45608F650DD1}"/>
              </a:ext>
            </a:extLst>
          </p:cNvPr>
          <p:cNvSpPr txBox="1"/>
          <p:nvPr/>
        </p:nvSpPr>
        <p:spPr>
          <a:xfrm>
            <a:off x="3541222" y="581891"/>
            <a:ext cx="4823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Semester through November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06D021-662C-0F47-96D3-C40D09A04604}"/>
              </a:ext>
            </a:extLst>
          </p:cNvPr>
          <p:cNvSpPr txBox="1"/>
          <p:nvPr/>
        </p:nvSpPr>
        <p:spPr>
          <a:xfrm>
            <a:off x="451692" y="1632065"/>
            <a:ext cx="117403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Week of </a:t>
            </a:r>
            <a:r>
              <a:rPr lang="en-US" sz="2800" b="1" dirty="0">
                <a:latin typeface="Helvetica Light" panose="020B0403020202020204" pitchFamily="34" charset="0"/>
              </a:rPr>
              <a:t>11/1, 11/3</a:t>
            </a:r>
            <a:r>
              <a:rPr lang="en-US" sz="2800" dirty="0">
                <a:latin typeface="Helvetica Light" panose="020B0403020202020204" pitchFamily="34" charset="0"/>
              </a:rPr>
              <a:t>:		Reading many files at one, data 							management problem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Week of </a:t>
            </a:r>
            <a:r>
              <a:rPr lang="en-US" sz="2800" b="1" dirty="0">
                <a:latin typeface="Helvetica Light" panose="020B0403020202020204" pitchFamily="34" charset="0"/>
              </a:rPr>
              <a:t>11/8, 11/10</a:t>
            </a:r>
            <a:r>
              <a:rPr lang="en-US" sz="2800" dirty="0">
                <a:latin typeface="Helvetica Light" panose="020B0403020202020204" pitchFamily="34" charset="0"/>
              </a:rPr>
              <a:t>		</a:t>
            </a:r>
            <a:r>
              <a:rPr lang="en-US" sz="2800" b="1" dirty="0">
                <a:latin typeface="Helvetica Light" panose="020B0403020202020204" pitchFamily="34" charset="0"/>
              </a:rPr>
              <a:t> </a:t>
            </a:r>
            <a:r>
              <a:rPr lang="en-US" sz="2800" b="1" dirty="0" err="1">
                <a:latin typeface="Helvetica Light" panose="020B0403020202020204" pitchFamily="34" charset="0"/>
              </a:rPr>
              <a:t>Numpy</a:t>
            </a:r>
            <a:r>
              <a:rPr lang="en-US" sz="2800" b="1" dirty="0">
                <a:latin typeface="Helvetica Light" panose="020B0403020202020204" pitchFamily="34" charset="0"/>
              </a:rPr>
              <a:t> </a:t>
            </a:r>
            <a:r>
              <a:rPr lang="en-US" sz="2800" dirty="0">
                <a:latin typeface="Helvetica Light" panose="020B0403020202020204" pitchFamily="34" charset="0"/>
              </a:rPr>
              <a:t>and</a:t>
            </a:r>
            <a:r>
              <a:rPr lang="en-US" sz="2800" b="1" dirty="0">
                <a:latin typeface="Helvetica Light" panose="020B0403020202020204" pitchFamily="34" charset="0"/>
              </a:rPr>
              <a:t> Pandas: </a:t>
            </a:r>
            <a:r>
              <a:rPr lang="en-US" sz="2800" dirty="0">
                <a:latin typeface="Helvetica Light" panose="020B0403020202020204" pitchFamily="34" charset="0"/>
              </a:rPr>
              <a:t>Data Science 						modules</a:t>
            </a:r>
            <a:endParaRPr lang="en-US" sz="2800" b="1" dirty="0">
              <a:latin typeface="Helvetica Light" panose="020B0403020202020204" pitchFamily="34" charset="0"/>
            </a:endParaRP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Week of </a:t>
            </a:r>
            <a:r>
              <a:rPr lang="en-US" sz="2800" b="1" dirty="0">
                <a:latin typeface="Helvetica Light" panose="020B0403020202020204" pitchFamily="34" charset="0"/>
              </a:rPr>
              <a:t>11/15, 11/17		</a:t>
            </a:r>
            <a:r>
              <a:rPr lang="en-US" sz="2800" b="1" dirty="0" err="1">
                <a:latin typeface="Helvetica Light" panose="020B0403020202020204" pitchFamily="34" charset="0"/>
              </a:rPr>
              <a:t>Jupyter</a:t>
            </a:r>
            <a:r>
              <a:rPr lang="en-US" sz="2800" b="1" dirty="0">
                <a:latin typeface="Helvetica Light" panose="020B0403020202020204" pitchFamily="34" charset="0"/>
              </a:rPr>
              <a:t>, </a:t>
            </a:r>
            <a:r>
              <a:rPr lang="en-US" sz="2800" b="1" dirty="0" err="1">
                <a:latin typeface="Helvetica Light" panose="020B0403020202020204" pitchFamily="34" charset="0"/>
              </a:rPr>
              <a:t>Rmarkdown</a:t>
            </a:r>
            <a:endParaRPr lang="en-US" sz="2600" dirty="0">
              <a:latin typeface="Helvetica Light" panose="020B0403020202020204" pitchFamily="34" charset="0"/>
            </a:endParaRPr>
          </a:p>
          <a:p>
            <a:endParaRPr lang="en-US" sz="2800" b="1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Week of </a:t>
            </a:r>
            <a:r>
              <a:rPr lang="en-US" sz="2800" b="1" dirty="0">
                <a:latin typeface="Helvetica Light" panose="020B0403020202020204" pitchFamily="34" charset="0"/>
              </a:rPr>
              <a:t>11/22		</a:t>
            </a:r>
            <a:r>
              <a:rPr lang="en-US" sz="2800" b="1">
                <a:latin typeface="Helvetica Light" panose="020B0403020202020204" pitchFamily="34" charset="0"/>
              </a:rPr>
              <a:t>	Dictionaries</a:t>
            </a:r>
            <a:endParaRPr lang="en-US" sz="2800" b="1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991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71FF7A-E3C0-A045-86CF-223B0BB4FAC7}"/>
              </a:ext>
            </a:extLst>
          </p:cNvPr>
          <p:cNvSpPr/>
          <p:nvPr/>
        </p:nvSpPr>
        <p:spPr>
          <a:xfrm>
            <a:off x="530772" y="779595"/>
            <a:ext cx="11661228" cy="56323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= open(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[1], 'r')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 = open('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outfliesA.txt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'w')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=[] # initializing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Nlist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LineNumber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setting to 1 to count lines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IN: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Line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('\n')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##critical, removing line ending.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ListLine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Line.split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('\t')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tab delimited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ListLine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== 'N':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Nlist.append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ListLine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[2])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LineNumber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1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incrementing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LineNumber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print("No of lines: ",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LineNumber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Nstring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=','.join(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joining list to string, as can write list cleanly.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Nstring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"\n")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writing string plus line ending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IN.close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#closing 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457200" y="105855"/>
            <a:ext cx="86260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Practice script from assignment_python3.md #2</a:t>
            </a:r>
          </a:p>
        </p:txBody>
      </p:sp>
    </p:spTree>
    <p:extLst>
      <p:ext uri="{BB962C8B-B14F-4D97-AF65-F5344CB8AC3E}">
        <p14:creationId xmlns:p14="http://schemas.microsoft.com/office/powerpoint/2010/main" val="534142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71FF7A-E3C0-A045-86CF-223B0BB4FAC7}"/>
              </a:ext>
            </a:extLst>
          </p:cNvPr>
          <p:cNvSpPr/>
          <p:nvPr/>
        </p:nvSpPr>
        <p:spPr>
          <a:xfrm>
            <a:off x="457200" y="942881"/>
            <a:ext cx="11661228" cy="5509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sys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re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= open(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[1], 'r')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 = open('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gc_length_out.txt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'w')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=[] # initializing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Nlist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TotalC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TotalG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CumLength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LineNumber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  ## setting to 0 to count line numbers while looping through the file. 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CumLength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 # initializing cum length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###CONTINUED ON NEXT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809297" y="388883"/>
            <a:ext cx="84112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Practice script from assignment_python3.md #3</a:t>
            </a:r>
          </a:p>
        </p:txBody>
      </p:sp>
    </p:spTree>
    <p:extLst>
      <p:ext uri="{BB962C8B-B14F-4D97-AF65-F5344CB8AC3E}">
        <p14:creationId xmlns:p14="http://schemas.microsoft.com/office/powerpoint/2010/main" val="1624480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71FF7A-E3C0-A045-86CF-223B0BB4FAC7}"/>
              </a:ext>
            </a:extLst>
          </p:cNvPr>
          <p:cNvSpPr/>
          <p:nvPr/>
        </p:nvSpPr>
        <p:spPr>
          <a:xfrm>
            <a:off x="163285" y="746938"/>
            <a:ext cx="12148458" cy="59400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IN: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LineNumber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Line =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('\n')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("^&gt;", Line):# matches ID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ID = Line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("%s, " %(ID))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("[ATCG]", Line):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Ccount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Line.count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('C')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Gcount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Line.count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('G')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SeqLength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GC=(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Gcount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Ccount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SeqLength</a:t>
            </a:r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("Sequence length: %d, GC content: %f.2 \n" %(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SeqLength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GC))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TotalC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Ccount</a:t>
            </a:r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TotalG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Gcount</a:t>
            </a:r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CumLength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SeqLength</a:t>
            </a:r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LineNumber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TotalGC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TotalC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TotalG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CumLength</a:t>
            </a:r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print("Number of sequences: %d, Total GC fraction: %f.2" % (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TotalGC,LineNumber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174171" y="171168"/>
            <a:ext cx="84112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Practice script from assignment_python3.md #3</a:t>
            </a:r>
          </a:p>
        </p:txBody>
      </p:sp>
    </p:spTree>
    <p:extLst>
      <p:ext uri="{BB962C8B-B14F-4D97-AF65-F5344CB8AC3E}">
        <p14:creationId xmlns:p14="http://schemas.microsoft.com/office/powerpoint/2010/main" val="2227268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A23610-0C33-6640-B8EE-C729216B0AB1}"/>
              </a:ext>
            </a:extLst>
          </p:cNvPr>
          <p:cNvSpPr txBox="1"/>
          <p:nvPr/>
        </p:nvSpPr>
        <p:spPr>
          <a:xfrm>
            <a:off x="4144183" y="216009"/>
            <a:ext cx="390363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  <a:cs typeface="Courier New" panose="02070309020205020404" pitchFamily="49" charset="0"/>
              </a:rPr>
              <a:t>Initializing variables</a:t>
            </a:r>
            <a:endParaRPr lang="en-US" sz="3300" dirty="0">
              <a:latin typeface="Helvetica Light" panose="020B04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A6031A-1F47-1741-A772-CADB9AA79920}"/>
              </a:ext>
            </a:extLst>
          </p:cNvPr>
          <p:cNvSpPr txBox="1"/>
          <p:nvPr/>
        </p:nvSpPr>
        <p:spPr>
          <a:xfrm>
            <a:off x="797559" y="1159104"/>
            <a:ext cx="112937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Variables that need to exist outside and within loops need to be </a:t>
            </a:r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initialized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 outside of the loop</a:t>
            </a:r>
            <a:endParaRPr lang="en-US" sz="2800" dirty="0">
              <a:latin typeface="Helvetica Light" panose="020B0403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C21DE9-0EB1-154C-8376-B83768195ED7}"/>
              </a:ext>
            </a:extLst>
          </p:cNvPr>
          <p:cNvSpPr/>
          <p:nvPr/>
        </p:nvSpPr>
        <p:spPr>
          <a:xfrm>
            <a:off x="4794268" y="2456142"/>
            <a:ext cx="6051212" cy="28931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SeqNo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TAT = 0</a:t>
            </a:r>
          </a:p>
          <a:p>
            <a:endParaRPr lang="en-US" sz="26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IN: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List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Line.split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(“,“)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TAT += List[1]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SeqNo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DB8783-3ABF-1F4C-976B-61A869F43637}"/>
              </a:ext>
            </a:extLst>
          </p:cNvPr>
          <p:cNvSpPr txBox="1"/>
          <p:nvPr/>
        </p:nvSpPr>
        <p:spPr>
          <a:xfrm>
            <a:off x="696829" y="5848334"/>
            <a:ext cx="11293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Variables assigned within the loop live and die within the loop</a:t>
            </a:r>
            <a:endParaRPr lang="en-US" sz="2800" dirty="0">
              <a:latin typeface="Helvetica Light" panose="020B0403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1D7742-3551-144C-97F1-E897491D0D9C}"/>
              </a:ext>
            </a:extLst>
          </p:cNvPr>
          <p:cNvCxnSpPr>
            <a:cxnSpLocks/>
          </p:cNvCxnSpPr>
          <p:nvPr/>
        </p:nvCxnSpPr>
        <p:spPr>
          <a:xfrm>
            <a:off x="3739243" y="3671906"/>
            <a:ext cx="1897628" cy="610728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3B0879B-E4CA-BE48-98D9-2D55B5806A5F}"/>
              </a:ext>
            </a:extLst>
          </p:cNvPr>
          <p:cNvSpPr txBox="1"/>
          <p:nvPr/>
        </p:nvSpPr>
        <p:spPr>
          <a:xfrm>
            <a:off x="2095638" y="2716532"/>
            <a:ext cx="16436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Created new each time through loop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81B988D-2C41-1141-8685-1B4536E8926D}"/>
              </a:ext>
            </a:extLst>
          </p:cNvPr>
          <p:cNvCxnSpPr>
            <a:cxnSpLocks/>
          </p:cNvCxnSpPr>
          <p:nvPr/>
        </p:nvCxnSpPr>
        <p:spPr>
          <a:xfrm>
            <a:off x="3739243" y="4930929"/>
            <a:ext cx="1897628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C534085-C573-D344-B452-3CC7EEDA747C}"/>
              </a:ext>
            </a:extLst>
          </p:cNvPr>
          <p:cNvSpPr txBox="1"/>
          <p:nvPr/>
        </p:nvSpPr>
        <p:spPr>
          <a:xfrm>
            <a:off x="1568125" y="4423097"/>
            <a:ext cx="27752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Initialized outside, grows each time through</a:t>
            </a:r>
          </a:p>
        </p:txBody>
      </p:sp>
    </p:spTree>
    <p:extLst>
      <p:ext uri="{BB962C8B-B14F-4D97-AF65-F5344CB8AC3E}">
        <p14:creationId xmlns:p14="http://schemas.microsoft.com/office/powerpoint/2010/main" val="231855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2860401" y="265815"/>
            <a:ext cx="535114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I. </a:t>
            </a:r>
            <a:r>
              <a:rPr lang="en-US" sz="3300" dirty="0">
                <a:latin typeface="Helvetica Light" panose="020B0403020202020204" pitchFamily="34" charset="0"/>
              </a:rPr>
              <a:t>Regular Expressions (</a:t>
            </a: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  <a:r>
              <a:rPr lang="en-US" sz="3300" dirty="0">
                <a:latin typeface="Helvetica Light" panose="020B0403020202020204" pitchFamily="34" charset="0"/>
              </a:rPr>
              <a:t>)</a:t>
            </a:r>
            <a:endParaRPr lang="en-US" sz="3300" b="1" dirty="0">
              <a:latin typeface="Helvetica Light" panose="020B04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0BC1BD-E7EF-E54A-88A9-6B330F86656F}"/>
              </a:ext>
            </a:extLst>
          </p:cNvPr>
          <p:cNvSpPr txBox="1"/>
          <p:nvPr/>
        </p:nvSpPr>
        <p:spPr>
          <a:xfrm>
            <a:off x="754245" y="1098567"/>
            <a:ext cx="11310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Flexible pattern matching is a key to data science</a:t>
            </a:r>
            <a:endParaRPr lang="en-US" sz="2800" b="1" dirty="0">
              <a:latin typeface="Helvetica Light" panose="020B04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DAF011-777E-B943-90CA-71DC1D3D6901}"/>
              </a:ext>
            </a:extLst>
          </p:cNvPr>
          <p:cNvSpPr/>
          <p:nvPr/>
        </p:nvSpPr>
        <p:spPr>
          <a:xfrm>
            <a:off x="563642" y="1854375"/>
            <a:ext cx="1106471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Example uses of regular expressions: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2600" dirty="0">
                <a:latin typeface="Helvetica Light" panose="020B0403020202020204" pitchFamily="34" charset="0"/>
              </a:rPr>
              <a:t>Executing conditionals: if line has some expression, do something</a:t>
            </a:r>
          </a:p>
          <a:p>
            <a:pPr marL="514350" indent="-514350">
              <a:buAutoNum type="arabicPeriod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2600" dirty="0">
                <a:latin typeface="Helvetica Light" panose="020B0403020202020204" pitchFamily="34" charset="0"/>
              </a:rPr>
              <a:t>Enumerating the number of times a certain pattern occurs in data</a:t>
            </a:r>
          </a:p>
          <a:p>
            <a:pPr marL="514350" indent="-514350">
              <a:buAutoNum type="arabicPeriod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2600" dirty="0">
                <a:latin typeface="Helvetica Light" panose="020B0403020202020204" pitchFamily="34" charset="0"/>
              </a:rPr>
              <a:t>Extracting information with certain characteristics from a string</a:t>
            </a:r>
          </a:p>
          <a:p>
            <a:pPr marL="514350" indent="-514350">
              <a:buAutoNum type="arabicPeriod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2600" dirty="0">
                <a:latin typeface="Helvetica Light" panose="020B0403020202020204" pitchFamily="34" charset="0"/>
              </a:rPr>
              <a:t>Locating and replacing </a:t>
            </a:r>
          </a:p>
          <a:p>
            <a:pPr marL="514350" indent="-514350">
              <a:buAutoNum type="arabicPeriod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2600" dirty="0">
                <a:latin typeface="Helvetica Light" panose="020B0403020202020204" pitchFamily="34" charset="0"/>
              </a:rPr>
              <a:t>Splitting strings based on a pattern match</a:t>
            </a:r>
          </a:p>
        </p:txBody>
      </p:sp>
    </p:spTree>
    <p:extLst>
      <p:ext uri="{BB962C8B-B14F-4D97-AF65-F5344CB8AC3E}">
        <p14:creationId xmlns:p14="http://schemas.microsoft.com/office/powerpoint/2010/main" val="687487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2860401" y="265815"/>
            <a:ext cx="535114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I. </a:t>
            </a:r>
            <a:r>
              <a:rPr lang="en-US" sz="3300" dirty="0">
                <a:latin typeface="Helvetica Light" panose="020B0403020202020204" pitchFamily="34" charset="0"/>
              </a:rPr>
              <a:t>Regular Expressions (</a:t>
            </a: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  <a:r>
              <a:rPr lang="en-US" sz="3300" dirty="0">
                <a:latin typeface="Helvetica Light" panose="020B0403020202020204" pitchFamily="34" charset="0"/>
              </a:rPr>
              <a:t>)</a:t>
            </a:r>
            <a:endParaRPr lang="en-US" sz="3300" b="1" dirty="0">
              <a:latin typeface="Helvetica Light" panose="020B04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DAF011-777E-B943-90CA-71DC1D3D6901}"/>
              </a:ext>
            </a:extLst>
          </p:cNvPr>
          <p:cNvSpPr/>
          <p:nvPr/>
        </p:nvSpPr>
        <p:spPr>
          <a:xfrm>
            <a:off x="802477" y="572560"/>
            <a:ext cx="10587045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600" b="1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  <a:r>
              <a:rPr lang="en-US" sz="2600" b="1" dirty="0">
                <a:latin typeface="Helvetica Light" panose="020B0403020202020204" pitchFamily="34" charset="0"/>
              </a:rPr>
              <a:t> </a:t>
            </a:r>
            <a:r>
              <a:rPr lang="en-US" sz="2600" dirty="0">
                <a:latin typeface="Helvetica Light" panose="020B0403020202020204" pitchFamily="34" charset="0"/>
              </a:rPr>
              <a:t>library in python has built in functions for regular expressions.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latin typeface="Helvetica Light" panose="020B0403020202020204" pitchFamily="34" charset="0"/>
              </a:rPr>
              <a:t>returns true/false and a data object for match. </a:t>
            </a:r>
            <a:r>
              <a:rPr lang="en-US" sz="2600" i="1" dirty="0">
                <a:latin typeface="Helvetica Light" panose="020B0403020202020204" pitchFamily="34" charset="0"/>
              </a:rPr>
              <a:t>Only saves first match in a string.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re.finditer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latin typeface="Helvetica Light" panose="020B0403020202020204" pitchFamily="34" charset="0"/>
              </a:rPr>
              <a:t>finds all matches, returns data object with information on matches.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re.findall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latin typeface="Helvetica Light" panose="020B0403020202020204" pitchFamily="34" charset="0"/>
              </a:rPr>
              <a:t>finds all matches, returns a list of matches (good for counting matches, extracting matches)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latin typeface="Helvetica Light" panose="020B0403020202020204" pitchFamily="34" charset="0"/>
                <a:cs typeface="Courier New" panose="02070309020205020404" pitchFamily="49" charset="0"/>
              </a:rPr>
              <a:t>finds and substitutes pattern match with a different string</a:t>
            </a:r>
          </a:p>
          <a:p>
            <a:endParaRPr lang="en-US" sz="2600" b="1" i="1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Helvetica Light" panose="020B0403020202020204" pitchFamily="34" charset="0"/>
                <a:cs typeface="Courier New" panose="02070309020205020404" pitchFamily="49" charset="0"/>
              </a:rPr>
              <a:t>See documentation for </a:t>
            </a:r>
            <a:r>
              <a:rPr lang="en-US" sz="24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re</a:t>
            </a:r>
            <a:r>
              <a:rPr lang="en-US" sz="2400" dirty="0">
                <a:latin typeface="Helvetica Light" panose="020B0403020202020204" pitchFamily="34" charset="0"/>
                <a:cs typeface="Courier New" panose="02070309020205020404" pitchFamily="49" charset="0"/>
              </a:rPr>
              <a:t> module. There are many associated functions. </a:t>
            </a:r>
            <a:endParaRPr lang="en-US" sz="24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989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71FF7A-E3C0-A045-86CF-223B0BB4FAC7}"/>
              </a:ext>
            </a:extLst>
          </p:cNvPr>
          <p:cNvSpPr/>
          <p:nvPr/>
        </p:nvSpPr>
        <p:spPr>
          <a:xfrm>
            <a:off x="583949" y="2867619"/>
            <a:ext cx="10701576" cy="20928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re</a:t>
            </a: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en-US" sz="26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 = "ATCGGGGCCTAGAAT"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("TAG", Seq):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print("Stop codon (TAG) found.\n")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F82217-B242-6248-82DA-E6A0522DAF72}"/>
              </a:ext>
            </a:extLst>
          </p:cNvPr>
          <p:cNvSpPr txBox="1"/>
          <p:nvPr/>
        </p:nvSpPr>
        <p:spPr>
          <a:xfrm>
            <a:off x="1870842" y="294290"/>
            <a:ext cx="58592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Introduction: </a:t>
            </a:r>
            <a:r>
              <a:rPr lang="en-US" sz="3000" b="1" dirty="0">
                <a:latin typeface="Helvetica Light" panose="020B0403020202020204" pitchFamily="34" charset="0"/>
              </a:rPr>
              <a:t>regular expressions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9A80A-DA78-6E43-8758-7CBBFDD78271}"/>
              </a:ext>
            </a:extLst>
          </p:cNvPr>
          <p:cNvSpPr txBox="1"/>
          <p:nvPr/>
        </p:nvSpPr>
        <p:spPr>
          <a:xfrm>
            <a:off x="481289" y="1303284"/>
            <a:ext cx="1090689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latin typeface="Helvetica Light" panose="020B0403020202020204" pitchFamily="34" charset="0"/>
              </a:rPr>
              <a:t>returns true/false; match occurs or doesn’t, and stores match object.</a:t>
            </a:r>
          </a:p>
        </p:txBody>
      </p:sp>
    </p:spTree>
    <p:extLst>
      <p:ext uri="{BB962C8B-B14F-4D97-AF65-F5344CB8AC3E}">
        <p14:creationId xmlns:p14="http://schemas.microsoft.com/office/powerpoint/2010/main" val="4196424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28852</TotalTime>
  <Words>1828</Words>
  <Application>Microsoft Macintosh PowerPoint</Application>
  <PresentationFormat>Widescreen</PresentationFormat>
  <Paragraphs>256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Helvetica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L Parchman</dc:creator>
  <cp:lastModifiedBy>Thomas L Parchman</cp:lastModifiedBy>
  <cp:revision>75</cp:revision>
  <cp:lastPrinted>2020-10-13T03:08:35Z</cp:lastPrinted>
  <dcterms:created xsi:type="dcterms:W3CDTF">2020-10-06T23:54:18Z</dcterms:created>
  <dcterms:modified xsi:type="dcterms:W3CDTF">2022-10-26T00:35:59Z</dcterms:modified>
</cp:coreProperties>
</file>