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3" r:id="rId11"/>
    <p:sldId id="335" r:id="rId12"/>
    <p:sldId id="336" r:id="rId13"/>
    <p:sldId id="338" r:id="rId14"/>
    <p:sldId id="337" r:id="rId15"/>
    <p:sldId id="339" r:id="rId16"/>
    <p:sldId id="332" r:id="rId17"/>
    <p:sldId id="340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4696"/>
  </p:normalViewPr>
  <p:slideViewPr>
    <p:cSldViewPr snapToGrid="0" snapToObjects="1">
      <p:cViewPr varScale="1">
        <p:scale>
          <a:sx n="100" d="100"/>
          <a:sy n="100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7DD47-6C2A-9C46-B9F9-428C206BB5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8341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Working with files: input/output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Brief regular expression intro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Introduction to python libraries 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 and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</a:rPr>
              <a:t>Some more practice scripts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5969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 9/10, python_3_primer.md, assignment_python3.md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784039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 for write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OUT2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datamatrix.txt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OUT3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cumulative_data.txt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for append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06827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lang="en-US" sz="3000" dirty="0">
                <a:latin typeface="Helvetica Light" panose="020B0403020202020204" pitchFamily="34" charset="0"/>
              </a:rPr>
              <a:t>function used for read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000" dirty="0">
                <a:latin typeface="Helvetica Light" panose="020B0403020202020204" pitchFamily="34" charset="0"/>
              </a:rPr>
              <a:t>), write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3000" dirty="0">
                <a:latin typeface="Helvetica Light" panose="020B0403020202020204" pitchFamily="34" charset="0"/>
              </a:rPr>
              <a:t>), and append (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000" dirty="0">
                <a:latin typeface="Helvetica Light" panose="020B04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56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302431" y="248124"/>
            <a:ext cx="874951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4409208"/>
            <a:ext cx="11611232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Seq=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”ATCTTGGGCACACA”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(Seq +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"\n”)	# add line ending after a variable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"Sequence length: %d \n"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SeqLength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784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.write </a:t>
            </a:r>
            <a:r>
              <a:rPr lang="en-US" sz="3000" dirty="0">
                <a:latin typeface="Helvetica Light" panose="020B0403020202020204" pitchFamily="34" charset="0"/>
              </a:rPr>
              <a:t>works similarly to 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Helvetica Light" panose="020B0403020202020204" pitchFamily="34" charset="0"/>
              </a:rPr>
              <a:t>, used for writing to the file.</a:t>
            </a:r>
          </a:p>
          <a:p>
            <a:endParaRPr lang="en-US" sz="30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Writes strings. So, if you have a list or float, need to convert to string to write.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Unlike print, .write doesn’t automatically add line ending. You will USUALLY want to add line ending</a:t>
            </a:r>
          </a:p>
        </p:txBody>
      </p:sp>
    </p:spTree>
    <p:extLst>
      <p:ext uri="{BB962C8B-B14F-4D97-AF65-F5344CB8AC3E}">
        <p14:creationId xmlns:p14="http://schemas.microsoft.com/office/powerpoint/2010/main" val="68213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139262" y="2122606"/>
            <a:ext cx="1191347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('C') # counts Cs in Line string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SL=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(“Number of Cs: %d, Seq length: %d“ %(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SL))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5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writing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26124" y="1257109"/>
            <a:ext cx="5165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81289" y="4089093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617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Introduction/Preview of </a:t>
            </a:r>
            <a:r>
              <a:rPr lang="en-US" sz="3000" b="1" dirty="0">
                <a:latin typeface="Helvetica Light" panose="020B0403020202020204" pitchFamily="34" charset="0"/>
              </a:rPr>
              <a:t>regular expressions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481289" y="1303284"/>
            <a:ext cx="109068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Specific or flexible pattern matching is a key to data science, we do this with </a:t>
            </a:r>
            <a:r>
              <a:rPr lang="en-US" sz="2600" b="1" dirty="0">
                <a:latin typeface="Helvetica Light" panose="020B0403020202020204" pitchFamily="34" charset="0"/>
              </a:rPr>
              <a:t>regular expressions</a:t>
            </a:r>
          </a:p>
          <a:p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library in python has built in functions to do this.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returns true/false; match occurs or doesn’t.</a:t>
            </a:r>
          </a:p>
        </p:txBody>
      </p:sp>
    </p:spTree>
    <p:extLst>
      <p:ext uri="{BB962C8B-B14F-4D97-AF65-F5344CB8AC3E}">
        <p14:creationId xmlns:p14="http://schemas.microsoft.com/office/powerpoint/2010/main" val="419642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988546"/>
            <a:ext cx="10701576" cy="20928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 = "ATCGGGGCCTAGAAT"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("TAG", Seq):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print("Stop codon (TAG) found.\n")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43452-DF6B-1545-8C56-5EE84A323B99}"/>
              </a:ext>
            </a:extLst>
          </p:cNvPr>
          <p:cNvSpPr/>
          <p:nvPr/>
        </p:nvSpPr>
        <p:spPr>
          <a:xfrm>
            <a:off x="460269" y="4011335"/>
            <a:ext cx="1126927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("TTA(A|G)",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 or G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("TTA[ATCG]",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#[]s enclose character class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("\d+",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digit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("\s+", Var):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 or more whitespace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EEEB6-68F6-1547-A13E-639E53CDCE5B}"/>
              </a:ext>
            </a:extLst>
          </p:cNvPr>
          <p:cNvSpPr txBox="1"/>
          <p:nvPr/>
        </p:nvSpPr>
        <p:spPr>
          <a:xfrm>
            <a:off x="460269" y="3482291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Example expressions</a:t>
            </a:r>
          </a:p>
        </p:txBody>
      </p:sp>
    </p:spTree>
    <p:extLst>
      <p:ext uri="{BB962C8B-B14F-4D97-AF65-F5344CB8AC3E}">
        <p14:creationId xmlns:p14="http://schemas.microsoft.com/office/powerpoint/2010/main" val="277393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3A82E-72E2-914E-92E2-18175FEB8BFD}"/>
              </a:ext>
            </a:extLst>
          </p:cNvPr>
          <p:cNvSpPr/>
          <p:nvPr/>
        </p:nvSpPr>
        <p:spPr>
          <a:xfrm>
            <a:off x="460269" y="1125176"/>
            <a:ext cx="10701576" cy="44935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("^&gt;", Line):	# beginning anchor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starts with &gt; 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([ATCG], Line):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("Line contains DNA sequence\n")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A738A-121B-9446-BC76-ACA0223DC19D}"/>
              </a:ext>
            </a:extLst>
          </p:cNvPr>
          <p:cNvSpPr txBox="1"/>
          <p:nvPr/>
        </p:nvSpPr>
        <p:spPr>
          <a:xfrm>
            <a:off x="2771603" y="157655"/>
            <a:ext cx="6529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Helvetica Light" panose="020B0403020202020204" pitchFamily="34" charset="0"/>
              </a:rPr>
              <a:t>example actions/syntax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5010-717B-2C4D-B3B5-874FBDD8744E}"/>
              </a:ext>
            </a:extLst>
          </p:cNvPr>
          <p:cNvSpPr txBox="1"/>
          <p:nvPr/>
        </p:nvSpPr>
        <p:spPr>
          <a:xfrm>
            <a:off x="2849758" y="531341"/>
            <a:ext cx="6492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List of Hints for assignment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DD76A-D3C7-844A-BB27-655B907CA610}"/>
              </a:ext>
            </a:extLst>
          </p:cNvPr>
          <p:cNvSpPr txBox="1"/>
          <p:nvPr/>
        </p:nvSpPr>
        <p:spPr>
          <a:xfrm>
            <a:off x="560870" y="1555907"/>
            <a:ext cx="113126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2. Read file one line at a time, use if statement, and build list using .append() (Look at python_2_primer.md, and python_3_primer.md)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737DD-0BC5-404A-986A-3C05ED2CAADB}"/>
              </a:ext>
            </a:extLst>
          </p:cNvPr>
          <p:cNvSpPr txBox="1"/>
          <p:nvPr/>
        </p:nvSpPr>
        <p:spPr>
          <a:xfrm>
            <a:off x="560870" y="3100379"/>
            <a:ext cx="113126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# 3. 	</a:t>
            </a:r>
          </a:p>
          <a:p>
            <a:r>
              <a:rPr lang="en-US" sz="2600" dirty="0">
                <a:latin typeface="Helvetica Light" panose="020B0403020202020204" pitchFamily="34" charset="0"/>
              </a:rPr>
              <a:t>-   remember that </a:t>
            </a:r>
            <a:r>
              <a:rPr lang="en-US" sz="2600" dirty="0" err="1">
                <a:latin typeface="Helvetica Light" panose="020B0403020202020204" pitchFamily="34" charset="0"/>
              </a:rPr>
              <a:t>str.count</a:t>
            </a:r>
            <a:r>
              <a:rPr lang="en-US" sz="2600" dirty="0">
                <a:latin typeface="Helvetica Light" panose="020B0403020202020204" pitchFamily="34" charset="0"/>
              </a:rPr>
              <a:t>(‘C’) will count Cs in a string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to increment number of lines in loop, initialize variable to 1 outside loop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You can initialize an empty array outside of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Nlist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Build running totals within a loop: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Ccount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To calculate GC content for the entire file, you will want to use these running totals of C counts, G counts, and total sequence length, and perform this calculation </a:t>
            </a:r>
            <a:r>
              <a:rPr lang="en-US" sz="2600" b="1" i="1" dirty="0">
                <a:latin typeface="Helvetica Light" panose="020B0403020202020204" pitchFamily="34" charset="0"/>
                <a:cs typeface="Courier New" panose="02070309020205020404" pitchFamily="49" charset="0"/>
              </a:rPr>
              <a:t>outside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your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600" dirty="0">
                <a:latin typeface="Helvetica Light" panose="020B0403020202020204" pitchFamily="34" charset="0"/>
                <a:cs typeface="Courier New" panose="02070309020205020404" pitchFamily="49" charset="0"/>
              </a:rPr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3242599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8579B-6660-B240-98F5-B74E245BB00A}"/>
              </a:ext>
            </a:extLst>
          </p:cNvPr>
          <p:cNvSpPr/>
          <p:nvPr/>
        </p:nvSpPr>
        <p:spPr>
          <a:xfrm>
            <a:off x="543635" y="1175392"/>
            <a:ext cx="111047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&gt;AT1G68260.1_i1_204_CDS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GTATACACATCTCTCTACTTTCATATTTTGCATCTCTAACGAAATCGGATTCCGTCGTTGTGAA&gt;AT1G68260.1_i2_457_CDS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GTTAGTTTTCAATGTTGCTGCTTCTGATTGTTGAAAGTGTTCATACATTTGTGAATTTAGTTG&gt;&gt;AT1G68260.1_i3_1286_CDS</a:t>
            </a:r>
          </a:p>
          <a:p>
            <a:r>
              <a:rPr lang="en-US" sz="2200" dirty="0">
                <a:latin typeface="Menlo" panose="020B0609030804020204" pitchFamily="49" charset="0"/>
              </a:rPr>
              <a:t>GTAATAATAACGTCCCTCTTCTTCCTCAACTTAGTTCCTGTCCTCACATTATGCCATATATTC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6D7EF-4073-6642-890C-7EF6C3625570}"/>
              </a:ext>
            </a:extLst>
          </p:cNvPr>
          <p:cNvSpPr txBox="1"/>
          <p:nvPr/>
        </p:nvSpPr>
        <p:spPr>
          <a:xfrm>
            <a:off x="7451677" y="719098"/>
            <a:ext cx="39998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no60_intron_IME_data.fasta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3AF72-BEA8-C144-9D2C-6071284A5CD5}"/>
              </a:ext>
            </a:extLst>
          </p:cNvPr>
          <p:cNvSpPr txBox="1"/>
          <p:nvPr/>
        </p:nvSpPr>
        <p:spPr>
          <a:xfrm>
            <a:off x="577050" y="3576049"/>
            <a:ext cx="1122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If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^&gt;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do one thing, </a:t>
            </a:r>
            <a:r>
              <a:rPr lang="en-US" sz="2400" dirty="0" err="1">
                <a:latin typeface="Helvetica Light" panose="020B0403020202020204" pitchFamily="34" charset="0"/>
              </a:rPr>
              <a:t>elif</a:t>
            </a:r>
            <a:r>
              <a:rPr lang="en-US" sz="2400" dirty="0">
                <a:latin typeface="Helvetica Light" panose="020B0403020202020204" pitchFamily="34" charset="0"/>
              </a:rPr>
              <a:t> line matches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[GCTA] </a:t>
            </a:r>
            <a:r>
              <a:rPr lang="en-US" sz="2400" dirty="0">
                <a:latin typeface="Helvetica Light" panose="020B0403020202020204" pitchFamily="34" charset="0"/>
              </a:rPr>
              <a:t>do something else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0D080-0EAB-234B-ACD1-028F2B2D2D63}"/>
              </a:ext>
            </a:extLst>
          </p:cNvPr>
          <p:cNvSpPr/>
          <p:nvPr/>
        </p:nvSpPr>
        <p:spPr>
          <a:xfrm>
            <a:off x="1091820" y="5232672"/>
            <a:ext cx="10008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&gt;AT1G68260.1_i1_204_CDS, Sequence length: 152, GC content: 0.355263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&gt;AT1G68260.1_i2_457_CDS, Sequence length: 719, GC content: 0.350487 </a:t>
            </a:r>
          </a:p>
          <a:p>
            <a:r>
              <a:rPr lang="en-US" dirty="0">
                <a:latin typeface="Menlo" panose="020B0609030804020204" pitchFamily="49" charset="0"/>
              </a:rPr>
              <a:t>&gt;AT1G68260.1_i3_1286_CDS, Sequence length: 82, GC content: 0.365854 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0FDF0-53C5-7B44-917C-57073608FE08}"/>
              </a:ext>
            </a:extLst>
          </p:cNvPr>
          <p:cNvSpPr txBox="1"/>
          <p:nvPr/>
        </p:nvSpPr>
        <p:spPr>
          <a:xfrm>
            <a:off x="543634" y="4494008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Output should look something like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E8611-8D95-A34A-A000-8B127C204642}"/>
              </a:ext>
            </a:extLst>
          </p:cNvPr>
          <p:cNvSpPr txBox="1"/>
          <p:nvPr/>
        </p:nvSpPr>
        <p:spPr>
          <a:xfrm>
            <a:off x="543634" y="332666"/>
            <a:ext cx="33826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Assignment problem 3: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809279" y="1683249"/>
            <a:ext cx="76578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Read Chapter 10, complete the demo script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python_3_primer.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assignment_python3.md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script 3 only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#A. Assign string, turn it into list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'A,C,G,T,A,A,A,T,G,C,C,A,T,G,C,C,G,G,A,A,T,C,G,A,T,T,T'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DNA_Seq.split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DNA_Seq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 list: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#B. Using .join() to turn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 into a string.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.join(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turned into as string: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#C Using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append DNA_Seq2 to make one concatenated list.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SeqList2 =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['A','T','A','T','A','T','A','T','A','T','A','T','A','T','A','T’]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SeqList2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"Concatenated Lists from above: ",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SeqList3)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88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A-C</a:t>
            </a: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only first 10 bases of SeqList3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SeqList3[:10]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 How long is the list?, use an if statement.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 12: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"Length of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 ",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F# print it in reverse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SubList.reverse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 in reverse order is:, 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92240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#2, D-F</a:t>
            </a: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457200" y="942881"/>
            <a:ext cx="11661228" cy="5509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/bin/env python3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=list(range(1,100))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 = 0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Num%2 == 0: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EO="even"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EO="odd"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Num2 = Num * 2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("Value: %d, Value times two: %d, List position: %d, Even or odd: %s"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(Num, Num2, Ctr, EO))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809297" y="388883"/>
            <a:ext cx="84112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Practice script from assignment_python2.md #3</a:t>
            </a:r>
          </a:p>
        </p:txBody>
      </p:sp>
    </p:spTree>
    <p:extLst>
      <p:ext uri="{BB962C8B-B14F-4D97-AF65-F5344CB8AC3E}">
        <p14:creationId xmlns:p14="http://schemas.microsoft.com/office/powerpoint/2010/main" val="162448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870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I. </a:t>
            </a:r>
            <a:r>
              <a:rPr lang="en-US" sz="33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3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2376266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testdata.txt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'r')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file connection or handle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'/working/Parchman/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directory_list.txt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75408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A. </a:t>
            </a:r>
            <a:r>
              <a:rPr lang="en-US" sz="3000" dirty="0">
                <a:latin typeface="Helvetica Light" panose="020B0403020202020204" pitchFamily="34" charset="0"/>
              </a:rPr>
              <a:t>Hardcode name of file into script</a:t>
            </a:r>
          </a:p>
        </p:txBody>
      </p:sp>
    </p:spTree>
    <p:extLst>
      <p:ext uri="{BB962C8B-B14F-4D97-AF65-F5344CB8AC3E}">
        <p14:creationId xmlns:p14="http://schemas.microsoft.com/office/powerpoint/2010/main" val="396698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102FCD-4DE3-C842-87EE-DF489CEB87AD}"/>
              </a:ext>
            </a:extLst>
          </p:cNvPr>
          <p:cNvSpPr/>
          <p:nvPr/>
        </p:nvSpPr>
        <p:spPr>
          <a:xfrm>
            <a:off x="251254" y="3589979"/>
            <a:ext cx="11689491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open(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‘r’)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95FE9-866A-0744-886C-443A43C50739}"/>
              </a:ext>
            </a:extLst>
          </p:cNvPr>
          <p:cNvSpPr txBox="1"/>
          <p:nvPr/>
        </p:nvSpPr>
        <p:spPr>
          <a:xfrm>
            <a:off x="251254" y="1335278"/>
            <a:ext cx="114585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Option B. </a:t>
            </a:r>
            <a:r>
              <a:rPr lang="en-US" sz="3000" dirty="0">
                <a:latin typeface="Helvetica Light" panose="020B0403020202020204" pitchFamily="34" charset="0"/>
              </a:rPr>
              <a:t>Pull file names as command line arguments: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endParaRPr lang="en-US"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28613-D79C-7B40-8253-8A3A6597A839}"/>
              </a:ext>
            </a:extLst>
          </p:cNvPr>
          <p:cNvSpPr txBox="1"/>
          <p:nvPr/>
        </p:nvSpPr>
        <p:spPr>
          <a:xfrm>
            <a:off x="251254" y="2428305"/>
            <a:ext cx="838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3000" dirty="0">
                <a:latin typeface="Helvetica Light" panose="020B0403020202020204" pitchFamily="34" charset="0"/>
                <a:cs typeface="Courier New" panose="02070309020205020404" pitchFamily="49" charset="0"/>
              </a:rPr>
              <a:t> is a python module you will use extensively.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42EE9-41D0-1D48-9F67-D9AF91821A5E}"/>
              </a:ext>
            </a:extLst>
          </p:cNvPr>
          <p:cNvSpPr/>
          <p:nvPr/>
        </p:nvSpPr>
        <p:spPr>
          <a:xfrm>
            <a:off x="251254" y="5401865"/>
            <a:ext cx="11689491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arg_script.py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datafile.txt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622503"/>
            <a:ext cx="11689491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entire file at once.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# will probably rarely use this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data for one line at a time. 						Each use takes a line out of list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</p:spTree>
    <p:extLst>
      <p:ext uri="{BB962C8B-B14F-4D97-AF65-F5344CB8AC3E}">
        <p14:creationId xmlns:p14="http://schemas.microsoft.com/office/powerpoint/2010/main" val="12523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time\n”)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5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71FF7A-E3C0-A045-86CF-223B0BB4FAC7}"/>
              </a:ext>
            </a:extLst>
          </p:cNvPr>
          <p:cNvSpPr/>
          <p:nvPr/>
        </p:nvSpPr>
        <p:spPr>
          <a:xfrm>
            <a:off x="251254" y="1905506"/>
            <a:ext cx="1168949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Ctr += 1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counter to keep track of loop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Line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('\n')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removing line ending. DO this.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print("This is one line at a time\n")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Print("Lines in file: ", Ctr)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time through the loop, subsequent line is processed.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2217-B242-6248-82DA-E6A0522DAF72}"/>
              </a:ext>
            </a:extLst>
          </p:cNvPr>
          <p:cNvSpPr txBox="1"/>
          <p:nvPr/>
        </p:nvSpPr>
        <p:spPr>
          <a:xfrm>
            <a:off x="1870842" y="294290"/>
            <a:ext cx="7596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Opening connections to files, </a:t>
            </a:r>
            <a:r>
              <a:rPr lang="en-US" sz="3000" b="1" dirty="0">
                <a:latin typeface="Helvetica Light" panose="020B0403020202020204" pitchFamily="34" charset="0"/>
              </a:rPr>
              <a:t>reading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9A80A-DA78-6E43-8758-7CBBFDD78271}"/>
              </a:ext>
            </a:extLst>
          </p:cNvPr>
          <p:cNvSpPr txBox="1"/>
          <p:nvPr/>
        </p:nvSpPr>
        <p:spPr>
          <a:xfrm>
            <a:off x="152400" y="1229143"/>
            <a:ext cx="97337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Processing one line at a time: best option for most uses</a:t>
            </a:r>
            <a:endParaRPr lang="en-US" sz="3000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F636-32A4-1C4D-9701-45F3F39CE70F}"/>
              </a:ext>
            </a:extLst>
          </p:cNvPr>
          <p:cNvSpPr/>
          <p:nvPr/>
        </p:nvSpPr>
        <p:spPr>
          <a:xfrm>
            <a:off x="5934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1570</Words>
  <Application>Microsoft Macintosh PowerPoint</Application>
  <PresentationFormat>Widescreen</PresentationFormat>
  <Paragraphs>196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42</cp:revision>
  <cp:lastPrinted>2020-10-13T03:08:35Z</cp:lastPrinted>
  <dcterms:created xsi:type="dcterms:W3CDTF">2020-10-06T23:54:18Z</dcterms:created>
  <dcterms:modified xsi:type="dcterms:W3CDTF">2022-10-19T01:47:53Z</dcterms:modified>
</cp:coreProperties>
</file>