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9" r:id="rId3"/>
    <p:sldId id="301" r:id="rId4"/>
    <p:sldId id="300" r:id="rId5"/>
    <p:sldId id="257" r:id="rId6"/>
    <p:sldId id="260" r:id="rId7"/>
    <p:sldId id="259" r:id="rId8"/>
    <p:sldId id="310" r:id="rId9"/>
    <p:sldId id="321" r:id="rId10"/>
    <p:sldId id="268" r:id="rId11"/>
    <p:sldId id="311" r:id="rId12"/>
    <p:sldId id="312" r:id="rId13"/>
    <p:sldId id="313" r:id="rId14"/>
    <p:sldId id="314" r:id="rId15"/>
    <p:sldId id="315" r:id="rId16"/>
    <p:sldId id="322" r:id="rId17"/>
    <p:sldId id="317" r:id="rId18"/>
    <p:sldId id="323" r:id="rId19"/>
    <p:sldId id="324" r:id="rId20"/>
    <p:sldId id="325" r:id="rId21"/>
    <p:sldId id="318" r:id="rId22"/>
    <p:sldId id="320" r:id="rId23"/>
    <p:sldId id="326" r:id="rId24"/>
    <p:sldId id="319" r:id="rId25"/>
    <p:sldId id="32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CAA56-48F1-B647-9950-02C2DC558F3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56A80-5CDB-FF45-B68B-53CB8D9D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7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03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84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35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85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2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74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95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5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87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4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48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5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53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9F8F-75C1-E84F-B51D-F40A69612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2543-C7B8-244A-8EB3-3599ED9E5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B27F7-D0FD-1F40-9BE0-0AAD0A01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3332-EF24-5847-B448-67C5C2A8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01FAB-0417-AE42-9658-AE6643F7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9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51BA-6A29-5147-B026-1252E0D2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8D677-40CF-4F4C-A9C1-991230BDD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25C8A-9E78-B24A-AA9A-D2544FF5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D6A61-9A0D-9247-9589-D4175473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C8FC6-4227-DD48-A96A-3A979F89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7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2F670-5105-9B45-AF85-EAE7E8FC9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F20EB-4119-EE44-95AB-6A6D32236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128AC-579F-9C44-9E3A-5EFA26E7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A8B6F-BA06-714C-9193-47CCD4FF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57366-BF89-FD45-A35C-032F2BA3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6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C018-B302-CD43-80E4-CED2D86F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7201-1978-AB41-AA91-30AEFFF84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662B2-A96C-BC4F-8653-D6C6B472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54A31-367D-BA4C-A8CE-87C4C067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35671-1BBD-2D4C-A138-998A296F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8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A006-441B-CC4C-B538-DBA62AAC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C8FDA-1D7F-E74E-A825-FF0F82B07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B8310-D89F-8D49-806F-B31D9B07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FB21E-DFFB-1D4C-9415-AF1A879E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6EC99-08D1-074B-B573-592EFB1A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61B-A927-5C4D-A19A-53DB021D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86ACA-52E0-9649-A64A-AD8E24865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1FA6B-18BB-F64C-A9CD-47C8D178E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225F6-AADD-4443-B18C-F17D2CB2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30BCA-04E8-8347-921E-4EB68FAE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FEE31-5717-F24A-AB3A-A4BABCA2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7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4116-6046-F440-AD9D-E2F16CDC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A5956-0D32-534D-A089-9E60B5487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D5696-DCE9-4B43-9F81-A987A299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4BB03-9BD5-1145-9222-8D57C8E1C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E9178-F7BE-A744-8E59-4DF44153A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36B0C-785D-5B41-B6F7-95DAD8F6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5C1AC-F0B0-6043-8791-154D6F70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DBBFC-4D2A-824F-B199-B6F46B5C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1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64D2-E662-1C44-871A-BBD7BD0F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99C7B-D341-C24E-BB03-4F7C01D5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0CCCE-79C9-7A48-86AC-40CD3805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2B983-4C46-AB4E-850C-B95E466E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2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30E3A-B26C-3942-8C5F-D0F82810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2F0DA-0B66-8A43-9E66-214DB4CC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2F0FC-6AA2-9D4F-9FEA-5CBBA7FE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7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90E9-5AE3-9C46-B930-40BBD94E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A14A-3292-894E-B957-FE3C7D5C8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61644-5E32-C646-926C-A939E43CB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8520D-3382-3B41-B1FC-1B10D0CD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52BC6-15E8-F64B-B39C-B1FA32CC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2CF2B-51FD-4A46-8B9B-A48B4544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7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6399-934F-4945-AF43-645395E5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8F61A-D8FF-AB4E-A0F5-A0D6494AE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02222-0791-5F4D-8C5B-3B94458FB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99103-9956-FF45-80B8-8BA059DB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C585E-9192-E748-8C90-57C3ED58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B02BD-989C-3E44-B60C-BDED34C3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9B4727-1F07-084C-AEA4-3324292F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89B84-14AE-CB4A-8AD2-9F0D5425C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0F4F2-36F9-DD40-93A5-1611343B9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8CA04-A7BE-9F4B-927B-7FC1C38147B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B48B2-EBF4-394E-A004-5280E230C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1ED1A-84B6-974E-91D2-CB46B08AC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2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forbiologists.com/introduc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7938392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I. </a:t>
            </a:r>
            <a:r>
              <a:rPr lang="en-US" sz="2600" dirty="0">
                <a:latin typeface="Helvetica Light" panose="020B0403020202020204" pitchFamily="34" charset="0"/>
              </a:rPr>
              <a:t>Chapter 7: conceptual framework of programming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II. </a:t>
            </a:r>
            <a:r>
              <a:rPr lang="en-US" sz="2600" dirty="0">
                <a:latin typeface="Helvetica Light" panose="020B0403020202020204" pitchFamily="34" charset="0"/>
              </a:rPr>
              <a:t>Why Python?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 </a:t>
            </a: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III. </a:t>
            </a:r>
            <a:r>
              <a:rPr lang="en-US" sz="2600" dirty="0">
                <a:latin typeface="Helvetica Light" panose="020B0403020202020204" pitchFamily="34" charset="0"/>
              </a:rPr>
              <a:t>Making sure you have python 3 installed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IV. </a:t>
            </a:r>
            <a:r>
              <a:rPr lang="en-US" sz="2600" dirty="0">
                <a:latin typeface="Helvetica Light" panose="020B0403020202020204" pitchFamily="34" charset="0"/>
              </a:rPr>
              <a:t>First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465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Week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1636285" y="5376405"/>
            <a:ext cx="70968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 7, </a:t>
            </a:r>
            <a:r>
              <a:rPr lang="en-US" sz="2400" i="1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preview chapter 8</a:t>
            </a:r>
          </a:p>
        </p:txBody>
      </p:sp>
    </p:spTree>
    <p:extLst>
      <p:ext uri="{BB962C8B-B14F-4D97-AF65-F5344CB8AC3E}">
        <p14:creationId xmlns:p14="http://schemas.microsoft.com/office/powerpoint/2010/main" val="84839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873C-453B-0649-8FC6-1C9F1A72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How to write a program – four 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DFC731-3854-DF46-9912-B63A520DFAAE}"/>
              </a:ext>
            </a:extLst>
          </p:cNvPr>
          <p:cNvSpPr/>
          <p:nvPr/>
        </p:nvSpPr>
        <p:spPr>
          <a:xfrm>
            <a:off x="838200" y="2190512"/>
            <a:ext cx="4251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1. What do you want to do?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26AF5-8E79-9940-8CE4-D360A0BB676C}"/>
              </a:ext>
            </a:extLst>
          </p:cNvPr>
          <p:cNvSpPr/>
          <p:nvPr/>
        </p:nvSpPr>
        <p:spPr>
          <a:xfrm>
            <a:off x="838198" y="2967335"/>
            <a:ext cx="993140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2. How will you control input and output? And What variables to you want to make/use?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6EF0F0-9E42-1B4A-8FB7-9A6E3B47062B}"/>
              </a:ext>
            </a:extLst>
          </p:cNvPr>
          <p:cNvSpPr/>
          <p:nvPr/>
        </p:nvSpPr>
        <p:spPr>
          <a:xfrm>
            <a:off x="838198" y="4125642"/>
            <a:ext cx="97762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3. What will the workflow be? How will you conduct operations on 	your variables?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DF379F-0661-EB4E-A6CB-04E3AEC8FF57}"/>
              </a:ext>
            </a:extLst>
          </p:cNvPr>
          <p:cNvSpPr/>
          <p:nvPr/>
        </p:nvSpPr>
        <p:spPr>
          <a:xfrm>
            <a:off x="838198" y="5339248"/>
            <a:ext cx="57743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4. What should you return at the end?</a:t>
            </a:r>
          </a:p>
        </p:txBody>
      </p:sp>
    </p:spTree>
    <p:extLst>
      <p:ext uri="{BB962C8B-B14F-4D97-AF65-F5344CB8AC3E}">
        <p14:creationId xmlns:p14="http://schemas.microsoft.com/office/powerpoint/2010/main" val="24653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4718F-31B7-6F43-A50D-E9F3D3CD5D4F}"/>
              </a:ext>
            </a:extLst>
          </p:cNvPr>
          <p:cNvSpPr txBox="1"/>
          <p:nvPr/>
        </p:nvSpPr>
        <p:spPr>
          <a:xfrm>
            <a:off x="1388439" y="560756"/>
            <a:ext cx="46650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Helvetica Light" panose="020B0403020202020204" pitchFamily="34" charset="0"/>
              </a:rPr>
              <a:t>Variable types: Scalars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78202E-B97D-C940-8B71-71BD7E260CCE}"/>
              </a:ext>
            </a:extLst>
          </p:cNvPr>
          <p:cNvSpPr txBox="1"/>
          <p:nvPr/>
        </p:nvSpPr>
        <p:spPr>
          <a:xfrm>
            <a:off x="1485542" y="1581282"/>
            <a:ext cx="3440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Integer</a:t>
            </a:r>
            <a:r>
              <a:rPr lang="en-US" sz="2400" dirty="0">
                <a:latin typeface="Helvetica Light" panose="020B0403020202020204" pitchFamily="34" charset="0"/>
              </a:rPr>
              <a:t>: whole numbers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- 1, 3, 5, 99,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C56EF-A29C-A04A-A46E-998133FDD00E}"/>
              </a:ext>
            </a:extLst>
          </p:cNvPr>
          <p:cNvSpPr txBox="1"/>
          <p:nvPr/>
        </p:nvSpPr>
        <p:spPr>
          <a:xfrm>
            <a:off x="1489551" y="2729002"/>
            <a:ext cx="6877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Float</a:t>
            </a:r>
            <a:r>
              <a:rPr lang="en-US" sz="2400" dirty="0">
                <a:latin typeface="Helvetica Light" panose="020B0403020202020204" pitchFamily="34" charset="0"/>
              </a:rPr>
              <a:t>: any number, with decimal (“floating point”)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- 11.23, 0.0222, 3 x 10</a:t>
            </a:r>
            <a:r>
              <a:rPr lang="en-US" sz="2400" baseline="30000" dirty="0">
                <a:latin typeface="Helvetica Light" panose="020B0403020202020204" pitchFamily="34" charset="0"/>
              </a:rPr>
              <a:t>-10</a:t>
            </a:r>
            <a:r>
              <a:rPr lang="en-US" sz="2400" dirty="0">
                <a:latin typeface="Helvetica Light" panose="020B0403020202020204" pitchFamily="34" charset="0"/>
              </a:rPr>
              <a:t>, 3e12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289F7-F1C4-4943-9AB5-D565ECC557D2}"/>
              </a:ext>
            </a:extLst>
          </p:cNvPr>
          <p:cNvSpPr txBox="1"/>
          <p:nvPr/>
        </p:nvSpPr>
        <p:spPr>
          <a:xfrm>
            <a:off x="1485542" y="3871068"/>
            <a:ext cx="52533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String</a:t>
            </a:r>
            <a:r>
              <a:rPr lang="en-US" sz="2400" dirty="0">
                <a:latin typeface="Helvetica Light" panose="020B0403020202020204" pitchFamily="34" charset="0"/>
              </a:rPr>
              <a:t>: sequence of text characters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“ACGGGTTAACCCTTT”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“Western Conference Finals”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“3.14159 approximates Pi”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ADFFC-5A37-E447-BDCD-359CE6EDD267}"/>
              </a:ext>
            </a:extLst>
          </p:cNvPr>
          <p:cNvSpPr txBox="1"/>
          <p:nvPr/>
        </p:nvSpPr>
        <p:spPr>
          <a:xfrm>
            <a:off x="1485542" y="5751797"/>
            <a:ext cx="3284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Boolean</a:t>
            </a:r>
            <a:r>
              <a:rPr lang="en-US" sz="2400" dirty="0">
                <a:latin typeface="Helvetica Light" panose="020B0403020202020204" pitchFamily="34" charset="0"/>
              </a:rPr>
              <a:t>: True or False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1341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A74A57-FAE7-AF46-829E-8E09B838D2F5}"/>
              </a:ext>
            </a:extLst>
          </p:cNvPr>
          <p:cNvSpPr txBox="1"/>
          <p:nvPr/>
        </p:nvSpPr>
        <p:spPr>
          <a:xfrm>
            <a:off x="1060056" y="501706"/>
            <a:ext cx="57182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Variables as Containers  - lists</a:t>
            </a:r>
          </a:p>
          <a:p>
            <a:endParaRPr lang="en-US" sz="32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3C1067-3166-C44E-9DEA-FBDC09F3105E}"/>
              </a:ext>
            </a:extLst>
          </p:cNvPr>
          <p:cNvSpPr txBox="1"/>
          <p:nvPr/>
        </p:nvSpPr>
        <p:spPr>
          <a:xfrm>
            <a:off x="898216" y="1544468"/>
            <a:ext cx="1079333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One dimensional array (a list)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(‘blue’, ‘red’, ‘green’, ‘violet’, ‘orange’ 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(‘9’, ‘83’, ‘85’, ‘11’, ‘52’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940D2-E366-BE41-AFE0-3F2D7BFE0A16}"/>
              </a:ext>
            </a:extLst>
          </p:cNvPr>
          <p:cNvSpPr txBox="1"/>
          <p:nvPr/>
        </p:nvSpPr>
        <p:spPr>
          <a:xfrm>
            <a:off x="898216" y="3066544"/>
            <a:ext cx="926407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Lists are ordered, with 0 as first element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‘blue’;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[4] = ‘orange’;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5125-FDC8-5949-9C33-CBDC75A46D1E}"/>
              </a:ext>
            </a:extLst>
          </p:cNvPr>
          <p:cNvSpPr txBox="1"/>
          <p:nvPr/>
        </p:nvSpPr>
        <p:spPr>
          <a:xfrm>
            <a:off x="898215" y="4328095"/>
            <a:ext cx="870462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Multidimensional arrays (e.g., rows of columns, or a 2-d array)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ColorNum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[0,2]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7BEF3-68AA-E340-92EE-D14F41597DD7}"/>
              </a:ext>
            </a:extLst>
          </p:cNvPr>
          <p:cNvSpPr txBox="1"/>
          <p:nvPr/>
        </p:nvSpPr>
        <p:spPr>
          <a:xfrm>
            <a:off x="898216" y="5480839"/>
            <a:ext cx="8836504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Useful, and often used: can ‘loop’ through arrays rapidly, performing the same set of actions on each element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71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8D4FE3-5024-914B-A084-82F000791C62}"/>
              </a:ext>
            </a:extLst>
          </p:cNvPr>
          <p:cNvSpPr txBox="1"/>
          <p:nvPr/>
        </p:nvSpPr>
        <p:spPr>
          <a:xfrm>
            <a:off x="922492" y="567556"/>
            <a:ext cx="9943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Associative arrays (</a:t>
            </a:r>
            <a:r>
              <a:rPr lang="en-US" sz="3200" b="1" dirty="0">
                <a:latin typeface="Helvetica Light" panose="020B0403020202020204" pitchFamily="34" charset="0"/>
              </a:rPr>
              <a:t>Dictionary</a:t>
            </a:r>
            <a:r>
              <a:rPr lang="en-US" sz="3200" dirty="0">
                <a:latin typeface="Helvetica Light" panose="020B0403020202020204" pitchFamily="34" charset="0"/>
              </a:rPr>
              <a:t> in python, </a:t>
            </a:r>
            <a:r>
              <a:rPr lang="en-US" sz="3200" b="1" dirty="0">
                <a:latin typeface="Helvetica Light" panose="020B0403020202020204" pitchFamily="34" charset="0"/>
              </a:rPr>
              <a:t>hash</a:t>
            </a:r>
            <a:r>
              <a:rPr lang="en-US" sz="3200" dirty="0">
                <a:latin typeface="Helvetica Light" panose="020B0403020202020204" pitchFamily="34" charset="0"/>
              </a:rPr>
              <a:t> in </a:t>
            </a:r>
            <a:r>
              <a:rPr lang="en-US" sz="3200" dirty="0" err="1">
                <a:latin typeface="Helvetica Light" panose="020B0403020202020204" pitchFamily="34" charset="0"/>
              </a:rPr>
              <a:t>perl</a:t>
            </a:r>
            <a:r>
              <a:rPr lang="en-US" sz="3200" dirty="0">
                <a:latin typeface="Helvetica Light" panose="020B0403020202020204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2ACF3-EBB2-6548-8D0D-75305EFC53B8}"/>
              </a:ext>
            </a:extLst>
          </p:cNvPr>
          <p:cNvSpPr txBox="1"/>
          <p:nvPr/>
        </p:nvSpPr>
        <p:spPr>
          <a:xfrm>
            <a:off x="922492" y="1561763"/>
            <a:ext cx="10891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Unordered sets of </a:t>
            </a:r>
            <a:r>
              <a:rPr lang="en-US" sz="2400" b="1" dirty="0" err="1">
                <a:latin typeface="Helvetica Light" panose="020B0403020202020204" pitchFamily="34" charset="0"/>
              </a:rPr>
              <a:t>key:value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pairs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efficient because they allow more rapid access to paired information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EE04A-5D79-9E43-BB0A-9F1A88B89D28}"/>
              </a:ext>
            </a:extLst>
          </p:cNvPr>
          <p:cNvSpPr txBox="1"/>
          <p:nvPr/>
        </p:nvSpPr>
        <p:spPr>
          <a:xfrm>
            <a:off x="922492" y="2777722"/>
            <a:ext cx="1126950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In python, called </a:t>
            </a:r>
            <a:r>
              <a:rPr lang="en-US" sz="2400" b="1" dirty="0">
                <a:latin typeface="Helvetica Light" panose="020B0403020202020204" pitchFamily="34" charset="0"/>
              </a:rPr>
              <a:t>dictionaries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</a:t>
            </a:r>
            <a:r>
              <a:rPr lang="en-US" sz="2400" b="1" dirty="0" err="1">
                <a:solidFill>
                  <a:srgbClr val="C00000"/>
                </a:solidFill>
                <a:latin typeface="Helvetica Light" panose="020B0403020202020204" pitchFamily="34" charset="0"/>
              </a:rPr>
              <a:t>key</a:t>
            </a:r>
            <a:r>
              <a:rPr lang="en-US" sz="2400" b="1" dirty="0" err="1">
                <a:latin typeface="Helvetica Light" panose="020B0403020202020204" pitchFamily="34" charset="0"/>
              </a:rPr>
              <a:t>:</a:t>
            </a:r>
            <a:r>
              <a:rPr lang="en-US" sz="2400" b="1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value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pairs, multiple keys can have same value, keys must be 	unique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HetEst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[Loc12]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[0.12]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HetEst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[Loc19]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[0.32]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HetEst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[Loc15]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[0.12]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580B1-4153-C948-BCF4-D5733BFF6642}"/>
              </a:ext>
            </a:extLst>
          </p:cNvPr>
          <p:cNvSpPr txBox="1"/>
          <p:nvPr/>
        </p:nvSpPr>
        <p:spPr>
          <a:xfrm>
            <a:off x="922492" y="5549787"/>
            <a:ext cx="10891880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Functions in python facilitate work with dictionaries. Like arrays, we can ‘loop’ through dictionaries to perform the same set of code action on each </a:t>
            </a:r>
            <a:r>
              <a:rPr lang="en-US" sz="2400" b="1" dirty="0">
                <a:latin typeface="Helvetica Light" panose="020B0403020202020204" pitchFamily="34" charset="0"/>
              </a:rPr>
              <a:t>element</a:t>
            </a:r>
            <a:r>
              <a:rPr lang="en-US" sz="2400" dirty="0">
                <a:latin typeface="Helvetica Light" panose="020B0403020202020204" pitchFamily="34" charset="0"/>
              </a:rPr>
              <a:t> and or on each </a:t>
            </a:r>
            <a:r>
              <a:rPr lang="en-US" sz="2400" b="1" dirty="0">
                <a:latin typeface="Helvetica Light" panose="020B0403020202020204" pitchFamily="34" charset="0"/>
              </a:rPr>
              <a:t>key</a:t>
            </a:r>
            <a:r>
              <a:rPr lang="en-US" sz="2400" dirty="0">
                <a:latin typeface="Helvetica Light" panose="020B04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312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4DE48-ABD7-F84E-9617-23B321257D64}"/>
              </a:ext>
            </a:extLst>
          </p:cNvPr>
          <p:cNvSpPr txBox="1"/>
          <p:nvPr/>
        </p:nvSpPr>
        <p:spPr>
          <a:xfrm>
            <a:off x="1060056" y="614994"/>
            <a:ext cx="451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Control structures, flow: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DF371-9272-0149-AB22-5A9D25FFF05D}"/>
              </a:ext>
            </a:extLst>
          </p:cNvPr>
          <p:cNvSpPr txBox="1"/>
          <p:nvPr/>
        </p:nvSpPr>
        <p:spPr>
          <a:xfrm>
            <a:off x="1375646" y="1911631"/>
            <a:ext cx="757130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 Light" panose="020B0403020202020204" pitchFamily="34" charset="0"/>
              </a:rPr>
              <a:t>if	</a:t>
            </a:r>
            <a:r>
              <a:rPr lang="en-US" sz="3200" dirty="0">
                <a:latin typeface="Helvetica Light" panose="020B0403020202020204" pitchFamily="34" charset="0"/>
              </a:rPr>
              <a:t>	</a:t>
            </a:r>
            <a:r>
              <a:rPr lang="en-US" sz="2600" dirty="0">
                <a:latin typeface="Helvetica Light" panose="020B0403020202020204" pitchFamily="34" charset="0"/>
              </a:rPr>
              <a:t>conditional decision making</a:t>
            </a:r>
            <a:r>
              <a:rPr lang="en-US" sz="3200" b="1" dirty="0">
                <a:latin typeface="Helvetica Light" panose="020B0403020202020204" pitchFamily="34" charset="0"/>
              </a:rPr>
              <a:t>		</a:t>
            </a:r>
          </a:p>
          <a:p>
            <a:endParaRPr lang="en-US" sz="3200" b="1" dirty="0">
              <a:latin typeface="Helvetica Light" panose="020B0403020202020204" pitchFamily="34" charset="0"/>
            </a:endParaRPr>
          </a:p>
          <a:p>
            <a:r>
              <a:rPr lang="en-US" sz="3200" b="1" dirty="0">
                <a:latin typeface="Helvetica Light" panose="020B0403020202020204" pitchFamily="34" charset="0"/>
              </a:rPr>
              <a:t>if-else	</a:t>
            </a:r>
            <a:r>
              <a:rPr lang="en-US" sz="2600" dirty="0">
                <a:latin typeface="Helvetica Light" panose="020B0403020202020204" pitchFamily="34" charset="0"/>
              </a:rPr>
              <a:t>conditional decision making</a:t>
            </a:r>
            <a:endParaRPr lang="en-US" sz="2600" b="1" dirty="0">
              <a:latin typeface="Helvetica Light" panose="020B0403020202020204" pitchFamily="34" charset="0"/>
            </a:endParaRPr>
          </a:p>
          <a:p>
            <a:endParaRPr lang="en-US" sz="3200" b="1" dirty="0">
              <a:latin typeface="Helvetica Light" panose="020B0403020202020204" pitchFamily="34" charset="0"/>
            </a:endParaRPr>
          </a:p>
          <a:p>
            <a:r>
              <a:rPr lang="en-US" sz="3200" b="1" dirty="0">
                <a:latin typeface="Helvetica Light" panose="020B0403020202020204" pitchFamily="34" charset="0"/>
              </a:rPr>
              <a:t>for		</a:t>
            </a:r>
            <a:r>
              <a:rPr lang="en-US" sz="2600" dirty="0">
                <a:latin typeface="Helvetica Light" panose="020B0403020202020204" pitchFamily="34" charset="0"/>
              </a:rPr>
              <a:t>repeating operations in a loop</a:t>
            </a:r>
          </a:p>
          <a:p>
            <a:endParaRPr lang="en-US" sz="3200" b="1" dirty="0">
              <a:latin typeface="Helvetica Light" panose="020B0403020202020204" pitchFamily="34" charset="0"/>
            </a:endParaRPr>
          </a:p>
          <a:p>
            <a:r>
              <a:rPr lang="en-US" sz="3200" b="1" dirty="0">
                <a:latin typeface="Helvetica Light" panose="020B0403020202020204" pitchFamily="34" charset="0"/>
              </a:rPr>
              <a:t>while	</a:t>
            </a:r>
            <a:r>
              <a:rPr lang="en-US" sz="2600" dirty="0">
                <a:latin typeface="Helvetica Light" panose="020B0403020202020204" pitchFamily="34" charset="0"/>
              </a:rPr>
              <a:t>open ended loop</a:t>
            </a:r>
          </a:p>
        </p:txBody>
      </p:sp>
    </p:spTree>
    <p:extLst>
      <p:ext uri="{BB962C8B-B14F-4D97-AF65-F5344CB8AC3E}">
        <p14:creationId xmlns:p14="http://schemas.microsoft.com/office/powerpoint/2010/main" val="1858408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FD9AB-524F-134E-B72D-F2FAB72141BC}"/>
              </a:ext>
            </a:extLst>
          </p:cNvPr>
          <p:cNvSpPr/>
          <p:nvPr/>
        </p:nvSpPr>
        <p:spPr>
          <a:xfrm>
            <a:off x="2886157" y="453098"/>
            <a:ext cx="676763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if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conditional decision making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E53BD-95A4-9D49-BD20-32321062DD6A}"/>
              </a:ext>
            </a:extLst>
          </p:cNvPr>
          <p:cNvSpPr txBox="1"/>
          <p:nvPr/>
        </p:nvSpPr>
        <p:spPr>
          <a:xfrm>
            <a:off x="3202848" y="1452239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B4606-68DD-3B4F-98CC-7C01BAE0746B}"/>
              </a:ext>
            </a:extLst>
          </p:cNvPr>
          <p:cNvSpPr txBox="1"/>
          <p:nvPr/>
        </p:nvSpPr>
        <p:spPr>
          <a:xfrm>
            <a:off x="2744820" y="2455808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7F172-5C04-904D-AC3C-3496CC8E74F0}"/>
              </a:ext>
            </a:extLst>
          </p:cNvPr>
          <p:cNvSpPr txBox="1"/>
          <p:nvPr/>
        </p:nvSpPr>
        <p:spPr>
          <a:xfrm>
            <a:off x="3536219" y="3566001"/>
            <a:ext cx="1089728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if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4C11B4-3770-2A4D-9B57-E0D191D60337}"/>
              </a:ext>
            </a:extLst>
          </p:cNvPr>
          <p:cNvCxnSpPr>
            <a:cxnSpLocks/>
          </p:cNvCxnSpPr>
          <p:nvPr/>
        </p:nvCxnSpPr>
        <p:spPr>
          <a:xfrm>
            <a:off x="4081083" y="206246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E36A95-7D2F-AE47-843E-80A33A1AF6F2}"/>
              </a:ext>
            </a:extLst>
          </p:cNvPr>
          <p:cNvCxnSpPr>
            <a:cxnSpLocks/>
          </p:cNvCxnSpPr>
          <p:nvPr/>
        </p:nvCxnSpPr>
        <p:spPr>
          <a:xfrm>
            <a:off x="4072991" y="310431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8114D8-3F76-9D42-A77B-AFBF8AFBA2EA}"/>
              </a:ext>
            </a:extLst>
          </p:cNvPr>
          <p:cNvCxnSpPr>
            <a:cxnSpLocks/>
          </p:cNvCxnSpPr>
          <p:nvPr/>
        </p:nvCxnSpPr>
        <p:spPr>
          <a:xfrm>
            <a:off x="4755918" y="4057494"/>
            <a:ext cx="376881" cy="28294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0922E5-5D20-9C40-81B6-60415FA1A2E9}"/>
              </a:ext>
            </a:extLst>
          </p:cNvPr>
          <p:cNvCxnSpPr>
            <a:cxnSpLocks/>
          </p:cNvCxnSpPr>
          <p:nvPr/>
        </p:nvCxnSpPr>
        <p:spPr>
          <a:xfrm>
            <a:off x="3345295" y="4200452"/>
            <a:ext cx="610948" cy="141687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ED08F4-5AE7-1A4A-A8BC-D7E8616CB86A}"/>
              </a:ext>
            </a:extLst>
          </p:cNvPr>
          <p:cNvSpPr txBox="1"/>
          <p:nvPr/>
        </p:nvSpPr>
        <p:spPr>
          <a:xfrm>
            <a:off x="2027231" y="4340438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D9586F-A4EB-9647-88DE-5707439DE510}"/>
              </a:ext>
            </a:extLst>
          </p:cNvPr>
          <p:cNvSpPr txBox="1"/>
          <p:nvPr/>
        </p:nvSpPr>
        <p:spPr>
          <a:xfrm>
            <a:off x="4943134" y="4325212"/>
            <a:ext cx="1740286" cy="830997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true</a:t>
            </a:r>
            <a:r>
              <a:rPr lang="en-US" sz="2400" dirty="0">
                <a:latin typeface="Helvetica Light" panose="020B0403020202020204" pitchFamily="34" charset="0"/>
              </a:rPr>
              <a:t>: do something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5FA2BF-6FE0-D94A-93FB-CE7483769CAA}"/>
              </a:ext>
            </a:extLst>
          </p:cNvPr>
          <p:cNvCxnSpPr>
            <a:cxnSpLocks/>
          </p:cNvCxnSpPr>
          <p:nvPr/>
        </p:nvCxnSpPr>
        <p:spPr>
          <a:xfrm flipH="1">
            <a:off x="5202329" y="5257405"/>
            <a:ext cx="445912" cy="5082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2D0A6E-FF7E-9B49-8C97-C3A89509A86F}"/>
              </a:ext>
            </a:extLst>
          </p:cNvPr>
          <p:cNvSpPr txBox="1"/>
          <p:nvPr/>
        </p:nvSpPr>
        <p:spPr>
          <a:xfrm>
            <a:off x="2977743" y="5912459"/>
            <a:ext cx="219049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Rest of 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891C3-2381-0441-9D99-9E32E1804421}"/>
              </a:ext>
            </a:extLst>
          </p:cNvPr>
          <p:cNvSpPr txBox="1"/>
          <p:nvPr/>
        </p:nvSpPr>
        <p:spPr>
          <a:xfrm>
            <a:off x="7219488" y="220249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188429-E12B-8E46-A1CE-82A26410FDE3}"/>
              </a:ext>
            </a:extLst>
          </p:cNvPr>
          <p:cNvSpPr txBox="1"/>
          <p:nvPr/>
        </p:nvSpPr>
        <p:spPr>
          <a:xfrm>
            <a:off x="7219488" y="3091124"/>
            <a:ext cx="4759636" cy="954107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Num &gt;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print("negative”)</a:t>
            </a:r>
          </a:p>
        </p:txBody>
      </p:sp>
    </p:spTree>
    <p:extLst>
      <p:ext uri="{BB962C8B-B14F-4D97-AF65-F5344CB8AC3E}">
        <p14:creationId xmlns:p14="http://schemas.microsoft.com/office/powerpoint/2010/main" val="327210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FD9AB-524F-134E-B72D-F2FAB72141BC}"/>
              </a:ext>
            </a:extLst>
          </p:cNvPr>
          <p:cNvSpPr/>
          <p:nvPr/>
        </p:nvSpPr>
        <p:spPr>
          <a:xfrm>
            <a:off x="2886157" y="453098"/>
            <a:ext cx="78924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if-else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conditional decision making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891C3-2381-0441-9D99-9E32E1804421}"/>
              </a:ext>
            </a:extLst>
          </p:cNvPr>
          <p:cNvSpPr txBox="1"/>
          <p:nvPr/>
        </p:nvSpPr>
        <p:spPr>
          <a:xfrm>
            <a:off x="7248868" y="1800852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188429-E12B-8E46-A1CE-82A26410FDE3}"/>
              </a:ext>
            </a:extLst>
          </p:cNvPr>
          <p:cNvSpPr txBox="1"/>
          <p:nvPr/>
        </p:nvSpPr>
        <p:spPr>
          <a:xfrm>
            <a:off x="7248868" y="2689486"/>
            <a:ext cx="4974439" cy="181588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Num &lt;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print("negative”)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 &gt;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("positive”)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A6803D-5CDB-0A47-BAEC-FCBF593FC73B}"/>
              </a:ext>
            </a:extLst>
          </p:cNvPr>
          <p:cNvSpPr txBox="1"/>
          <p:nvPr/>
        </p:nvSpPr>
        <p:spPr>
          <a:xfrm>
            <a:off x="2615428" y="1386336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5ECC2D-E085-B444-9460-A57839F46449}"/>
              </a:ext>
            </a:extLst>
          </p:cNvPr>
          <p:cNvSpPr txBox="1"/>
          <p:nvPr/>
        </p:nvSpPr>
        <p:spPr>
          <a:xfrm>
            <a:off x="2157400" y="2389905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1BBD1A-D421-0848-8107-FD8C4855EF4E}"/>
              </a:ext>
            </a:extLst>
          </p:cNvPr>
          <p:cNvSpPr txBox="1"/>
          <p:nvPr/>
        </p:nvSpPr>
        <p:spPr>
          <a:xfrm>
            <a:off x="2948799" y="3500098"/>
            <a:ext cx="1089728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if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85EED1-8391-2743-A094-A8A0A0B25AA4}"/>
              </a:ext>
            </a:extLst>
          </p:cNvPr>
          <p:cNvCxnSpPr>
            <a:cxnSpLocks/>
          </p:cNvCxnSpPr>
          <p:nvPr/>
        </p:nvCxnSpPr>
        <p:spPr>
          <a:xfrm>
            <a:off x="3493663" y="1996559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113FB7-4AD3-A24A-8FED-3EB759F7A46C}"/>
              </a:ext>
            </a:extLst>
          </p:cNvPr>
          <p:cNvCxnSpPr>
            <a:cxnSpLocks/>
          </p:cNvCxnSpPr>
          <p:nvPr/>
        </p:nvCxnSpPr>
        <p:spPr>
          <a:xfrm>
            <a:off x="3485571" y="3038409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4BA391-6E45-404D-B9DA-A1761EF0CEA8}"/>
              </a:ext>
            </a:extLst>
          </p:cNvPr>
          <p:cNvCxnSpPr>
            <a:cxnSpLocks/>
          </p:cNvCxnSpPr>
          <p:nvPr/>
        </p:nvCxnSpPr>
        <p:spPr>
          <a:xfrm>
            <a:off x="4168498" y="3991591"/>
            <a:ext cx="376881" cy="28294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7B1F8C-567A-A64B-B282-ABFB05525412}"/>
              </a:ext>
            </a:extLst>
          </p:cNvPr>
          <p:cNvCxnSpPr>
            <a:cxnSpLocks/>
          </p:cNvCxnSpPr>
          <p:nvPr/>
        </p:nvCxnSpPr>
        <p:spPr>
          <a:xfrm flipH="1">
            <a:off x="2390323" y="4134549"/>
            <a:ext cx="367552" cy="26910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EB6A256-25FD-6B46-8546-2A3755D499E5}"/>
              </a:ext>
            </a:extLst>
          </p:cNvPr>
          <p:cNvSpPr txBox="1"/>
          <p:nvPr/>
        </p:nvSpPr>
        <p:spPr>
          <a:xfrm>
            <a:off x="1017589" y="3742877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false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9BBEA0-99EC-0B46-B656-D1544ECA0BDD}"/>
              </a:ext>
            </a:extLst>
          </p:cNvPr>
          <p:cNvSpPr txBox="1"/>
          <p:nvPr/>
        </p:nvSpPr>
        <p:spPr>
          <a:xfrm>
            <a:off x="4308263" y="4367042"/>
            <a:ext cx="2117914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do something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0DB83B-E65A-794F-AF8C-CB6292CCCCC2}"/>
              </a:ext>
            </a:extLst>
          </p:cNvPr>
          <p:cNvCxnSpPr>
            <a:cxnSpLocks/>
          </p:cNvCxnSpPr>
          <p:nvPr/>
        </p:nvCxnSpPr>
        <p:spPr>
          <a:xfrm flipH="1">
            <a:off x="4308263" y="4961311"/>
            <a:ext cx="492262" cy="5686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A7F59C1-CCD8-EA4F-AF0A-E75ECE5E18D9}"/>
              </a:ext>
            </a:extLst>
          </p:cNvPr>
          <p:cNvSpPr txBox="1"/>
          <p:nvPr/>
        </p:nvSpPr>
        <p:spPr>
          <a:xfrm>
            <a:off x="2390323" y="5846556"/>
            <a:ext cx="219049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Rest of code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71A2C9-CBA7-9343-A130-52EA207D69E7}"/>
              </a:ext>
            </a:extLst>
          </p:cNvPr>
          <p:cNvSpPr txBox="1"/>
          <p:nvPr/>
        </p:nvSpPr>
        <p:spPr>
          <a:xfrm>
            <a:off x="4132438" y="3900197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true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3D61A3-4590-1647-B339-D6AE75D19FE0}"/>
              </a:ext>
            </a:extLst>
          </p:cNvPr>
          <p:cNvSpPr txBox="1"/>
          <p:nvPr/>
        </p:nvSpPr>
        <p:spPr>
          <a:xfrm>
            <a:off x="1384338" y="4443975"/>
            <a:ext cx="1089728" cy="4616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else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F0DA49-066B-F447-AA96-E9CC9E0E5FE3}"/>
              </a:ext>
            </a:extLst>
          </p:cNvPr>
          <p:cNvCxnSpPr>
            <a:cxnSpLocks/>
          </p:cNvCxnSpPr>
          <p:nvPr/>
        </p:nvCxnSpPr>
        <p:spPr>
          <a:xfrm>
            <a:off x="2219922" y="5035213"/>
            <a:ext cx="420614" cy="49478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53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C2BDB-BA0E-3941-961A-D3A5A5D22E7D}"/>
              </a:ext>
            </a:extLst>
          </p:cNvPr>
          <p:cNvSpPr txBox="1"/>
          <p:nvPr/>
        </p:nvSpPr>
        <p:spPr>
          <a:xfrm>
            <a:off x="6976210" y="2150205"/>
            <a:ext cx="4592924" cy="3293209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Num in range(10):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print(Num *10)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Name in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print(Name)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Base in ‘ACTGCCC’: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print(Base)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297FB-DFAC-9D4C-9510-8915D875C53B}"/>
              </a:ext>
            </a:extLst>
          </p:cNvPr>
          <p:cNvSpPr txBox="1"/>
          <p:nvPr/>
        </p:nvSpPr>
        <p:spPr>
          <a:xfrm>
            <a:off x="6976210" y="143685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D0168A-BD1A-9C4E-B04D-AFEEB55A52FD}"/>
              </a:ext>
            </a:extLst>
          </p:cNvPr>
          <p:cNvSpPr txBox="1"/>
          <p:nvPr/>
        </p:nvSpPr>
        <p:spPr>
          <a:xfrm>
            <a:off x="3202848" y="1452239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5D532-E3CF-3740-A4D0-1CB5EE8B6FAE}"/>
              </a:ext>
            </a:extLst>
          </p:cNvPr>
          <p:cNvSpPr txBox="1"/>
          <p:nvPr/>
        </p:nvSpPr>
        <p:spPr>
          <a:xfrm>
            <a:off x="2744820" y="2455808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E9AC7-020E-3B45-820F-08991B08911A}"/>
              </a:ext>
            </a:extLst>
          </p:cNvPr>
          <p:cNvSpPr txBox="1"/>
          <p:nvPr/>
        </p:nvSpPr>
        <p:spPr>
          <a:xfrm>
            <a:off x="2816028" y="3566001"/>
            <a:ext cx="2601314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For each item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E915EC-514A-D341-AE14-58115A232A48}"/>
              </a:ext>
            </a:extLst>
          </p:cNvPr>
          <p:cNvCxnSpPr>
            <a:cxnSpLocks/>
          </p:cNvCxnSpPr>
          <p:nvPr/>
        </p:nvCxnSpPr>
        <p:spPr>
          <a:xfrm>
            <a:off x="4081083" y="206246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5A2D02-4CD9-B341-8BB0-785F082054C6}"/>
              </a:ext>
            </a:extLst>
          </p:cNvPr>
          <p:cNvCxnSpPr>
            <a:cxnSpLocks/>
          </p:cNvCxnSpPr>
          <p:nvPr/>
        </p:nvCxnSpPr>
        <p:spPr>
          <a:xfrm>
            <a:off x="4072991" y="310431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A4BF2102-64CD-074C-BB48-26F949FD6FD4}"/>
              </a:ext>
            </a:extLst>
          </p:cNvPr>
          <p:cNvSpPr/>
          <p:nvPr/>
        </p:nvSpPr>
        <p:spPr>
          <a:xfrm rot="5400000">
            <a:off x="4569477" y="3634817"/>
            <a:ext cx="1914038" cy="2100391"/>
          </a:xfrm>
          <a:prstGeom prst="circularArrow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>
            <a:extLst>
              <a:ext uri="{FF2B5EF4-FFF2-40B4-BE49-F238E27FC236}">
                <a16:creationId xmlns:a16="http://schemas.microsoft.com/office/drawing/2014/main" id="{185A91F7-F176-7542-BC15-9B72EA0C6500}"/>
              </a:ext>
            </a:extLst>
          </p:cNvPr>
          <p:cNvSpPr/>
          <p:nvPr/>
        </p:nvSpPr>
        <p:spPr>
          <a:xfrm rot="16200000">
            <a:off x="1687760" y="3687553"/>
            <a:ext cx="1914038" cy="2100391"/>
          </a:xfrm>
          <a:prstGeom prst="circularArrow">
            <a:avLst/>
          </a:prstGeom>
          <a:solidFill>
            <a:schemeClr val="bg1">
              <a:lumMod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1C4F67-6C74-3A47-A072-2AB85A0C8CBD}"/>
              </a:ext>
            </a:extLst>
          </p:cNvPr>
          <p:cNvSpPr txBox="1"/>
          <p:nvPr/>
        </p:nvSpPr>
        <p:spPr>
          <a:xfrm>
            <a:off x="2744821" y="5129112"/>
            <a:ext cx="2749672" cy="1200329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Do something</a:t>
            </a:r>
          </a:p>
          <a:p>
            <a:pPr algn="ctr"/>
            <a:r>
              <a:rPr lang="en-US" sz="2300" dirty="0">
                <a:latin typeface="Helvetica Light" panose="020B0403020202020204" pitchFamily="34" charset="0"/>
              </a:rPr>
              <a:t>(exit loop when nothing left to do)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4DEB45-FD0B-5B40-9BBD-7C8467FD63AC}"/>
              </a:ext>
            </a:extLst>
          </p:cNvPr>
          <p:cNvSpPr/>
          <p:nvPr/>
        </p:nvSpPr>
        <p:spPr>
          <a:xfrm>
            <a:off x="2886157" y="453098"/>
            <a:ext cx="78924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for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iterative loop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7945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C2BDB-BA0E-3941-961A-D3A5A5D22E7D}"/>
              </a:ext>
            </a:extLst>
          </p:cNvPr>
          <p:cNvSpPr txBox="1"/>
          <p:nvPr/>
        </p:nvSpPr>
        <p:spPr>
          <a:xfrm>
            <a:off x="6976210" y="2150205"/>
            <a:ext cx="2989921" cy="1292662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X &lt; 100: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X = X + 2	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print(X)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297FB-DFAC-9D4C-9510-8915D875C53B}"/>
              </a:ext>
            </a:extLst>
          </p:cNvPr>
          <p:cNvSpPr txBox="1"/>
          <p:nvPr/>
        </p:nvSpPr>
        <p:spPr>
          <a:xfrm>
            <a:off x="6976210" y="143685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D0168A-BD1A-9C4E-B04D-AFEEB55A52FD}"/>
              </a:ext>
            </a:extLst>
          </p:cNvPr>
          <p:cNvSpPr txBox="1"/>
          <p:nvPr/>
        </p:nvSpPr>
        <p:spPr>
          <a:xfrm>
            <a:off x="3202848" y="1452239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5D532-E3CF-3740-A4D0-1CB5EE8B6FAE}"/>
              </a:ext>
            </a:extLst>
          </p:cNvPr>
          <p:cNvSpPr txBox="1"/>
          <p:nvPr/>
        </p:nvSpPr>
        <p:spPr>
          <a:xfrm>
            <a:off x="2744820" y="2455808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E9AC7-020E-3B45-820F-08991B08911A}"/>
              </a:ext>
            </a:extLst>
          </p:cNvPr>
          <p:cNvSpPr txBox="1"/>
          <p:nvPr/>
        </p:nvSpPr>
        <p:spPr>
          <a:xfrm>
            <a:off x="2691951" y="3562369"/>
            <a:ext cx="2778263" cy="892552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Helvetica Light" panose="020B0403020202020204" pitchFamily="34" charset="0"/>
              </a:rPr>
              <a:t>while </a:t>
            </a:r>
          </a:p>
          <a:p>
            <a:pPr algn="ctr"/>
            <a:r>
              <a:rPr lang="en-US" sz="2600" dirty="0">
                <a:latin typeface="Helvetica Light" panose="020B0403020202020204" pitchFamily="34" charset="0"/>
              </a:rPr>
              <a:t>(condition is true)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E915EC-514A-D341-AE14-58115A232A48}"/>
              </a:ext>
            </a:extLst>
          </p:cNvPr>
          <p:cNvCxnSpPr>
            <a:cxnSpLocks/>
          </p:cNvCxnSpPr>
          <p:nvPr/>
        </p:nvCxnSpPr>
        <p:spPr>
          <a:xfrm>
            <a:off x="4081083" y="206246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5A2D02-4CD9-B341-8BB0-785F082054C6}"/>
              </a:ext>
            </a:extLst>
          </p:cNvPr>
          <p:cNvCxnSpPr>
            <a:cxnSpLocks/>
          </p:cNvCxnSpPr>
          <p:nvPr/>
        </p:nvCxnSpPr>
        <p:spPr>
          <a:xfrm>
            <a:off x="4072991" y="310431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A4BF2102-64CD-074C-BB48-26F949FD6FD4}"/>
              </a:ext>
            </a:extLst>
          </p:cNvPr>
          <p:cNvSpPr/>
          <p:nvPr/>
        </p:nvSpPr>
        <p:spPr>
          <a:xfrm rot="5400000">
            <a:off x="4569477" y="3634817"/>
            <a:ext cx="1914038" cy="2100391"/>
          </a:xfrm>
          <a:prstGeom prst="circularArrow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>
            <a:extLst>
              <a:ext uri="{FF2B5EF4-FFF2-40B4-BE49-F238E27FC236}">
                <a16:creationId xmlns:a16="http://schemas.microsoft.com/office/drawing/2014/main" id="{185A91F7-F176-7542-BC15-9B72EA0C6500}"/>
              </a:ext>
            </a:extLst>
          </p:cNvPr>
          <p:cNvSpPr/>
          <p:nvPr/>
        </p:nvSpPr>
        <p:spPr>
          <a:xfrm rot="16200000">
            <a:off x="1687760" y="3687553"/>
            <a:ext cx="1914038" cy="2100391"/>
          </a:xfrm>
          <a:prstGeom prst="circularArrow">
            <a:avLst/>
          </a:prstGeom>
          <a:solidFill>
            <a:schemeClr val="bg1">
              <a:lumMod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1C4F67-6C74-3A47-A072-2AB85A0C8CBD}"/>
              </a:ext>
            </a:extLst>
          </p:cNvPr>
          <p:cNvSpPr txBox="1"/>
          <p:nvPr/>
        </p:nvSpPr>
        <p:spPr>
          <a:xfrm>
            <a:off x="2744821" y="5129112"/>
            <a:ext cx="2749672" cy="1200329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Do something</a:t>
            </a:r>
          </a:p>
          <a:p>
            <a:pPr algn="ctr"/>
            <a:r>
              <a:rPr lang="en-US" sz="2300" dirty="0">
                <a:latin typeface="Helvetica Light" panose="020B0403020202020204" pitchFamily="34" charset="0"/>
              </a:rPr>
              <a:t>(exit loop when nothing left to do)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4DEB45-FD0B-5B40-9BBD-7C8467FD63AC}"/>
              </a:ext>
            </a:extLst>
          </p:cNvPr>
          <p:cNvSpPr/>
          <p:nvPr/>
        </p:nvSpPr>
        <p:spPr>
          <a:xfrm>
            <a:off x="2886157" y="453098"/>
            <a:ext cx="78924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while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iterative loop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7407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12C3A7-9D04-7D4D-8D49-C10A93131485}"/>
              </a:ext>
            </a:extLst>
          </p:cNvPr>
          <p:cNvSpPr txBox="1"/>
          <p:nvPr/>
        </p:nvSpPr>
        <p:spPr>
          <a:xfrm>
            <a:off x="4277162" y="678878"/>
            <a:ext cx="253466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>
                <a:latin typeface="Helvetica Light" panose="020B0403020202020204" pitchFamily="34" charset="0"/>
              </a:rPr>
              <a:t>Input/Output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4CEF9-8B7D-AC4A-842B-E210353E36AC}"/>
              </a:ext>
            </a:extLst>
          </p:cNvPr>
          <p:cNvSpPr txBox="1"/>
          <p:nvPr/>
        </p:nvSpPr>
        <p:spPr>
          <a:xfrm>
            <a:off x="772998" y="1923068"/>
            <a:ext cx="10796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 Nearly always, your programs will </a:t>
            </a:r>
            <a:r>
              <a:rPr lang="en-US" sz="2400" b="1" dirty="0">
                <a:latin typeface="Helvetica Light" panose="020B0403020202020204" pitchFamily="34" charset="0"/>
              </a:rPr>
              <a:t>process</a:t>
            </a:r>
            <a:r>
              <a:rPr lang="en-US" sz="2400" dirty="0">
                <a:latin typeface="Helvetica Light" panose="020B0403020202020204" pitchFamily="34" charset="0"/>
              </a:rPr>
              <a:t> information </a:t>
            </a:r>
            <a:r>
              <a:rPr lang="en-US" sz="2400" b="1" dirty="0">
                <a:latin typeface="Helvetica Light" panose="020B0403020202020204" pitchFamily="34" charset="0"/>
              </a:rPr>
              <a:t>from</a:t>
            </a:r>
            <a:r>
              <a:rPr lang="en-US" sz="2400" dirty="0">
                <a:latin typeface="Helvetica Light" panose="020B0403020202020204" pitchFamily="34" charset="0"/>
              </a:rPr>
              <a:t> files you specify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D4770-6C50-644C-B0CF-470988DE7D1D}"/>
              </a:ext>
            </a:extLst>
          </p:cNvPr>
          <p:cNvSpPr txBox="1"/>
          <p:nvPr/>
        </p:nvSpPr>
        <p:spPr>
          <a:xfrm>
            <a:off x="772998" y="3429000"/>
            <a:ext cx="997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 Nearly always, your programs will </a:t>
            </a:r>
            <a:r>
              <a:rPr lang="en-US" sz="2400" b="1" dirty="0">
                <a:latin typeface="Helvetica Light" panose="020B0403020202020204" pitchFamily="34" charset="0"/>
              </a:rPr>
              <a:t>write</a:t>
            </a:r>
            <a:r>
              <a:rPr lang="en-US" sz="2400" dirty="0">
                <a:latin typeface="Helvetica Light" panose="020B0403020202020204" pitchFamily="34" charset="0"/>
              </a:rPr>
              <a:t> information </a:t>
            </a:r>
            <a:r>
              <a:rPr lang="en-US" sz="2400" b="1" dirty="0">
                <a:latin typeface="Helvetica Light" panose="020B0403020202020204" pitchFamily="34" charset="0"/>
              </a:rPr>
              <a:t>to</a:t>
            </a:r>
            <a:r>
              <a:rPr lang="en-US" sz="2400" dirty="0">
                <a:latin typeface="Helvetica Light" panose="020B0403020202020204" pitchFamily="34" charset="0"/>
              </a:rPr>
              <a:t> files you specify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E54A4-CE4D-2A4B-A94A-DBCDD423FDF2}"/>
              </a:ext>
            </a:extLst>
          </p:cNvPr>
          <p:cNvSpPr txBox="1"/>
          <p:nvPr/>
        </p:nvSpPr>
        <p:spPr>
          <a:xfrm>
            <a:off x="772998" y="4657125"/>
            <a:ext cx="11203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 Sometimes this will involve one file at a time; often it will involve many (which can be just as easy) </a:t>
            </a:r>
          </a:p>
        </p:txBody>
      </p:sp>
    </p:spTree>
    <p:extLst>
      <p:ext uri="{BB962C8B-B14F-4D97-AF65-F5344CB8AC3E}">
        <p14:creationId xmlns:p14="http://schemas.microsoft.com/office/powerpoint/2010/main" val="51100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64385" y="1126044"/>
            <a:ext cx="104762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a. Lets work on the </a:t>
            </a:r>
            <a:r>
              <a:rPr lang="en-US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yeast_genome.gff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file from last week. Use </a:t>
            </a:r>
            <a:r>
              <a:rPr lang="en-US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awk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to write the 1st, 3rd, and 5</a:t>
            </a:r>
            <a:r>
              <a:rPr lang="en-US" sz="22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column from that file to another file.</a:t>
            </a:r>
          </a:p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</a:p>
          <a:p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$ </a:t>
            </a:r>
            <a:r>
              <a:rPr lang="en-US" sz="2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awk</a:t>
            </a: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{'print $1, $3, $5'} </a:t>
            </a:r>
            <a:r>
              <a:rPr lang="en-US" sz="2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yeast_genome.gff</a:t>
            </a:r>
            <a:endParaRPr 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FDE10-E745-8F46-A00C-41F947B2980E}"/>
              </a:ext>
            </a:extLst>
          </p:cNvPr>
          <p:cNvSpPr txBox="1"/>
          <p:nvPr/>
        </p:nvSpPr>
        <p:spPr>
          <a:xfrm>
            <a:off x="3857246" y="210879"/>
            <a:ext cx="4370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From unix_assignment4:</a:t>
            </a: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C73CEE-A315-C849-A416-4C799FA367FC}"/>
              </a:ext>
            </a:extLst>
          </p:cNvPr>
          <p:cNvSpPr/>
          <p:nvPr/>
        </p:nvSpPr>
        <p:spPr>
          <a:xfrm>
            <a:off x="964385" y="2995316"/>
            <a:ext cx="1018916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b. The 4</a:t>
            </a:r>
            <a:r>
              <a:rPr lang="en-US" sz="22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and 5</a:t>
            </a:r>
            <a:r>
              <a:rPr lang="en-US" sz="22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columns of that file represent the starting and ending location on a chromosome of the annotated sequences represented in this file. Write out the first three columns of this file and the LENGTH of each gene to an output file.</a:t>
            </a:r>
          </a:p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</a:p>
          <a:p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awk {'print $1, $2, $3, $5 - $4'} </a:t>
            </a:r>
            <a:r>
              <a:rPr lang="en-US" sz="2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yeast_genome.gff</a:t>
            </a: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&gt; </a:t>
            </a:r>
            <a:r>
              <a:rPr lang="en-US" sz="2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info_</a:t>
            </a:r>
            <a:r>
              <a:rPr lang="en-US" sz="2200" b="1" err="1">
                <a:latin typeface="Calibri Light" panose="020F0302020204030204" pitchFamily="34" charset="0"/>
                <a:cs typeface="Calibri Light" panose="020F0302020204030204" pitchFamily="34" charset="0"/>
              </a:rPr>
              <a:t>length</a:t>
            </a:r>
            <a:r>
              <a:rPr lang="en-US" sz="2200" b="1">
                <a:latin typeface="Calibri Light" panose="020F0302020204030204" pitchFamily="34" charset="0"/>
                <a:cs typeface="Calibri Light" panose="020F0302020204030204" pitchFamily="34" charset="0"/>
              </a:rPr>
              <a:t>_yeast.txt</a:t>
            </a:r>
            <a:endParaRPr 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D51D8-73CA-A24C-A2E0-2F1754FFDBB4}"/>
              </a:ext>
            </a:extLst>
          </p:cNvPr>
          <p:cNvSpPr/>
          <p:nvPr/>
        </p:nvSpPr>
        <p:spPr>
          <a:xfrm>
            <a:off x="964385" y="4864588"/>
            <a:ext cx="104762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c. Now, lets say we want to do the same thing as above, but only for sequences that are longer than 400 bases in length. Use </a:t>
            </a:r>
            <a:r>
              <a:rPr lang="en-US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awk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to extract that information</a:t>
            </a:r>
          </a:p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</a:p>
          <a:p>
            <a:r>
              <a:rPr lang="en-US" sz="2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awk</a:t>
            </a: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{'if ($5 - $4 &gt; 400) print $1, $2, $3, $5 - $4 '} </a:t>
            </a:r>
            <a:r>
              <a:rPr lang="en-US" sz="2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yeast_genome.gff</a:t>
            </a:r>
            <a:endParaRPr 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83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EC7FB8-F28C-3049-9D95-317AA02DF52B}"/>
              </a:ext>
            </a:extLst>
          </p:cNvPr>
          <p:cNvSpPr txBox="1"/>
          <p:nvPr/>
        </p:nvSpPr>
        <p:spPr>
          <a:xfrm>
            <a:off x="4828666" y="500705"/>
            <a:ext cx="44149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>
                <a:latin typeface="Helvetica Light" panose="020B0403020202020204" pitchFamily="34" charset="0"/>
              </a:rPr>
              <a:t>Input/Output</a:t>
            </a:r>
            <a:r>
              <a:rPr lang="en-US" sz="3300" dirty="0">
                <a:latin typeface="Helvetica Light" panose="020B0403020202020204" pitchFamily="34" charset="0"/>
              </a:rPr>
              <a:t>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83BAB5-56BC-E14C-BDEF-778ED572538D}"/>
              </a:ext>
            </a:extLst>
          </p:cNvPr>
          <p:cNvSpPr txBox="1"/>
          <p:nvPr/>
        </p:nvSpPr>
        <p:spPr>
          <a:xfrm>
            <a:off x="1104980" y="2038233"/>
            <a:ext cx="8295861" cy="156966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file_from_working_directory.txt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(Line)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79ED2C-B997-3248-89ED-002D171AEA55}"/>
              </a:ext>
            </a:extLst>
          </p:cNvPr>
          <p:cNvSpPr/>
          <p:nvPr/>
        </p:nvSpPr>
        <p:spPr>
          <a:xfrm>
            <a:off x="1104980" y="1292583"/>
            <a:ext cx="2582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Input 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1C2E5-D1E4-0642-996C-D74F09D25FB8}"/>
              </a:ext>
            </a:extLst>
          </p:cNvPr>
          <p:cNvSpPr txBox="1"/>
          <p:nvPr/>
        </p:nvSpPr>
        <p:spPr>
          <a:xfrm>
            <a:off x="1104980" y="4780587"/>
            <a:ext cx="8848897" cy="120032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output_to_working_directory.txt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OutFile.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9F65D-5D75-7D4B-98F8-182DBE056691}"/>
              </a:ext>
            </a:extLst>
          </p:cNvPr>
          <p:cNvSpPr/>
          <p:nvPr/>
        </p:nvSpPr>
        <p:spPr>
          <a:xfrm>
            <a:off x="1104980" y="4034937"/>
            <a:ext cx="28616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Output example:</a:t>
            </a:r>
          </a:p>
        </p:txBody>
      </p:sp>
    </p:spTree>
    <p:extLst>
      <p:ext uri="{BB962C8B-B14F-4D97-AF65-F5344CB8AC3E}">
        <p14:creationId xmlns:p14="http://schemas.microsoft.com/office/powerpoint/2010/main" val="52590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220B4F-105B-954F-BF7B-F3FB31A67296}"/>
              </a:ext>
            </a:extLst>
          </p:cNvPr>
          <p:cNvSpPr txBox="1"/>
          <p:nvPr/>
        </p:nvSpPr>
        <p:spPr>
          <a:xfrm>
            <a:off x="981432" y="626914"/>
            <a:ext cx="2553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Why Python?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05A53-5305-5D45-82E7-85A901F3E3AB}"/>
              </a:ext>
            </a:extLst>
          </p:cNvPr>
          <p:cNvSpPr txBox="1"/>
          <p:nvPr/>
        </p:nvSpPr>
        <p:spPr>
          <a:xfrm>
            <a:off x="958607" y="1616119"/>
            <a:ext cx="109124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It is one of the most common languages used in biology and other sciences. 	</a:t>
            </a:r>
            <a:r>
              <a:rPr lang="en-US" sz="2300" dirty="0">
                <a:effectLst/>
                <a:latin typeface="Helvetica Light" panose="020B0403020202020204" pitchFamily="34" charset="0"/>
              </a:rPr>
              <a:t>Thus, you will find a lot of documentation and examples online.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0BFB6-0132-9E43-8181-94CB34A19F8D}"/>
              </a:ext>
            </a:extLst>
          </p:cNvPr>
          <p:cNvSpPr txBox="1"/>
          <p:nvPr/>
        </p:nvSpPr>
        <p:spPr>
          <a:xfrm>
            <a:off x="958601" y="2880403"/>
            <a:ext cx="1113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effectLst/>
                <a:latin typeface="Helvetica Light" panose="020B0403020202020204" pitchFamily="34" charset="0"/>
              </a:rPr>
              <a:t>- Excellent for text manipulation, well suited to bioinformatics and data science.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046FC5-BED7-3342-A952-AFD3B74529F5}"/>
              </a:ext>
            </a:extLst>
          </p:cNvPr>
          <p:cNvSpPr txBox="1"/>
          <p:nvPr/>
        </p:nvSpPr>
        <p:spPr>
          <a:xfrm>
            <a:off x="958603" y="3805918"/>
            <a:ext cx="111389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effectLst/>
                <a:latin typeface="Helvetica Light" panose="020B0403020202020204" pitchFamily="34" charset="0"/>
              </a:rPr>
              <a:t>- It uses consistent syntax, which makes learning specific code relatively easy.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50B2A-B383-6741-ACA7-DD2066A31AA2}"/>
              </a:ext>
            </a:extLst>
          </p:cNvPr>
          <p:cNvSpPr txBox="1"/>
          <p:nvPr/>
        </p:nvSpPr>
        <p:spPr>
          <a:xfrm>
            <a:off x="981432" y="4703537"/>
            <a:ext cx="1113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effectLst/>
                <a:latin typeface="Helvetica Light" panose="020B0403020202020204" pitchFamily="34" charset="0"/>
              </a:rPr>
              <a:t>- Many built-in libraries/functions to facilitate common tasks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72F9E-EDF9-9044-97C0-476E2277DD5E}"/>
              </a:ext>
            </a:extLst>
          </p:cNvPr>
          <p:cNvSpPr txBox="1"/>
          <p:nvPr/>
        </p:nvSpPr>
        <p:spPr>
          <a:xfrm>
            <a:off x="981432" y="5613663"/>
            <a:ext cx="602440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Widely used, across science and industry. </a:t>
            </a:r>
          </a:p>
        </p:txBody>
      </p:sp>
    </p:spTree>
    <p:extLst>
      <p:ext uri="{BB962C8B-B14F-4D97-AF65-F5344CB8AC3E}">
        <p14:creationId xmlns:p14="http://schemas.microsoft.com/office/powerpoint/2010/main" val="493156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C19098-BCF8-7F47-9A53-B988D35650AB}"/>
              </a:ext>
            </a:extLst>
          </p:cNvPr>
          <p:cNvSpPr txBox="1"/>
          <p:nvPr/>
        </p:nvSpPr>
        <p:spPr>
          <a:xfrm>
            <a:off x="1272745" y="902043"/>
            <a:ext cx="3464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Before next week: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94C2E-1163-644D-9D6E-D89FA9A5C7CF}"/>
              </a:ext>
            </a:extLst>
          </p:cNvPr>
          <p:cNvSpPr txBox="1"/>
          <p:nvPr/>
        </p:nvSpPr>
        <p:spPr>
          <a:xfrm>
            <a:off x="1272744" y="1857632"/>
            <a:ext cx="1040060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latin typeface="Helvetica Light" panose="020B0403020202020204" pitchFamily="34" charset="0"/>
              </a:rPr>
              <a:t>Go through short week5_primer.md</a:t>
            </a:r>
          </a:p>
          <a:p>
            <a:pPr marL="514350" indent="-514350">
              <a:buAutoNum type="arabicPeriod"/>
            </a:pPr>
            <a:endParaRPr lang="en-US" sz="32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Helvetica Light" panose="020B0403020202020204" pitchFamily="34" charset="0"/>
              </a:rPr>
              <a:t>Read Chapter 7, Preview Chapter 8</a:t>
            </a:r>
          </a:p>
          <a:p>
            <a:pPr marL="514350" indent="-514350">
              <a:buAutoNum type="arabicPeriod"/>
            </a:pPr>
            <a:endParaRPr lang="en-US" sz="32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Helvetica Light" panose="020B0403020202020204" pitchFamily="34" charset="0"/>
              </a:rPr>
              <a:t>Catch up if needed</a:t>
            </a:r>
          </a:p>
          <a:p>
            <a:pPr marL="514350" indent="-514350">
              <a:buAutoNum type="arabicPeriod"/>
            </a:pPr>
            <a:endParaRPr lang="en-US" sz="32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Helvetica Light" panose="020B0403020202020204" pitchFamily="34" charset="0"/>
              </a:rPr>
              <a:t>Converse about independent project ideas if needed</a:t>
            </a:r>
          </a:p>
        </p:txBody>
      </p:sp>
    </p:spTree>
    <p:extLst>
      <p:ext uri="{BB962C8B-B14F-4D97-AF65-F5344CB8AC3E}">
        <p14:creationId xmlns:p14="http://schemas.microsoft.com/office/powerpoint/2010/main" val="299710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10A132-F479-7B4D-90DF-92D2042E73B8}"/>
              </a:ext>
            </a:extLst>
          </p:cNvPr>
          <p:cNvSpPr txBox="1"/>
          <p:nvPr/>
        </p:nvSpPr>
        <p:spPr>
          <a:xfrm>
            <a:off x="341745" y="840511"/>
            <a:ext cx="11600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1. Make sure you have python 3 installed (follow 	week5_primer.md)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EACCF-7E0D-8A4F-9D6C-B787233F3FA7}"/>
              </a:ext>
            </a:extLst>
          </p:cNvPr>
          <p:cNvSpPr txBox="1"/>
          <p:nvPr/>
        </p:nvSpPr>
        <p:spPr>
          <a:xfrm>
            <a:off x="369454" y="2590802"/>
            <a:ext cx="11820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2. Write </a:t>
            </a:r>
            <a:r>
              <a:rPr lang="en-US" sz="3000">
                <a:latin typeface="Helvetica Light" panose="020B0403020202020204" pitchFamily="34" charset="0"/>
              </a:rPr>
              <a:t>your first</a:t>
            </a:r>
            <a:r>
              <a:rPr lang="en-US" sz="3000" dirty="0">
                <a:latin typeface="Helvetica Light" panose="020B0403020202020204" pitchFamily="34" charset="0"/>
              </a:rPr>
              <a:t>, and simplest possible, python program (follow 	week5_primer.md)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4EA31-EF2A-F045-A761-D6ECF013E8E0}"/>
              </a:ext>
            </a:extLst>
          </p:cNvPr>
          <p:cNvSpPr txBox="1"/>
          <p:nvPr/>
        </p:nvSpPr>
        <p:spPr>
          <a:xfrm>
            <a:off x="369454" y="4318247"/>
            <a:ext cx="11820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3. Note: updated versions of book chapters corrected for python 3 	will be available with other weekly materials on GitHub, starting 	with chapter 8.</a:t>
            </a:r>
          </a:p>
        </p:txBody>
      </p:sp>
    </p:spTree>
    <p:extLst>
      <p:ext uri="{BB962C8B-B14F-4D97-AF65-F5344CB8AC3E}">
        <p14:creationId xmlns:p14="http://schemas.microsoft.com/office/powerpoint/2010/main" val="79706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015567-784C-3746-9A0D-D952302611BC}"/>
              </a:ext>
            </a:extLst>
          </p:cNvPr>
          <p:cNvSpPr txBox="1"/>
          <p:nvPr/>
        </p:nvSpPr>
        <p:spPr>
          <a:xfrm>
            <a:off x="1345542" y="311603"/>
            <a:ext cx="8448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Useful resources to explore and keep nearby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F5914-295B-B540-B3B3-2858C5F8C89F}"/>
              </a:ext>
            </a:extLst>
          </p:cNvPr>
          <p:cNvSpPr/>
          <p:nvPr/>
        </p:nvSpPr>
        <p:spPr>
          <a:xfrm>
            <a:off x="771225" y="1150237"/>
            <a:ext cx="91763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effectLst/>
                <a:latin typeface="Helvetica Light" panose="020B0403020202020204" pitchFamily="34" charset="0"/>
              </a:rPr>
              <a:t>Python documentation: </a:t>
            </a:r>
            <a:endParaRPr lang="en-US" sz="2300" b="1" dirty="0">
              <a:latin typeface="Helvetica Light" panose="020B0403020202020204" pitchFamily="34" charset="0"/>
            </a:endParaRPr>
          </a:p>
          <a:p>
            <a:r>
              <a:rPr lang="en-US" sz="2300" dirty="0">
                <a:effectLst/>
                <a:latin typeface="Helvetica Light" panose="020B0403020202020204" pitchFamily="34" charset="0"/>
              </a:rPr>
              <a:t>(</a:t>
            </a:r>
            <a:r>
              <a:rPr lang="en-US" sz="2300" u="sng" dirty="0">
                <a:effectLst/>
                <a:latin typeface="Helvetica Light" panose="020B0403020202020204" pitchFamily="34" charset="0"/>
              </a:rPr>
              <a:t>https://</a:t>
            </a:r>
            <a:r>
              <a:rPr lang="en-US" sz="2300" u="sng" dirty="0" err="1">
                <a:effectLst/>
                <a:latin typeface="Helvetica Light" panose="020B0403020202020204" pitchFamily="34" charset="0"/>
              </a:rPr>
              <a:t>www.python.org</a:t>
            </a:r>
            <a:r>
              <a:rPr lang="en-US" sz="2300" u="sng" dirty="0">
                <a:effectLst/>
                <a:latin typeface="Helvetica Light" panose="020B0403020202020204" pitchFamily="34" charset="0"/>
              </a:rPr>
              <a:t>/doc/</a:t>
            </a:r>
            <a:r>
              <a:rPr lang="en-US" sz="2300" dirty="0">
                <a:effectLst/>
                <a:latin typeface="Helvetica Light" panose="020B0403020202020204" pitchFamily="34" charset="0"/>
              </a:rPr>
              <a:t>)</a:t>
            </a:r>
          </a:p>
          <a:p>
            <a:br>
              <a:rPr lang="en-US" sz="2300" dirty="0">
                <a:effectLst/>
                <a:latin typeface="Helvetica Light" panose="020B0403020202020204" pitchFamily="34" charset="0"/>
              </a:rPr>
            </a:br>
            <a:r>
              <a:rPr lang="en-US" sz="2300" b="1" dirty="0">
                <a:effectLst/>
                <a:latin typeface="Helvetica Light" panose="020B0403020202020204" pitchFamily="34" charset="0"/>
              </a:rPr>
              <a:t>Python for Biologists online materials:</a:t>
            </a:r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effectLst/>
                <a:latin typeface="Helvetica Light" panose="020B0403020202020204" pitchFamily="34" charset="0"/>
              </a:rPr>
              <a:t>(</a:t>
            </a:r>
            <a:r>
              <a:rPr lang="en-US" sz="2300" u="sng" dirty="0">
                <a:effectLst/>
                <a:latin typeface="Helvetica Light" panose="020B0403020202020204" pitchFamily="34" charset="0"/>
                <a:hlinkClick r:id="rId3"/>
              </a:rPr>
              <a:t>https://pythonforbiologists.com/introduction</a:t>
            </a:r>
            <a:r>
              <a:rPr lang="en-US" sz="2300" dirty="0">
                <a:effectLst/>
                <a:latin typeface="Helvetica Light" panose="020B0403020202020204" pitchFamily="34" charset="0"/>
              </a:rPr>
              <a:t>)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b="1" dirty="0">
                <a:latin typeface="Helvetica Light" panose="020B0403020202020204" pitchFamily="34" charset="0"/>
              </a:rPr>
              <a:t>Learn Python Interactive</a:t>
            </a:r>
          </a:p>
          <a:p>
            <a:r>
              <a:rPr lang="en-US" sz="2300" dirty="0">
                <a:latin typeface="Helvetica Light" panose="020B0403020202020204" pitchFamily="34" charset="0"/>
              </a:rPr>
              <a:t>(https://</a:t>
            </a:r>
            <a:r>
              <a:rPr lang="en-US" sz="2300" dirty="0" err="1">
                <a:latin typeface="Helvetica Light" panose="020B0403020202020204" pitchFamily="34" charset="0"/>
              </a:rPr>
              <a:t>www.learnpython.org</a:t>
            </a:r>
            <a:r>
              <a:rPr lang="en-US" sz="2300" dirty="0">
                <a:latin typeface="Helvetica Light" panose="020B0403020202020204" pitchFamily="34" charset="0"/>
              </a:rPr>
              <a:t>/)</a:t>
            </a:r>
          </a:p>
          <a:p>
            <a:r>
              <a:rPr lang="en-US" sz="2300" dirty="0">
                <a:latin typeface="Helvetica Light" panose="020B0403020202020204" pitchFamily="34" charset="0"/>
              </a:rPr>
              <a:t>- This has a built in interpreter, so you can test code or play with code under the tutorial examples. Excellent resource.</a:t>
            </a:r>
          </a:p>
          <a:p>
            <a:br>
              <a:rPr lang="en-US" sz="2300" dirty="0">
                <a:latin typeface="Helvetica Light" panose="020B0403020202020204" pitchFamily="34" charset="0"/>
              </a:rPr>
            </a:br>
            <a:r>
              <a:rPr lang="en-US" sz="2300" b="1" dirty="0">
                <a:latin typeface="Helvetica Light" panose="020B0403020202020204" pitchFamily="34" charset="0"/>
              </a:rPr>
              <a:t>Python guru </a:t>
            </a:r>
          </a:p>
          <a:p>
            <a:r>
              <a:rPr lang="en-US" sz="2300" dirty="0">
                <a:latin typeface="Helvetica Light" panose="020B0403020202020204" pitchFamily="34" charset="0"/>
              </a:rPr>
              <a:t>(https://</a:t>
            </a:r>
            <a:r>
              <a:rPr lang="en-US" sz="2300" dirty="0" err="1">
                <a:latin typeface="Helvetica Light" panose="020B0403020202020204" pitchFamily="34" charset="0"/>
              </a:rPr>
              <a:t>thepythonguru.com</a:t>
            </a:r>
            <a:r>
              <a:rPr lang="en-US" sz="2300" dirty="0">
                <a:latin typeface="Helvetica Light" panose="020B0403020202020204" pitchFamily="34" charset="0"/>
              </a:rPr>
              <a:t>/)</a:t>
            </a:r>
          </a:p>
          <a:p>
            <a:r>
              <a:rPr lang="en-US" sz="2300" dirty="0">
                <a:latin typeface="Helvetica Light" panose="020B0403020202020204" pitchFamily="34" charset="0"/>
              </a:rPr>
              <a:t>- This also has a built in </a:t>
            </a:r>
            <a:r>
              <a:rPr lang="en-US" sz="2300" dirty="0" err="1">
                <a:latin typeface="Helvetica Light" panose="020B0403020202020204" pitchFamily="34" charset="0"/>
              </a:rPr>
              <a:t>interpretter</a:t>
            </a:r>
            <a:r>
              <a:rPr lang="en-US" sz="2300" dirty="0">
                <a:latin typeface="Helvetica Light" panose="020B0403020202020204" pitchFamily="34" charset="0"/>
              </a:rPr>
              <a:t>, so you can test code or play with code under the tutorial examples. Excellent resource.</a:t>
            </a:r>
          </a:p>
          <a:p>
            <a:br>
              <a:rPr lang="en-US" sz="2300" dirty="0"/>
            </a:br>
            <a:endParaRPr lang="en-US" sz="2300" dirty="0"/>
          </a:p>
          <a:p>
            <a:endParaRPr lang="en-US" sz="2300" dirty="0">
              <a:effectLst/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702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EB9D57-508E-FDD9-C9F8-0B9820F90B55}"/>
              </a:ext>
            </a:extLst>
          </p:cNvPr>
          <p:cNvSpPr txBox="1"/>
          <p:nvPr/>
        </p:nvSpPr>
        <p:spPr>
          <a:xfrm>
            <a:off x="2522483" y="6200368"/>
            <a:ext cx="71470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docs.anaconda.com</a:t>
            </a:r>
            <a:r>
              <a:rPr lang="en-US" sz="2400" dirty="0"/>
              <a:t>/anaconda/navigator/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6B00920-F8F7-1472-4683-CE8647CC0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40" y="257852"/>
            <a:ext cx="9545320" cy="57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sign with white text&#10;&#10;Description automatically generated">
            <a:extLst>
              <a:ext uri="{FF2B5EF4-FFF2-40B4-BE49-F238E27FC236}">
                <a16:creationId xmlns:a16="http://schemas.microsoft.com/office/drawing/2014/main" id="{44495BB9-88D1-8C4D-A085-387807630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47"/>
          <a:stretch/>
        </p:blipFill>
        <p:spPr>
          <a:xfrm>
            <a:off x="380829" y="733510"/>
            <a:ext cx="6736663" cy="2355679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9142EF8-04B5-7248-BFF2-7D4FD875A4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26"/>
          <a:stretch/>
        </p:blipFill>
        <p:spPr>
          <a:xfrm>
            <a:off x="380829" y="3855823"/>
            <a:ext cx="6736663" cy="2001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415882-908E-9B45-8817-45F09B6C3CDE}"/>
              </a:ext>
            </a:extLst>
          </p:cNvPr>
          <p:cNvSpPr txBox="1"/>
          <p:nvPr/>
        </p:nvSpPr>
        <p:spPr>
          <a:xfrm>
            <a:off x="7519614" y="1433384"/>
            <a:ext cx="35474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1901302108_H7_D_13.txt.txt</a:t>
            </a:r>
          </a:p>
          <a:p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Before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changing line endings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1DA8D-13F3-0F47-A23D-EDD58F161B9A}"/>
              </a:ext>
            </a:extLst>
          </p:cNvPr>
          <p:cNvSpPr txBox="1"/>
          <p:nvPr/>
        </p:nvSpPr>
        <p:spPr>
          <a:xfrm>
            <a:off x="7519614" y="4295169"/>
            <a:ext cx="4161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unix_1901302108_H7_D_13.txt.txt</a:t>
            </a:r>
          </a:p>
          <a:p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After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changing line endings</a:t>
            </a:r>
          </a:p>
        </p:txBody>
      </p:sp>
    </p:spTree>
    <p:extLst>
      <p:ext uri="{BB962C8B-B14F-4D97-AF65-F5344CB8AC3E}">
        <p14:creationId xmlns:p14="http://schemas.microsoft.com/office/powerpoint/2010/main" val="377572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391FDE-1247-F64A-BFC5-0E58A6657807}"/>
              </a:ext>
            </a:extLst>
          </p:cNvPr>
          <p:cNvSpPr txBox="1"/>
          <p:nvPr/>
        </p:nvSpPr>
        <p:spPr>
          <a:xfrm>
            <a:off x="601872" y="340539"/>
            <a:ext cx="10251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Shell script to change line </a:t>
            </a:r>
            <a:r>
              <a:rPr lang="en-US" sz="3200" dirty="0">
                <a:latin typeface="Helvetica Light" panose="020B0403020202020204" pitchFamily="34" charset="0"/>
              </a:rPr>
              <a:t>endings</a:t>
            </a:r>
            <a:r>
              <a:rPr lang="en-US" sz="3000" dirty="0">
                <a:latin typeface="Helvetica Light" panose="020B0403020202020204" pitchFamily="34" charset="0"/>
              </a:rPr>
              <a:t> on any number of files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D47716-3A32-5041-BCC2-1F957C9415F5}"/>
              </a:ext>
            </a:extLst>
          </p:cNvPr>
          <p:cNvSpPr/>
          <p:nvPr/>
        </p:nvSpPr>
        <p:spPr>
          <a:xfrm>
            <a:off x="5240821" y="1666431"/>
            <a:ext cx="6014717" cy="440120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#!/bin/bash</a:t>
            </a: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echo $@</a:t>
            </a:r>
          </a:p>
          <a:p>
            <a:r>
              <a:rPr lang="en-US" sz="2800" b="1" dirty="0">
                <a:latin typeface="Helvetica Light" panose="020B0403020202020204" pitchFamily="34" charset="0"/>
              </a:rPr>
              <a:t>echo $1</a:t>
            </a:r>
          </a:p>
          <a:p>
            <a:r>
              <a:rPr lang="en-US" sz="2800" b="1" dirty="0">
                <a:latin typeface="Helvetica Light" panose="020B0403020202020204" pitchFamily="34" charset="0"/>
              </a:rPr>
              <a:t>echo $2</a:t>
            </a: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for file in $@; do</a:t>
            </a:r>
          </a:p>
          <a:p>
            <a:r>
              <a:rPr lang="en-US" sz="2800" b="1" dirty="0">
                <a:latin typeface="Helvetica Light" panose="020B0403020202020204" pitchFamily="34" charset="0"/>
              </a:rPr>
              <a:t>cat $file | tr '\r' '\n' &gt; </a:t>
            </a:r>
            <a:r>
              <a:rPr lang="en-US" sz="2800" b="1" dirty="0" err="1">
                <a:latin typeface="Helvetica Light" panose="020B0403020202020204" pitchFamily="34" charset="0"/>
              </a:rPr>
              <a:t>unix</a:t>
            </a:r>
            <a:r>
              <a:rPr lang="en-US" sz="2800" b="1" dirty="0">
                <a:latin typeface="Helvetica Light" panose="020B0403020202020204" pitchFamily="34" charset="0"/>
              </a:rPr>
              <a:t>_$file</a:t>
            </a: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done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8562A7-773F-794D-9B9C-135DA10ACEB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498428" y="2015951"/>
            <a:ext cx="662151" cy="75878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5D825-E42E-6245-BAB8-80D2A74E1FC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499984" y="2904715"/>
            <a:ext cx="1492430" cy="33476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890E26-1A8A-7449-B726-FD06CC9E4BF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539469" y="3663947"/>
            <a:ext cx="1435187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0A521C-9E67-E847-B1D1-318109BDC8FA}"/>
              </a:ext>
            </a:extLst>
          </p:cNvPr>
          <p:cNvSpPr txBox="1"/>
          <p:nvPr/>
        </p:nvSpPr>
        <p:spPr>
          <a:xfrm>
            <a:off x="315310" y="1461953"/>
            <a:ext cx="41831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Prints list of arguments, to confirm input is working as planned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4B234-B071-084D-A695-FBE178D55DD1}"/>
              </a:ext>
            </a:extLst>
          </p:cNvPr>
          <p:cNvSpPr txBox="1"/>
          <p:nvPr/>
        </p:nvSpPr>
        <p:spPr>
          <a:xfrm>
            <a:off x="936462" y="2689271"/>
            <a:ext cx="2563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Prints 1</a:t>
            </a:r>
            <a:r>
              <a:rPr lang="en-US" sz="2200" baseline="30000" dirty="0">
                <a:latin typeface="Helvetica Light" panose="020B0403020202020204" pitchFamily="34" charset="0"/>
                <a:cs typeface="Calibri Light" panose="020F0302020204030204" pitchFamily="34" charset="0"/>
              </a:rPr>
              <a:t>st</a:t>
            </a:r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 argument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8D6572-E6D5-E743-9D18-E698F3D968FD}"/>
              </a:ext>
            </a:extLst>
          </p:cNvPr>
          <p:cNvSpPr txBox="1"/>
          <p:nvPr/>
        </p:nvSpPr>
        <p:spPr>
          <a:xfrm>
            <a:off x="903811" y="3448503"/>
            <a:ext cx="26356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Prints 2</a:t>
            </a:r>
            <a:r>
              <a:rPr lang="en-US" sz="2200" baseline="30000" dirty="0">
                <a:latin typeface="Helvetica Light" panose="020B0403020202020204" pitchFamily="34" charset="0"/>
                <a:cs typeface="Calibri Light" panose="020F0302020204030204" pitchFamily="34" charset="0"/>
              </a:rPr>
              <a:t>nd</a:t>
            </a:r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 argument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C840FD-CB3E-1549-B2F8-5BB5D3BA97AA}"/>
              </a:ext>
            </a:extLst>
          </p:cNvPr>
          <p:cNvSpPr txBox="1"/>
          <p:nvPr/>
        </p:nvSpPr>
        <p:spPr>
          <a:xfrm>
            <a:off x="936462" y="4206207"/>
            <a:ext cx="26035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Loops through files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FF3D06-C953-E947-8284-F8A7E133554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540060" y="4421651"/>
            <a:ext cx="1452354" cy="6677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68BB58-9DE4-B24F-8070-8B086B60EFE2}"/>
              </a:ext>
            </a:extLst>
          </p:cNvPr>
          <p:cNvSpPr txBox="1"/>
          <p:nvPr/>
        </p:nvSpPr>
        <p:spPr>
          <a:xfrm>
            <a:off x="936462" y="4912894"/>
            <a:ext cx="37235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Changes line endings, redirects to file. Name of file starts with </a:t>
            </a:r>
            <a:r>
              <a:rPr lang="en-US" sz="2200" dirty="0" err="1">
                <a:latin typeface="Helvetica Light" panose="020B0403020202020204" pitchFamily="34" charset="0"/>
                <a:cs typeface="Calibri Light" panose="020F0302020204030204" pitchFamily="34" charset="0"/>
              </a:rPr>
              <a:t>unix</a:t>
            </a:r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_, and ends with the name of the input argument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F4D187-4F75-0D42-85A2-9F3B32AFD097}"/>
              </a:ext>
            </a:extLst>
          </p:cNvPr>
          <p:cNvCxnSpPr>
            <a:cxnSpLocks/>
          </p:cNvCxnSpPr>
          <p:nvPr/>
        </p:nvCxnSpPr>
        <p:spPr>
          <a:xfrm flipV="1">
            <a:off x="4179986" y="4933442"/>
            <a:ext cx="862547" cy="19449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72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8EEA-9595-1B41-A96E-2F9FE7BD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62" y="273526"/>
            <a:ext cx="10515600" cy="1325563"/>
          </a:xfrm>
        </p:spPr>
        <p:txBody>
          <a:bodyPr>
            <a:norm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alibri Light" panose="020F0302020204030204" pitchFamily="34" charset="0"/>
              </a:rPr>
              <a:t>Chapter 7: Practical Computing for Biologists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64D6-B84B-7E42-969B-BE31357A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2" y="1501553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Helvetica Light" panose="020B0403020202020204" pitchFamily="34" charset="0"/>
                <a:cs typeface="Calibri Light" panose="020F0302020204030204" pitchFamily="34" charset="0"/>
              </a:rPr>
              <a:t>Data structures and workflow control concepts are similar 	across programming languages</a:t>
            </a:r>
          </a:p>
          <a:p>
            <a:pPr marL="514350" indent="-514350">
              <a:buAutoNum type="arabicPeriod"/>
            </a:pPr>
            <a:endParaRPr lang="en-US" dirty="0">
              <a:latin typeface="Helvetica Light" panose="020B0403020202020204" pitchFamily="34" charset="0"/>
              <a:cs typeface="Calibri Light" panose="020F03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Helvetica Light" panose="020B0403020202020204" pitchFamily="34" charset="0"/>
                <a:cs typeface="Calibri Light" panose="020F0302020204030204" pitchFamily="34" charset="0"/>
              </a:rPr>
              <a:t>Understanding these elements (</a:t>
            </a:r>
            <a:r>
              <a:rPr lang="en-US" i="1" dirty="0">
                <a:latin typeface="Helvetica Light" panose="020B0403020202020204" pitchFamily="34" charset="0"/>
                <a:cs typeface="Calibri Light" panose="020F0302020204030204" pitchFamily="34" charset="0"/>
              </a:rPr>
              <a:t>without necessarily having to think about syntax</a:t>
            </a:r>
            <a:r>
              <a:rPr lang="en-US" dirty="0">
                <a:latin typeface="Helvetica Light" panose="020B0403020202020204" pitchFamily="34" charset="0"/>
                <a:cs typeface="Calibri Light" panose="020F0302020204030204" pitchFamily="34" charset="0"/>
              </a:rPr>
              <a:t>) will aid your approach to any programming language</a:t>
            </a:r>
          </a:p>
          <a:p>
            <a:pPr marL="514350" indent="-514350">
              <a:buAutoNum type="arabicPeriod"/>
            </a:pPr>
            <a:endParaRPr lang="en-US" dirty="0">
              <a:latin typeface="Helvetica Light" panose="020B0403020202020204" pitchFamily="34" charset="0"/>
              <a:cs typeface="Calibri Light" panose="020F03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Helvetica Light" panose="020B0403020202020204" pitchFamily="34" charset="0"/>
                <a:cs typeface="Calibri Light" panose="020F0302020204030204" pitchFamily="34" charset="0"/>
              </a:rPr>
              <a:t>Think about your data as a series of programmable          	tasks, </a:t>
            </a:r>
            <a:r>
              <a:rPr lang="en-US" dirty="0" err="1">
                <a:latin typeface="Helvetica Light" panose="020B0403020202020204" pitchFamily="34" charset="0"/>
                <a:cs typeface="Calibri Light" panose="020F0302020204030204" pitchFamily="34" charset="0"/>
              </a:rPr>
              <a:t>abstractable</a:t>
            </a:r>
            <a:r>
              <a:rPr lang="en-US" dirty="0">
                <a:latin typeface="Helvetica Light" panose="020B0403020202020204" pitchFamily="34" charset="0"/>
                <a:cs typeface="Calibri Light" panose="020F0302020204030204" pitchFamily="34" charset="0"/>
              </a:rPr>
              <a:t> as ‘pseudocode’</a:t>
            </a:r>
          </a:p>
        </p:txBody>
      </p:sp>
      <p:sp>
        <p:nvSpPr>
          <p:cNvPr id="4" name="AutoShape 2" descr="Practical Computing for Biologists (for Rent) 1st edition by Haddock, Steven H. D.; Dunn, Casey W. 9780878933914 textbook">
            <a:extLst>
              <a:ext uri="{FF2B5EF4-FFF2-40B4-BE49-F238E27FC236}">
                <a16:creationId xmlns:a16="http://schemas.microsoft.com/office/drawing/2014/main" id="{FE8E1120-C8BC-DB4E-AB65-6E9F2C3061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7000" y="2362200"/>
            <a:ext cx="1778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Helvetica Light" panose="020B0403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7644B-1E9F-5A4F-BC1A-E62173C9C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1" y="3639312"/>
            <a:ext cx="2682240" cy="32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2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83D9-5056-CA4C-8ED1-CE7C6207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E9A26-673A-214D-86A2-996C9179B9E6}"/>
              </a:ext>
            </a:extLst>
          </p:cNvPr>
          <p:cNvSpPr txBox="1"/>
          <p:nvPr/>
        </p:nvSpPr>
        <p:spPr>
          <a:xfrm>
            <a:off x="838200" y="1855219"/>
            <a:ext cx="108883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Cover basic concepts of programming to guide your thinking with python and other languages.</a:t>
            </a: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Terminology</a:t>
            </a: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Variable types</a:t>
            </a: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Control structures</a:t>
            </a: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600" dirty="0" err="1">
                <a:latin typeface="Helvetica Light" panose="020B0403020202020204" pitchFamily="34" charset="0"/>
              </a:rPr>
              <a:t>Input/Output</a:t>
            </a: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6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7F41-5E86-8645-9FFB-AA59BAAA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914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Helvetica Light" panose="020B0403020202020204" pitchFamily="34" charset="0"/>
              </a:rPr>
              <a:t>Compiled vs. Interpreted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A1B3E-F8F4-E647-8392-D8527DEF2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859" y="1579477"/>
            <a:ext cx="9929602" cy="2260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Helvetica Light" panose="020B0403020202020204" pitchFamily="34" charset="0"/>
              </a:rPr>
              <a:t>Compiled</a:t>
            </a:r>
          </a:p>
          <a:p>
            <a:pPr marL="457200" lvl="1" indent="0">
              <a:buNone/>
            </a:pPr>
            <a:r>
              <a:rPr lang="en-US" dirty="0">
                <a:latin typeface="Helvetica Light" panose="020B0403020202020204" pitchFamily="34" charset="0"/>
              </a:rPr>
              <a:t>- C, C+, Java</a:t>
            </a:r>
          </a:p>
          <a:p>
            <a:pPr marL="457200" lvl="1" indent="0">
              <a:buNone/>
            </a:pPr>
            <a:r>
              <a:rPr lang="en-US" dirty="0">
                <a:latin typeface="Helvetica Light" panose="020B0403020202020204" pitchFamily="34" charset="0"/>
              </a:rPr>
              <a:t>- Translated from human readable code (source code) to computer   	understandable instructions – must be compiled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62E82-60ED-8A4B-975B-8E8E63466990}"/>
              </a:ext>
            </a:extLst>
          </p:cNvPr>
          <p:cNvSpPr txBox="1"/>
          <p:nvPr/>
        </p:nvSpPr>
        <p:spPr>
          <a:xfrm>
            <a:off x="954860" y="3840330"/>
            <a:ext cx="1060906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Interpreted (or scripting languages) </a:t>
            </a:r>
          </a:p>
          <a:p>
            <a:pPr lvl="1"/>
            <a:r>
              <a:rPr lang="en-US" sz="2400" dirty="0">
                <a:latin typeface="Helvetica Light" panose="020B0403020202020204" pitchFamily="34" charset="0"/>
              </a:rPr>
              <a:t>- </a:t>
            </a:r>
            <a:r>
              <a:rPr lang="en-US" sz="2400" dirty="0" err="1">
                <a:latin typeface="Helvetica Light" panose="020B0403020202020204" pitchFamily="34" charset="0"/>
              </a:rPr>
              <a:t>perl</a:t>
            </a:r>
            <a:r>
              <a:rPr lang="en-US" sz="2400" dirty="0">
                <a:latin typeface="Helvetica Light" panose="020B0403020202020204" pitchFamily="34" charset="0"/>
              </a:rPr>
              <a:t>, python, ruby, R</a:t>
            </a:r>
          </a:p>
          <a:p>
            <a:pPr lvl="1"/>
            <a:r>
              <a:rPr lang="en-US" sz="2400" dirty="0">
                <a:latin typeface="Helvetica Light" panose="020B0403020202020204" pitchFamily="34" charset="0"/>
              </a:rPr>
              <a:t>- Processed by an interpreter each time they run – don’t have to compile</a:t>
            </a:r>
          </a:p>
          <a:p>
            <a:pPr lvl="1"/>
            <a:r>
              <a:rPr lang="en-US" sz="2400" dirty="0">
                <a:latin typeface="Helvetica Light" panose="020B0403020202020204" pitchFamily="34" charset="0"/>
              </a:rPr>
              <a:t>- Program itself is the source code, easy to modify and can be run on 	any machine</a:t>
            </a:r>
          </a:p>
          <a:p>
            <a:pPr lvl="1"/>
            <a:r>
              <a:rPr lang="en-US" sz="2400" dirty="0">
                <a:latin typeface="Helvetica Light" panose="020B0403020202020204" pitchFamily="34" charset="0"/>
              </a:rPr>
              <a:t>- BASH was our interpreter for the shell scripts you wrote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079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30FCD1-795E-8E4E-A80C-059D9DC8AC9F}"/>
              </a:ext>
            </a:extLst>
          </p:cNvPr>
          <p:cNvSpPr txBox="1"/>
          <p:nvPr/>
        </p:nvSpPr>
        <p:spPr>
          <a:xfrm>
            <a:off x="951471" y="593124"/>
            <a:ext cx="64331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Helvetica Light" panose="020B0403020202020204" pitchFamily="34" charset="0"/>
              </a:rPr>
              <a:t>Basic programming terminology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CC50E-E6D9-9D4F-B819-3AA1392B9FF8}"/>
              </a:ext>
            </a:extLst>
          </p:cNvPr>
          <p:cNvSpPr/>
          <p:nvPr/>
        </p:nvSpPr>
        <p:spPr>
          <a:xfrm>
            <a:off x="951471" y="3295984"/>
            <a:ext cx="97212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Statement</a:t>
            </a:r>
            <a:r>
              <a:rPr lang="en-US" sz="2400" dirty="0">
                <a:latin typeface="Helvetica Light" panose="020B0403020202020204" pitchFamily="34" charset="0"/>
              </a:rPr>
              <a:t> – a line of a program or script which can assign a value, do a comparison or perform other operations. 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(“ATCGGGC”)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17E4A-5480-7845-87E6-57B716F08B89}"/>
              </a:ext>
            </a:extLst>
          </p:cNvPr>
          <p:cNvSpPr/>
          <p:nvPr/>
        </p:nvSpPr>
        <p:spPr>
          <a:xfrm>
            <a:off x="951471" y="1576858"/>
            <a:ext cx="82125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Arguments</a:t>
            </a:r>
            <a:r>
              <a:rPr lang="en-US" sz="2400" dirty="0">
                <a:latin typeface="Helvetica Light" panose="020B0403020202020204" pitchFamily="34" charset="0"/>
              </a:rPr>
              <a:t> – values that are sent to programs or functions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 bash mac2unix.sh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macfiles.txt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305FC-1A0B-BF4E-9369-FA11D584C686}"/>
              </a:ext>
            </a:extLst>
          </p:cNvPr>
          <p:cNvSpPr/>
          <p:nvPr/>
        </p:nvSpPr>
        <p:spPr>
          <a:xfrm>
            <a:off x="5469394" y="1992356"/>
            <a:ext cx="2416456" cy="478145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28769B-3B0A-634E-AE2D-B475794A6B93}"/>
              </a:ext>
            </a:extLst>
          </p:cNvPr>
          <p:cNvSpPr/>
          <p:nvPr/>
        </p:nvSpPr>
        <p:spPr>
          <a:xfrm>
            <a:off x="872924" y="5384441"/>
            <a:ext cx="88793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Parameters</a:t>
            </a:r>
            <a:r>
              <a:rPr lang="en-US" sz="2400" dirty="0">
                <a:latin typeface="Helvetica Light" panose="020B0403020202020204" pitchFamily="34" charset="0"/>
              </a:rPr>
              <a:t> – Values that are sent to a function when it is called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DNAseq.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07873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30FCD1-795E-8E4E-A80C-059D9DC8AC9F}"/>
              </a:ext>
            </a:extLst>
          </p:cNvPr>
          <p:cNvSpPr txBox="1"/>
          <p:nvPr/>
        </p:nvSpPr>
        <p:spPr>
          <a:xfrm>
            <a:off x="951471" y="593124"/>
            <a:ext cx="64331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Helvetica Light" panose="020B0403020202020204" pitchFamily="34" charset="0"/>
              </a:rPr>
              <a:t>Basic programming terminology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CC50E-E6D9-9D4F-B819-3AA1392B9FF8}"/>
              </a:ext>
            </a:extLst>
          </p:cNvPr>
          <p:cNvSpPr/>
          <p:nvPr/>
        </p:nvSpPr>
        <p:spPr>
          <a:xfrm>
            <a:off x="894827" y="3582688"/>
            <a:ext cx="97212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Return</a:t>
            </a:r>
            <a:r>
              <a:rPr lang="en-US" sz="2400" dirty="0">
                <a:latin typeface="Helvetica Light" panose="020B0403020202020204" pitchFamily="34" charset="0"/>
              </a:rPr>
              <a:t> – the value created and sent back from a function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DNAseq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17E4A-5480-7845-87E6-57B716F08B89}"/>
              </a:ext>
            </a:extLst>
          </p:cNvPr>
          <p:cNvSpPr/>
          <p:nvPr/>
        </p:nvSpPr>
        <p:spPr>
          <a:xfrm>
            <a:off x="951471" y="1705652"/>
            <a:ext cx="10824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Function</a:t>
            </a:r>
            <a:r>
              <a:rPr lang="en-US" sz="2400" dirty="0">
                <a:latin typeface="Helvetica Light" panose="020B0403020202020204" pitchFamily="34" charset="0"/>
              </a:rPr>
              <a:t> – a subprogram used to repeatedly to perform the same task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DNAseq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020D4E-623A-5A49-8185-FF86AFF08485}"/>
              </a:ext>
            </a:extLst>
          </p:cNvPr>
          <p:cNvSpPr/>
          <p:nvPr/>
        </p:nvSpPr>
        <p:spPr>
          <a:xfrm>
            <a:off x="894827" y="5433879"/>
            <a:ext cx="97212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Parse</a:t>
            </a:r>
            <a:r>
              <a:rPr lang="en-US" sz="2400" dirty="0">
                <a:latin typeface="Helvetica Light" panose="020B0403020202020204" pitchFamily="34" charset="0"/>
              </a:rPr>
              <a:t> – To extract particular data elements from a larger set</a:t>
            </a:r>
          </a:p>
        </p:txBody>
      </p:sp>
    </p:spTree>
    <p:extLst>
      <p:ext uri="{BB962C8B-B14F-4D97-AF65-F5344CB8AC3E}">
        <p14:creationId xmlns:p14="http://schemas.microsoft.com/office/powerpoint/2010/main" val="336049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28435</TotalTime>
  <Words>1687</Words>
  <Application>Microsoft Macintosh PowerPoint</Application>
  <PresentationFormat>Widescreen</PresentationFormat>
  <Paragraphs>235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Chapter 7: Practical Computing for Biologists</vt:lpstr>
      <vt:lpstr>Overview:</vt:lpstr>
      <vt:lpstr>Compiled vs. Interpreted Languages</vt:lpstr>
      <vt:lpstr>PowerPoint Presentation</vt:lpstr>
      <vt:lpstr>PowerPoint Presentation</vt:lpstr>
      <vt:lpstr>How to write a program – four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91</cp:revision>
  <dcterms:created xsi:type="dcterms:W3CDTF">2020-09-19T21:18:57Z</dcterms:created>
  <dcterms:modified xsi:type="dcterms:W3CDTF">2023-09-27T00:54:52Z</dcterms:modified>
</cp:coreProperties>
</file>