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383" r:id="rId2"/>
    <p:sldId id="360" r:id="rId3"/>
    <p:sldId id="353" r:id="rId4"/>
    <p:sldId id="369" r:id="rId5"/>
    <p:sldId id="355" r:id="rId6"/>
    <p:sldId id="356" r:id="rId7"/>
    <p:sldId id="371" r:id="rId8"/>
    <p:sldId id="382" r:id="rId9"/>
    <p:sldId id="378" r:id="rId10"/>
    <p:sldId id="381" r:id="rId11"/>
    <p:sldId id="384" r:id="rId12"/>
    <p:sldId id="3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876"/>
    <p:restoredTop sz="91429"/>
  </p:normalViewPr>
  <p:slideViewPr>
    <p:cSldViewPr snapToGrid="0">
      <p:cViewPr varScale="1">
        <p:scale>
          <a:sx n="122" d="100"/>
          <a:sy n="122" d="100"/>
        </p:scale>
        <p:origin x="1536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DBA9A8-790D-A34C-81B3-AAB3B1EC16EF}" type="datetimeFigureOut">
              <a:rPr lang="en-US" smtClean="0"/>
              <a:t>11/26/23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A97805-0EA8-E845-8269-11BC8EA55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2197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77526-5FB5-26D3-E5A1-BB9AC4E78B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1F3E11-BBC6-5E32-5B25-096468DA3C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0DA8AD-1A00-FE57-EC78-88A4E6281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A542E-AEBB-EF44-9C2C-32DFB0F4562E}" type="datetimeFigureOut">
              <a:rPr lang="en-US" smtClean="0"/>
              <a:t>11/26/23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E5B5AA-593C-F23F-B951-E8838C731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D0388B-7170-FA37-3437-6BFF34070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1CF32-7426-1341-AEF5-A48D9291C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957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24F09-D9FF-E187-D63B-F5673800D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87ED9B-809F-8786-1979-4F038D42DE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3FEAE6-FF35-5D1C-A572-66AB2228D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A542E-AEBB-EF44-9C2C-32DFB0F4562E}" type="datetimeFigureOut">
              <a:rPr lang="en-US" smtClean="0"/>
              <a:t>11/26/23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8AB76C-8E7B-0675-E6EA-B0D819ED1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6057AE-552B-C051-D022-FFF9729A5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1CF32-7426-1341-AEF5-A48D9291C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976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59E192-4F05-742C-4076-7453016D54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DC6578-CEB9-32D8-1BE2-11D5727B45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8518BB-C740-EA10-9BD2-6DE548DA1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A542E-AEBB-EF44-9C2C-32DFB0F4562E}" type="datetimeFigureOut">
              <a:rPr lang="en-US" smtClean="0"/>
              <a:t>11/26/23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38FCBF-7BE5-BD6B-25E1-69FECFE0D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291EE9-2520-C2CC-FFB8-EEFF92E7D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1CF32-7426-1341-AEF5-A48D9291C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288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3F7FB-5AB9-32E8-7F7A-529F4AD66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1C3BF-27C0-8964-DB4B-00FA31DE34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D87484-524E-3BD4-47C0-E638074B5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A542E-AEBB-EF44-9C2C-32DFB0F4562E}" type="datetimeFigureOut">
              <a:rPr lang="en-US" smtClean="0"/>
              <a:t>11/26/23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7EFF7D-26B6-10F6-7017-4C07D6B5C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342E76-23C2-8E02-C5D0-AF6F86F75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1CF32-7426-1341-AEF5-A48D9291C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915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8BB2D-E77A-780B-DA66-B05CA5234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F12BC5-9845-1953-581B-165BCA623F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D4E613-0F5C-852F-B1CF-BBEAAA3F6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A542E-AEBB-EF44-9C2C-32DFB0F4562E}" type="datetimeFigureOut">
              <a:rPr lang="en-US" smtClean="0"/>
              <a:t>11/26/23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E1FFB2-755F-010C-041C-09D557C57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F1FBB8-4718-39B4-445B-830732697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1CF32-7426-1341-AEF5-A48D9291C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061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A6F28-E33A-D7FB-046C-F85AD4C45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C21D93-0B61-2AF8-421C-ADE1238D21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2C99AD-5F2E-55F5-6062-F7983B942C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453C02-8377-C08C-0CD0-99D371528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A542E-AEBB-EF44-9C2C-32DFB0F4562E}" type="datetimeFigureOut">
              <a:rPr lang="en-US" smtClean="0"/>
              <a:t>11/26/23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6D20C8-7B39-746B-033C-9D3D6EC78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3577C4-6250-5E29-270B-54F02A0D6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1CF32-7426-1341-AEF5-A48D9291C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976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91688-429B-CF15-6592-F742A9882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C36D22-40EF-3AF3-CFE7-67559663D3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B5D67F-72A7-F974-9010-4DF6FD091B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4D338E-0F99-CF6C-B5B9-0E4C45E81D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DD983F-D683-33EE-69DC-9C48EC6263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2F7822-CA76-AB51-9690-043D8DBDB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A542E-AEBB-EF44-9C2C-32DFB0F4562E}" type="datetimeFigureOut">
              <a:rPr lang="en-US" smtClean="0"/>
              <a:t>11/26/23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27D22C-7CDE-4CC0-351B-AB643B120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197555-0092-8DCC-C210-AA91B1578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1CF32-7426-1341-AEF5-A48D9291C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89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09DD5-9FDC-0168-E329-07CD42E7B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22A617-5C16-8E5B-6FDF-C8A8070EB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A542E-AEBB-EF44-9C2C-32DFB0F4562E}" type="datetimeFigureOut">
              <a:rPr lang="en-US" smtClean="0"/>
              <a:t>11/26/23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7C2230-6950-BBBA-FF11-6ABBAACE0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92DD21-074F-A4CB-4A42-061C2A8D2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1CF32-7426-1341-AEF5-A48D9291C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061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185DD1-C975-7A75-FEAB-9CE6C9C57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A542E-AEBB-EF44-9C2C-32DFB0F4562E}" type="datetimeFigureOut">
              <a:rPr lang="en-US" smtClean="0"/>
              <a:t>11/26/23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A3B05E-D84C-C1FE-3172-2DD39C23E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5B4375-19AA-9580-EB2A-483D1253F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1CF32-7426-1341-AEF5-A48D9291C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360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E3917-8F13-1FAF-9513-FEA819B69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598B6B-B0E9-1994-A183-C3F14DF79E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14EE74-E422-3FC7-A69B-C9B09F6106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B72939-BF40-4CDB-2849-AB2B838F1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A542E-AEBB-EF44-9C2C-32DFB0F4562E}" type="datetimeFigureOut">
              <a:rPr lang="en-US" smtClean="0"/>
              <a:t>11/26/23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7883D5-E7C1-831E-CED7-A734F3B59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5EA66A-2DB2-AE8D-0672-2F1667113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1CF32-7426-1341-AEF5-A48D9291C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279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1D07B-8FED-F984-41DC-D32EDD10E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5CE7CB-41F6-C5C7-A94C-B09AB383A6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532C48-196D-521C-44AA-C8179D22A8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19F2E1-421A-5DD7-5519-670EFB05F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A542E-AEBB-EF44-9C2C-32DFB0F4562E}" type="datetimeFigureOut">
              <a:rPr lang="en-US" smtClean="0"/>
              <a:t>11/26/23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F95E23-A0EF-2786-2982-B55AEA1B8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8BAB46-E580-78E4-81CA-F8091B7E2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1CF32-7426-1341-AEF5-A48D9291C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62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1126A9-BFAD-6F81-D894-A4C660A51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C263ED-B64A-A287-BA2C-6659B86E76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CBB34C-F10F-0108-FEDC-5F5182D021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0A542E-AEBB-EF44-9C2C-32DFB0F4562E}" type="datetimeFigureOut">
              <a:rPr lang="en-US" smtClean="0"/>
              <a:t>11/26/23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F1A6E9-4054-9659-1520-A3714EAD60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B9E709-C85D-1DFD-AB90-5F8AC1E52B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61CF32-7426-1341-AEF5-A48D9291C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761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list of events on a white background&#10;&#10;Description automatically generated">
            <a:extLst>
              <a:ext uri="{FF2B5EF4-FFF2-40B4-BE49-F238E27FC236}">
                <a16:creationId xmlns:a16="http://schemas.microsoft.com/office/drawing/2014/main" id="{B92BD6C4-E854-935E-5CDC-86F23B0647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1574" y="258817"/>
            <a:ext cx="6667500" cy="61722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EFC0C4D-E1A3-B455-B5BF-718604901EFC}"/>
              </a:ext>
            </a:extLst>
          </p:cNvPr>
          <p:cNvSpPr txBox="1"/>
          <p:nvPr/>
        </p:nvSpPr>
        <p:spPr>
          <a:xfrm>
            <a:off x="641131" y="546538"/>
            <a:ext cx="4771697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>
                <a:latin typeface="Helvetica Light" panose="020B0403020202020204" pitchFamily="34" charset="0"/>
              </a:rPr>
              <a:t>Project</a:t>
            </a:r>
            <a:r>
              <a:rPr lang="en-US" sz="2600" b="1" dirty="0">
                <a:latin typeface="HELVETICA LIGHT" panose="020B0403020202020204" pitchFamily="34" charset="0"/>
              </a:rPr>
              <a:t> Materials and Presentations:</a:t>
            </a:r>
          </a:p>
          <a:p>
            <a:endParaRPr lang="en-US" sz="2600" b="1" dirty="0">
              <a:latin typeface="HELVETICA LIGHT" panose="020B0403020202020204" pitchFamily="34" charset="0"/>
            </a:endParaRPr>
          </a:p>
          <a:p>
            <a:pPr marL="514350" indent="-514350">
              <a:buAutoNum type="arabicPeriod"/>
            </a:pPr>
            <a:r>
              <a:rPr lang="en-US" sz="2600" b="1" dirty="0">
                <a:latin typeface="HELVETICA LIGHT" panose="020B0403020202020204" pitchFamily="34" charset="0"/>
              </a:rPr>
              <a:t>Slides</a:t>
            </a:r>
          </a:p>
          <a:p>
            <a:pPr marL="514350" indent="-514350">
              <a:buAutoNum type="arabicPeriod"/>
            </a:pPr>
            <a:r>
              <a:rPr lang="en-US" sz="2600" b="1" dirty="0">
                <a:latin typeface="HELVETICA LIGHT" panose="020B0403020202020204" pitchFamily="34" charset="0"/>
              </a:rPr>
              <a:t>Code</a:t>
            </a:r>
          </a:p>
          <a:p>
            <a:pPr marL="514350" indent="-514350">
              <a:buAutoNum type="arabicPeriod"/>
            </a:pPr>
            <a:r>
              <a:rPr lang="en-US" sz="2600" b="1" dirty="0">
                <a:latin typeface="HELVETICA LIGHT" panose="020B0403020202020204" pitchFamily="34" charset="0"/>
              </a:rPr>
              <a:t>White paper covering goals, what was accomplished, what is still to be done (could all be in a </a:t>
            </a:r>
            <a:r>
              <a:rPr lang="en-US" sz="2600" b="1" dirty="0" err="1">
                <a:latin typeface="HELVETICA LIGHT" panose="020B0403020202020204" pitchFamily="34" charset="0"/>
              </a:rPr>
              <a:t>jupyter</a:t>
            </a:r>
            <a:r>
              <a:rPr lang="en-US" sz="2600" b="1" dirty="0">
                <a:latin typeface="HELVETICA LIGHT" panose="020B0403020202020204" pitchFamily="34" charset="0"/>
              </a:rPr>
              <a:t> notebook or R markdown)</a:t>
            </a:r>
          </a:p>
        </p:txBody>
      </p:sp>
    </p:spTree>
    <p:extLst>
      <p:ext uri="{BB962C8B-B14F-4D97-AF65-F5344CB8AC3E}">
        <p14:creationId xmlns:p14="http://schemas.microsoft.com/office/powerpoint/2010/main" val="41781793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8B2FE1A8-6A85-2F49-726E-43F9452EB5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00" y="908050"/>
            <a:ext cx="10111044" cy="485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22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73DB5BD-E311-DCE4-9B75-A58491BEDBC4}"/>
              </a:ext>
            </a:extLst>
          </p:cNvPr>
          <p:cNvSpPr txBox="1"/>
          <p:nvPr/>
        </p:nvSpPr>
        <p:spPr>
          <a:xfrm>
            <a:off x="2934717" y="662152"/>
            <a:ext cx="63225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Helvetica Light" panose="020B0403020202020204" pitchFamily="34" charset="0"/>
              </a:rPr>
              <a:t>Basic or common pandas operations:</a:t>
            </a:r>
            <a:endParaRPr lang="en-US" sz="2800" dirty="0">
              <a:latin typeface="Helvetica Light" panose="020B0403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FB01C0-DD2C-0CDE-2356-EAEDF5878FCC}"/>
              </a:ext>
            </a:extLst>
          </p:cNvPr>
          <p:cNvSpPr txBox="1"/>
          <p:nvPr/>
        </p:nvSpPr>
        <p:spPr>
          <a:xfrm>
            <a:off x="1019503" y="2175641"/>
            <a:ext cx="10538462" cy="2893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>
                <a:latin typeface="Helvetica Light" panose="020B0403020202020204" pitchFamily="34" charset="0"/>
              </a:rPr>
              <a:t>- Reading file to </a:t>
            </a:r>
            <a:r>
              <a:rPr lang="en-US" sz="2600" dirty="0" err="1">
                <a:latin typeface="Helvetica Light" panose="020B0403020202020204" pitchFamily="34" charset="0"/>
              </a:rPr>
              <a:t>dataframe</a:t>
            </a:r>
            <a:r>
              <a:rPr lang="en-US" sz="2600" dirty="0">
                <a:latin typeface="Helvetica Light" panose="020B0403020202020204" pitchFamily="34" charset="0"/>
              </a:rPr>
              <a:t>, writing </a:t>
            </a:r>
            <a:r>
              <a:rPr lang="en-US" sz="2600" dirty="0" err="1">
                <a:latin typeface="Helvetica Light" panose="020B0403020202020204" pitchFamily="34" charset="0"/>
              </a:rPr>
              <a:t>dataframe</a:t>
            </a:r>
            <a:r>
              <a:rPr lang="en-US" sz="2600" dirty="0">
                <a:latin typeface="Helvetica Light" panose="020B0403020202020204" pitchFamily="34" charset="0"/>
              </a:rPr>
              <a:t> to file</a:t>
            </a:r>
          </a:p>
          <a:p>
            <a:endParaRPr lang="en-US" sz="2600" dirty="0">
              <a:latin typeface="Helvetica Light" panose="020B0403020202020204" pitchFamily="34" charset="0"/>
            </a:endParaRPr>
          </a:p>
          <a:p>
            <a:r>
              <a:rPr lang="en-US" sz="2600" dirty="0">
                <a:latin typeface="Helvetica Light" panose="020B0403020202020204" pitchFamily="34" charset="0"/>
              </a:rPr>
              <a:t>- column operations: sub-setting, mathematical operations, extracting</a:t>
            </a:r>
          </a:p>
          <a:p>
            <a:endParaRPr lang="en-US" sz="2600" dirty="0">
              <a:latin typeface="Helvetica Light" panose="020B0403020202020204" pitchFamily="34" charset="0"/>
            </a:endParaRPr>
          </a:p>
          <a:p>
            <a:r>
              <a:rPr lang="en-US" sz="2600" dirty="0">
                <a:latin typeface="Helvetica Light" panose="020B0403020202020204" pitchFamily="34" charset="0"/>
              </a:rPr>
              <a:t>- sorting </a:t>
            </a:r>
            <a:r>
              <a:rPr lang="en-US" sz="2600" dirty="0" err="1">
                <a:latin typeface="Helvetica Light" panose="020B0403020202020204" pitchFamily="34" charset="0"/>
              </a:rPr>
              <a:t>dataframes</a:t>
            </a:r>
            <a:endParaRPr lang="en-US" sz="2600" dirty="0">
              <a:latin typeface="Helvetica Light" panose="020B0403020202020204" pitchFamily="34" charset="0"/>
            </a:endParaRPr>
          </a:p>
          <a:p>
            <a:endParaRPr lang="en-US" sz="2600" dirty="0">
              <a:latin typeface="Helvetica Light" panose="020B0403020202020204" pitchFamily="34" charset="0"/>
            </a:endParaRPr>
          </a:p>
          <a:p>
            <a:r>
              <a:rPr lang="en-US" sz="2600" dirty="0">
                <a:latin typeface="Helvetica Light" panose="020B0403020202020204" pitchFamily="34" charset="0"/>
              </a:rPr>
              <a:t>- iterating </a:t>
            </a:r>
            <a:endParaRPr lang="en-US" sz="2600" dirty="0">
              <a:latin typeface="Helvetica Light" panose="020B04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79571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2E3CA3-E358-304E-BAED-7ACD46F040DC}"/>
              </a:ext>
            </a:extLst>
          </p:cNvPr>
          <p:cNvSpPr txBox="1"/>
          <p:nvPr/>
        </p:nvSpPr>
        <p:spPr>
          <a:xfrm>
            <a:off x="5029851" y="194034"/>
            <a:ext cx="2132315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300" b="1" dirty="0">
                <a:latin typeface="Helvetica Light" panose="020B0403020202020204" pitchFamily="34" charset="0"/>
              </a:rPr>
              <a:t>This week</a:t>
            </a:r>
          </a:p>
        </p:txBody>
      </p:sp>
      <p:sp>
        <p:nvSpPr>
          <p:cNvPr id="4" name="Content Placeholder 5">
            <a:extLst>
              <a:ext uri="{FF2B5EF4-FFF2-40B4-BE49-F238E27FC236}">
                <a16:creationId xmlns:a16="http://schemas.microsoft.com/office/drawing/2014/main" id="{14CDD98B-E3D9-9443-AD77-CB99DD763FE2}"/>
              </a:ext>
            </a:extLst>
          </p:cNvPr>
          <p:cNvSpPr txBox="1">
            <a:spLocks/>
          </p:cNvSpPr>
          <p:nvPr/>
        </p:nvSpPr>
        <p:spPr>
          <a:xfrm>
            <a:off x="1382293" y="1781456"/>
            <a:ext cx="10515417" cy="224474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AutoNum type="arabicPeriod"/>
            </a:pPr>
            <a:r>
              <a:rPr lang="en-US" dirty="0">
                <a:solidFill>
                  <a:srgbClr val="121212"/>
                </a:solidFill>
                <a:effectLst/>
                <a:latin typeface="Helvetica Light" panose="020B0403020202020204" pitchFamily="34" charset="0"/>
              </a:rPr>
              <a:t>primer_python8_numpy_pandasI.ipynb</a:t>
            </a:r>
          </a:p>
          <a:p>
            <a:pPr marL="514350" indent="-514350">
              <a:buAutoNum type="arabicPeriod"/>
            </a:pPr>
            <a:endParaRPr lang="en-US" dirty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>
                <a:latin typeface="Helvetica Light" panose="020B0403020202020204" pitchFamily="34" charset="0"/>
              </a:rPr>
              <a:t>Progress on on independent projects (more important?)</a:t>
            </a:r>
          </a:p>
          <a:p>
            <a:pPr marL="514350" indent="-514350">
              <a:buAutoNum type="arabicPeriod"/>
            </a:pPr>
            <a:endParaRPr lang="en-US" dirty="0">
              <a:latin typeface="Helvetica Light" panose="020B04030202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Helvetica Light" panose="020B0403020202020204" pitchFamily="34" charset="0"/>
              </a:rPr>
              <a:t>** Presentations start next Thursday (with one early go on Tuesday)</a:t>
            </a:r>
          </a:p>
          <a:p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77296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2E3CA3-E358-304E-BAED-7ACD46F040DC}"/>
              </a:ext>
            </a:extLst>
          </p:cNvPr>
          <p:cNvSpPr txBox="1"/>
          <p:nvPr/>
        </p:nvSpPr>
        <p:spPr>
          <a:xfrm>
            <a:off x="5179729" y="194034"/>
            <a:ext cx="1832554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300" dirty="0">
                <a:latin typeface="Helvetica Light" panose="020B0403020202020204" pitchFamily="34" charset="0"/>
              </a:rPr>
              <a:t>Week 13</a:t>
            </a:r>
          </a:p>
        </p:txBody>
      </p:sp>
      <p:sp>
        <p:nvSpPr>
          <p:cNvPr id="4" name="Content Placeholder 5">
            <a:extLst>
              <a:ext uri="{FF2B5EF4-FFF2-40B4-BE49-F238E27FC236}">
                <a16:creationId xmlns:a16="http://schemas.microsoft.com/office/drawing/2014/main" id="{14CDD98B-E3D9-9443-AD77-CB99DD763FE2}"/>
              </a:ext>
            </a:extLst>
          </p:cNvPr>
          <p:cNvSpPr txBox="1">
            <a:spLocks/>
          </p:cNvSpPr>
          <p:nvPr/>
        </p:nvSpPr>
        <p:spPr>
          <a:xfrm>
            <a:off x="1320331" y="1263760"/>
            <a:ext cx="10251559" cy="4818783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latin typeface="HELVETICA LIGHT" panose="020B0403020202020204" pitchFamily="34" charset="0"/>
              </a:rPr>
              <a:t>Pandas: </a:t>
            </a:r>
            <a:r>
              <a:rPr lang="en-US" dirty="0">
                <a:latin typeface="Helvetica Light" panose="020B0403020202020204" pitchFamily="34" charset="0"/>
              </a:rPr>
              <a:t>a fast, powerful, flexible and easy to use open source data analysis and manipulation tool </a:t>
            </a:r>
          </a:p>
          <a:p>
            <a:pPr marL="0" indent="0">
              <a:buNone/>
            </a:pPr>
            <a:endParaRPr lang="en-US" dirty="0">
              <a:latin typeface="Helvetica Light" panose="020B0403020202020204" pitchFamily="34" charset="0"/>
            </a:endParaRPr>
          </a:p>
          <a:p>
            <a:pPr marL="0" indent="0">
              <a:buNone/>
            </a:pPr>
            <a:r>
              <a:rPr lang="en-US" b="1" dirty="0">
                <a:latin typeface="HELVETICA LIGHT" panose="020B0403020202020204" pitchFamily="34" charset="0"/>
              </a:rPr>
              <a:t>Pandas</a:t>
            </a:r>
            <a:r>
              <a:rPr lang="en-US" dirty="0">
                <a:latin typeface="Helvetica Light" panose="020B0403020202020204" pitchFamily="34" charset="0"/>
              </a:rPr>
              <a:t> primer/tutorial on course </a:t>
            </a:r>
            <a:r>
              <a:rPr lang="en-US" dirty="0" err="1">
                <a:latin typeface="Helvetica Light" panose="020B0403020202020204" pitchFamily="34" charset="0"/>
              </a:rPr>
              <a:t>Github</a:t>
            </a:r>
            <a:r>
              <a:rPr lang="en-US" dirty="0">
                <a:latin typeface="Helvetica Light" panose="020B0403020202020204" pitchFamily="34" charset="0"/>
              </a:rPr>
              <a:t> page for week 13</a:t>
            </a:r>
          </a:p>
          <a:p>
            <a:pPr marL="0" indent="0">
              <a:buNone/>
            </a:pPr>
            <a:endParaRPr lang="en-US" dirty="0">
              <a:latin typeface="Helvetica Light" panose="020B04030202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Helvetica Light" panose="020B0403020202020204" pitchFamily="34" charset="0"/>
              </a:rPr>
              <a:t>No required assignment (but see assignment_6_python.ipynb)</a:t>
            </a:r>
          </a:p>
          <a:p>
            <a:pPr marL="0" indent="0">
              <a:buNone/>
            </a:pPr>
            <a:endParaRPr lang="en-US" dirty="0">
              <a:latin typeface="Helvetica Light" panose="020B0403020202020204" pitchFamily="34" charset="0"/>
            </a:endParaRPr>
          </a:p>
          <a:p>
            <a:pPr marL="0" indent="0">
              <a:buNone/>
            </a:pPr>
            <a:r>
              <a:rPr lang="en-US" b="1" dirty="0">
                <a:latin typeface="HELVETICA LIGHT" panose="020B0403020202020204" pitchFamily="34" charset="0"/>
              </a:rPr>
              <a:t>This week and next: </a:t>
            </a:r>
            <a:r>
              <a:rPr lang="en-US" dirty="0">
                <a:latin typeface="Helvetica Light" panose="020B0403020202020204" pitchFamily="34" charset="0"/>
              </a:rPr>
              <a:t>as much time as you need on independent project</a:t>
            </a:r>
          </a:p>
          <a:p>
            <a:pPr marL="0" indent="0">
              <a:buNone/>
            </a:pPr>
            <a:endParaRPr lang="en-US" dirty="0">
              <a:latin typeface="Helvetica Light" panose="020B0403020202020204" pitchFamily="34" charset="0"/>
            </a:endParaRPr>
          </a:p>
          <a:p>
            <a:pPr marL="457200" lvl="1" indent="0">
              <a:buNone/>
            </a:pPr>
            <a:endParaRPr lang="en-US" sz="2800" dirty="0">
              <a:latin typeface="Helvetica Light" panose="020B04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9418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6763282-A7F9-E745-B77D-1D3FAD8E2C8D}"/>
              </a:ext>
            </a:extLst>
          </p:cNvPr>
          <p:cNvSpPr txBox="1"/>
          <p:nvPr/>
        </p:nvSpPr>
        <p:spPr>
          <a:xfrm>
            <a:off x="4109719" y="194034"/>
            <a:ext cx="397256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300" dirty="0">
                <a:latin typeface="Helvetica Light" panose="020B0403020202020204" pitchFamily="34" charset="0"/>
              </a:rPr>
              <a:t>Python libraries </a:t>
            </a:r>
          </a:p>
          <a:p>
            <a:pPr algn="ctr"/>
            <a:r>
              <a:rPr lang="en-US" sz="3300" dirty="0">
                <a:latin typeface="Helvetica Light" panose="020B0403020202020204" pitchFamily="34" charset="0"/>
              </a:rPr>
              <a:t>(137,000 estimated)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0A6683-65DE-F248-9AA3-D374C196A3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1522" y="1444692"/>
            <a:ext cx="7356584" cy="4904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934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C96E760-3497-DE43-BAEE-065CA0C643EC}"/>
              </a:ext>
            </a:extLst>
          </p:cNvPr>
          <p:cNvSpPr txBox="1"/>
          <p:nvPr/>
        </p:nvSpPr>
        <p:spPr>
          <a:xfrm>
            <a:off x="1304274" y="1964353"/>
            <a:ext cx="10977676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latin typeface="Helvetica Light" panose="020B0403020202020204" pitchFamily="34" charset="0"/>
              </a:rPr>
              <a:t>- Supports 2-d data cleaning, merging, and joining.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600" dirty="0">
              <a:latin typeface="Helvetica Light" panose="020B0403020202020204" pitchFamily="34" charset="0"/>
            </a:endParaRPr>
          </a:p>
          <a:p>
            <a:r>
              <a:rPr lang="en-US" sz="2600" dirty="0">
                <a:latin typeface="Helvetica Light" panose="020B0403020202020204" pitchFamily="34" charset="0"/>
              </a:rPr>
              <a:t>- Easy handling of missing data (represented as </a:t>
            </a:r>
            <a:r>
              <a:rPr lang="en-US" sz="2600" dirty="0" err="1">
                <a:latin typeface="Helvetica Light" panose="020B0403020202020204" pitchFamily="34" charset="0"/>
              </a:rPr>
              <a:t>NaN</a:t>
            </a:r>
            <a:r>
              <a:rPr lang="en-US" sz="2600" dirty="0">
                <a:latin typeface="Helvetica Light" panose="020B0403020202020204" pitchFamily="34" charset="0"/>
              </a:rPr>
              <a:t>)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600" dirty="0">
              <a:latin typeface="Helvetica Light" panose="020B0403020202020204" pitchFamily="34" charset="0"/>
            </a:endParaRPr>
          </a:p>
          <a:p>
            <a:r>
              <a:rPr lang="en-US" sz="2600" dirty="0">
                <a:latin typeface="Helvetica Light" panose="020B0403020202020204" pitchFamily="34" charset="0"/>
              </a:rPr>
              <a:t>- Powerful group by functionality for performing split-apply-combine operations on data sets (similar to R)</a:t>
            </a:r>
          </a:p>
          <a:p>
            <a:endParaRPr lang="en-US" sz="2600" dirty="0">
              <a:latin typeface="Helvetica Light" panose="020B0403020202020204" pitchFamily="34" charset="0"/>
            </a:endParaRPr>
          </a:p>
          <a:p>
            <a:r>
              <a:rPr lang="en-US" sz="2600" dirty="0">
                <a:latin typeface="Helvetica Light" panose="020B0403020202020204" pitchFamily="34" charset="0"/>
              </a:rPr>
              <a:t>- </a:t>
            </a:r>
            <a:r>
              <a:rPr lang="en-US" sz="2600" b="1" dirty="0">
                <a:latin typeface="Helvetica Light" panose="020B0403020202020204" pitchFamily="34" charset="0"/>
              </a:rPr>
              <a:t>pandas</a:t>
            </a:r>
            <a:r>
              <a:rPr lang="en-US" sz="2600" dirty="0">
                <a:latin typeface="Helvetica Light" panose="020B0403020202020204" pitchFamily="34" charset="0"/>
              </a:rPr>
              <a:t> requires </a:t>
            </a:r>
            <a:r>
              <a:rPr lang="en-US" sz="2600" b="1" dirty="0" err="1">
                <a:latin typeface="Helvetica Light" panose="020B0403020202020204" pitchFamily="34" charset="0"/>
              </a:rPr>
              <a:t>numpy</a:t>
            </a:r>
            <a:r>
              <a:rPr lang="en-US" sz="2600" dirty="0">
                <a:latin typeface="Helvetica Light" panose="020B0403020202020204" pitchFamily="34" charset="0"/>
              </a:rPr>
              <a:t> for many operations. Both are core components of SciPy </a:t>
            </a:r>
          </a:p>
          <a:p>
            <a:endParaRPr lang="en-US" sz="2600" dirty="0">
              <a:latin typeface="Helvetica Light" panose="020B0403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600" dirty="0">
              <a:latin typeface="Helvetica Light" panose="020B0403020202020204" pitchFamily="34" charset="0"/>
            </a:endParaRPr>
          </a:p>
          <a:p>
            <a:endParaRPr lang="en-US" sz="2600" dirty="0">
              <a:latin typeface="Helvetica Light" panose="020B0403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1D4468-5FB4-681E-3B86-24449EAF3695}"/>
              </a:ext>
            </a:extLst>
          </p:cNvPr>
          <p:cNvSpPr txBox="1"/>
          <p:nvPr/>
        </p:nvSpPr>
        <p:spPr>
          <a:xfrm>
            <a:off x="1843217" y="425261"/>
            <a:ext cx="8092280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300" dirty="0">
                <a:latin typeface="Helvetica Light" panose="020B0403020202020204" pitchFamily="34" charset="0"/>
              </a:rPr>
              <a:t>Data Science libraries for python: </a:t>
            </a:r>
            <a:r>
              <a:rPr lang="en-US" sz="3300" b="1" dirty="0">
                <a:latin typeface="Helvetica Light" panose="020B0403020202020204" pitchFamily="34" charset="0"/>
              </a:rPr>
              <a:t>pandas</a:t>
            </a:r>
          </a:p>
        </p:txBody>
      </p:sp>
    </p:spTree>
    <p:extLst>
      <p:ext uri="{BB962C8B-B14F-4D97-AF65-F5344CB8AC3E}">
        <p14:creationId xmlns:p14="http://schemas.microsoft.com/office/powerpoint/2010/main" val="3716432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DFB1387-BAB4-7E4E-A14B-CEBCED0B9A03}"/>
              </a:ext>
            </a:extLst>
          </p:cNvPr>
          <p:cNvSpPr txBox="1"/>
          <p:nvPr/>
        </p:nvSpPr>
        <p:spPr>
          <a:xfrm>
            <a:off x="1840675" y="362199"/>
            <a:ext cx="8510663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300" dirty="0">
                <a:latin typeface="Helvetica Light" panose="020B0403020202020204" pitchFamily="34" charset="0"/>
              </a:rPr>
              <a:t>Installing python </a:t>
            </a:r>
            <a:r>
              <a:rPr lang="en-US" sz="3300" b="1" dirty="0" err="1">
                <a:latin typeface="Helvetica Light" panose="020B0403020202020204" pitchFamily="34" charset="0"/>
              </a:rPr>
              <a:t>numpy</a:t>
            </a:r>
            <a:r>
              <a:rPr lang="en-US" sz="3300" dirty="0">
                <a:latin typeface="Helvetica Light" panose="020B0403020202020204" pitchFamily="34" charset="0"/>
              </a:rPr>
              <a:t> and </a:t>
            </a:r>
            <a:r>
              <a:rPr lang="en-US" sz="3300" b="1" dirty="0">
                <a:latin typeface="Helvetica Light" panose="020B0403020202020204" pitchFamily="34" charset="0"/>
              </a:rPr>
              <a:t>panda</a:t>
            </a:r>
            <a:r>
              <a:rPr lang="en-US" sz="3300" dirty="0">
                <a:latin typeface="Helvetica Light" panose="020B0403020202020204" pitchFamily="34" charset="0"/>
              </a:rPr>
              <a:t> libraries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96E760-3497-DE43-BAEE-065CA0C643EC}"/>
              </a:ext>
            </a:extLst>
          </p:cNvPr>
          <p:cNvSpPr txBox="1"/>
          <p:nvPr/>
        </p:nvSpPr>
        <p:spPr>
          <a:xfrm>
            <a:off x="1100178" y="1290207"/>
            <a:ext cx="40847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latin typeface="Helvetica Light" panose="020B0403020202020204" pitchFamily="34" charset="0"/>
              </a:rPr>
              <a:t>From the command line: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7545EA-2FFD-0044-89D7-3BB84BAC2D24}"/>
              </a:ext>
            </a:extLst>
          </p:cNvPr>
          <p:cNvSpPr txBox="1"/>
          <p:nvPr/>
        </p:nvSpPr>
        <p:spPr>
          <a:xfrm>
            <a:off x="2165533" y="2102531"/>
            <a:ext cx="6038833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$ pip3 install 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package_name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$ pip3 install 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$ pip3 install pandas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$ pip3 install matplotlib</a:t>
            </a:r>
          </a:p>
          <a:p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32FCA8A-3811-634F-9D4A-8F80B0E37C5A}"/>
              </a:ext>
            </a:extLst>
          </p:cNvPr>
          <p:cNvSpPr txBox="1"/>
          <p:nvPr/>
        </p:nvSpPr>
        <p:spPr>
          <a:xfrm>
            <a:off x="1100178" y="4858433"/>
            <a:ext cx="49808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latin typeface="Helvetica Light" panose="020B0403020202020204" pitchFamily="34" charset="0"/>
              </a:rPr>
              <a:t>If you get a permissions error: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2C7020-F76F-FD45-A861-31F977C86019}"/>
              </a:ext>
            </a:extLst>
          </p:cNvPr>
          <p:cNvSpPr txBox="1"/>
          <p:nvPr/>
        </p:nvSpPr>
        <p:spPr>
          <a:xfrm>
            <a:off x="2165533" y="5567793"/>
            <a:ext cx="74879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$ pip3 install --user 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package_name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8420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DFB1387-BAB4-7E4E-A14B-CEBCED0B9A03}"/>
              </a:ext>
            </a:extLst>
          </p:cNvPr>
          <p:cNvSpPr txBox="1"/>
          <p:nvPr/>
        </p:nvSpPr>
        <p:spPr>
          <a:xfrm>
            <a:off x="4286855" y="362199"/>
            <a:ext cx="3618298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300" dirty="0">
                <a:latin typeface="Helvetica Light" panose="020B0403020202020204" pitchFamily="34" charset="0"/>
              </a:rPr>
              <a:t>Importing libraries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96E760-3497-DE43-BAEE-065CA0C643EC}"/>
              </a:ext>
            </a:extLst>
          </p:cNvPr>
          <p:cNvSpPr txBox="1"/>
          <p:nvPr/>
        </p:nvSpPr>
        <p:spPr>
          <a:xfrm>
            <a:off x="298692" y="1363616"/>
            <a:ext cx="37818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latin typeface="Helvetica Light" panose="020B0403020202020204" pitchFamily="34" charset="0"/>
              </a:rPr>
              <a:t>Top of script in python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7545EA-2FFD-0044-89D7-3BB84BAC2D24}"/>
              </a:ext>
            </a:extLst>
          </p:cNvPr>
          <p:cNvSpPr txBox="1"/>
          <p:nvPr/>
        </p:nvSpPr>
        <p:spPr>
          <a:xfrm>
            <a:off x="684919" y="2083487"/>
            <a:ext cx="1082860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os,re,sys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2400" dirty="0">
                <a:latin typeface="Helvetica Light" panose="020B0403020202020204" pitchFamily="34" charset="0"/>
              </a:rPr>
              <a:t>(import multiple libraries in single line) 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as np              </a:t>
            </a:r>
            <a:r>
              <a:rPr lang="en-US" sz="2400" dirty="0">
                <a:latin typeface="Helvetica Light" panose="020B0403020202020204" pitchFamily="34" charset="0"/>
              </a:rPr>
              <a:t>(import package as alias) 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>
                <a:latin typeface="Helvetica Light" panose="020B0403020202020204" pitchFamily="34" charset="0"/>
              </a:rPr>
              <a:t>(import only specific function)</a:t>
            </a:r>
            <a:endParaRPr lang="en-US" sz="2400" dirty="0">
              <a:latin typeface="Helvetica Light" panose="020B0403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32FCA8A-3811-634F-9D4A-8F80B0E37C5A}"/>
              </a:ext>
            </a:extLst>
          </p:cNvPr>
          <p:cNvSpPr txBox="1"/>
          <p:nvPr/>
        </p:nvSpPr>
        <p:spPr>
          <a:xfrm>
            <a:off x="298692" y="4327996"/>
            <a:ext cx="40030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latin typeface="Helvetica Light" panose="020B0403020202020204" pitchFamily="34" charset="0"/>
              </a:rPr>
              <a:t>Aliases commonly used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1C06E0D-1BFF-4647-816B-3556FDF556F9}"/>
              </a:ext>
            </a:extLst>
          </p:cNvPr>
          <p:cNvSpPr/>
          <p:nvPr/>
        </p:nvSpPr>
        <p:spPr>
          <a:xfrm>
            <a:off x="1494216" y="4863594"/>
            <a:ext cx="719958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as np 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 pandas as pd 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matplotlib.pyplot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07883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DFB1387-BAB4-7E4E-A14B-CEBCED0B9A03}"/>
              </a:ext>
            </a:extLst>
          </p:cNvPr>
          <p:cNvSpPr txBox="1"/>
          <p:nvPr/>
        </p:nvSpPr>
        <p:spPr>
          <a:xfrm>
            <a:off x="4180254" y="362199"/>
            <a:ext cx="3831498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300" dirty="0">
                <a:latin typeface="Helvetica Light" panose="020B0403020202020204" pitchFamily="34" charset="0"/>
              </a:rPr>
              <a:t>Pandas </a:t>
            </a:r>
            <a:r>
              <a:rPr lang="en-US" sz="3300" dirty="0" err="1">
                <a:latin typeface="Helvetica Light" panose="020B0403020202020204" pitchFamily="34" charset="0"/>
              </a:rPr>
              <a:t>DataFrame</a:t>
            </a:r>
            <a:endParaRPr lang="en-US" sz="3300" dirty="0">
              <a:latin typeface="Helvetica Light" panose="020B0403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96E760-3497-DE43-BAEE-065CA0C643EC}"/>
              </a:ext>
            </a:extLst>
          </p:cNvPr>
          <p:cNvSpPr txBox="1"/>
          <p:nvPr/>
        </p:nvSpPr>
        <p:spPr>
          <a:xfrm>
            <a:off x="938972" y="1864663"/>
            <a:ext cx="1031405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r>
              <a:rPr lang="en-US" sz="2800" dirty="0">
                <a:latin typeface="Helvetica Light" panose="020B0403020202020204" pitchFamily="34" charset="0"/>
              </a:rPr>
              <a:t>- Two-dimensional data structure - tabular fashion in rows and columns. </a:t>
            </a:r>
          </a:p>
          <a:p>
            <a:pPr rtl="0"/>
            <a:endParaRPr lang="en-US" sz="2800" dirty="0">
              <a:latin typeface="Helvetica Light" panose="020B0403020202020204" pitchFamily="34" charset="0"/>
            </a:endParaRPr>
          </a:p>
          <a:p>
            <a:pPr rtl="0"/>
            <a:r>
              <a:rPr lang="en-US" sz="2800" dirty="0">
                <a:latin typeface="Helvetica Light" panose="020B0403020202020204" pitchFamily="34" charset="0"/>
              </a:rPr>
              <a:t>- Components: the data, rows, and columns</a:t>
            </a:r>
          </a:p>
          <a:p>
            <a:pPr rtl="0"/>
            <a:endParaRPr lang="en-US" sz="2800" dirty="0">
              <a:latin typeface="Helvetica Light" panose="020B0403020202020204" pitchFamily="34" charset="0"/>
            </a:endParaRPr>
          </a:p>
          <a:p>
            <a:pPr rtl="0"/>
            <a:r>
              <a:rPr lang="en-US" sz="2800" dirty="0">
                <a:latin typeface="Helvetica Light" panose="020B0403020202020204" pitchFamily="34" charset="0"/>
              </a:rPr>
              <a:t>- easily manipulated, sorted, merged, etc.</a:t>
            </a:r>
          </a:p>
          <a:p>
            <a:pPr rtl="0"/>
            <a:endParaRPr lang="en-US" sz="2800" dirty="0">
              <a:latin typeface="Helvetica Light" panose="020B0403020202020204" pitchFamily="34" charset="0"/>
            </a:endParaRPr>
          </a:p>
          <a:p>
            <a:pPr rtl="0"/>
            <a:r>
              <a:rPr lang="en-US" sz="2800" dirty="0">
                <a:latin typeface="Helvetica Light" panose="020B0403020202020204" pitchFamily="34" charset="0"/>
              </a:rPr>
              <a:t>- feels similar to </a:t>
            </a:r>
            <a:r>
              <a:rPr lang="en-US" sz="2800" dirty="0" err="1">
                <a:latin typeface="Helvetica Light" panose="020B0403020202020204" pitchFamily="34" charset="0"/>
              </a:rPr>
              <a:t>dataframe</a:t>
            </a:r>
            <a:r>
              <a:rPr lang="en-US" sz="2800" dirty="0">
                <a:latin typeface="Helvetica Light" panose="020B0403020202020204" pitchFamily="34" charset="0"/>
              </a:rPr>
              <a:t> operations in R, but fast for big data</a:t>
            </a:r>
          </a:p>
        </p:txBody>
      </p:sp>
    </p:spTree>
    <p:extLst>
      <p:ext uri="{BB962C8B-B14F-4D97-AF65-F5344CB8AC3E}">
        <p14:creationId xmlns:p14="http://schemas.microsoft.com/office/powerpoint/2010/main" val="28020605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C53AAC3-FA22-064B-D2F5-9F1E179E7A23}"/>
              </a:ext>
            </a:extLst>
          </p:cNvPr>
          <p:cNvSpPr txBox="1"/>
          <p:nvPr/>
        </p:nvSpPr>
        <p:spPr>
          <a:xfrm>
            <a:off x="3048000" y="4637901"/>
            <a:ext cx="60960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en-US" sz="2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saving the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df.to_csv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file1.csv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46210D-AD41-65AA-0C69-7D83077885D2}"/>
              </a:ext>
            </a:extLst>
          </p:cNvPr>
          <p:cNvSpPr txBox="1"/>
          <p:nvPr/>
        </p:nvSpPr>
        <p:spPr>
          <a:xfrm>
            <a:off x="3048000" y="1534585"/>
            <a:ext cx="6096000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b="1" dirty="0">
                <a:solidFill>
                  <a:srgbClr val="0000C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sz="2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pandas as pd</a:t>
            </a:r>
            <a:br>
              <a:rPr lang="en-US" sz="2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2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sz="2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pd.read_csv</a:t>
            </a:r>
            <a:r>
              <a:rPr lang="en-US" sz="2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1" dirty="0">
                <a:solidFill>
                  <a:srgbClr val="A52A2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400" b="1" dirty="0" err="1">
                <a:solidFill>
                  <a:srgbClr val="A52A2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data.csv</a:t>
            </a:r>
            <a:r>
              <a:rPr lang="en-US" sz="2400" b="1" dirty="0">
                <a:solidFill>
                  <a:srgbClr val="A52A2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sz="2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>
                <a:solidFill>
                  <a:srgbClr val="0000C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2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sz="2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FF3AE8-0B24-C7F7-C273-8F9E3B40E5B4}"/>
              </a:ext>
            </a:extLst>
          </p:cNvPr>
          <p:cNvSpPr txBox="1"/>
          <p:nvPr/>
        </p:nvSpPr>
        <p:spPr>
          <a:xfrm>
            <a:off x="1317346" y="764453"/>
            <a:ext cx="1031405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r>
              <a:rPr lang="en-US" sz="3000" dirty="0">
                <a:latin typeface="Helvetica Light" panose="020B0403020202020204" pitchFamily="34" charset="0"/>
              </a:rPr>
              <a:t>Reading file as </a:t>
            </a:r>
            <a:r>
              <a:rPr lang="en-US" sz="3000" dirty="0" err="1">
                <a:latin typeface="Helvetica Light" panose="020B0403020202020204" pitchFamily="34" charset="0"/>
              </a:rPr>
              <a:t>dataframe</a:t>
            </a:r>
            <a:r>
              <a:rPr lang="en-US" sz="3000" dirty="0">
                <a:latin typeface="Helvetica Light" panose="020B0403020202020204" pitchFamily="34" charset="0"/>
              </a:rPr>
              <a:t>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D0EA6A-5DC9-13D9-D3FA-F4DAE0763CF4}"/>
              </a:ext>
            </a:extLst>
          </p:cNvPr>
          <p:cNvSpPr txBox="1"/>
          <p:nvPr/>
        </p:nvSpPr>
        <p:spPr>
          <a:xfrm>
            <a:off x="1317346" y="4017267"/>
            <a:ext cx="1031405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r>
              <a:rPr lang="en-US" sz="3000" dirty="0">
                <a:latin typeface="Helvetica Light" panose="020B0403020202020204" pitchFamily="34" charset="0"/>
              </a:rPr>
              <a:t>Writing </a:t>
            </a:r>
            <a:r>
              <a:rPr lang="en-US" sz="3000" dirty="0" err="1">
                <a:latin typeface="Helvetica Light" panose="020B0403020202020204" pitchFamily="34" charset="0"/>
              </a:rPr>
              <a:t>dataframe</a:t>
            </a:r>
            <a:r>
              <a:rPr lang="en-US" sz="3000" dirty="0">
                <a:latin typeface="Helvetica Light" panose="020B0403020202020204" pitchFamily="34" charset="0"/>
              </a:rPr>
              <a:t> to file:</a:t>
            </a:r>
          </a:p>
        </p:txBody>
      </p:sp>
    </p:spTree>
    <p:extLst>
      <p:ext uri="{BB962C8B-B14F-4D97-AF65-F5344CB8AC3E}">
        <p14:creationId xmlns:p14="http://schemas.microsoft.com/office/powerpoint/2010/main" val="3556571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4C72675F-5D8B-C117-23BE-E872066F92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7124" y="529946"/>
            <a:ext cx="9545676" cy="2853690"/>
          </a:xfrm>
          <a:prstGeom prst="rect">
            <a:avLst/>
          </a:prstGeom>
        </p:spPr>
      </p:pic>
      <p:pic>
        <p:nvPicPr>
          <p:cNvPr id="5" name="Picture 4" descr="A screenshot of a graph&#10;&#10;Description automatically generated">
            <a:extLst>
              <a:ext uri="{FF2B5EF4-FFF2-40B4-BE49-F238E27FC236}">
                <a16:creationId xmlns:a16="http://schemas.microsoft.com/office/drawing/2014/main" id="{08864B46-973D-E70E-DF01-28F17C9AD0F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342"/>
          <a:stretch/>
        </p:blipFill>
        <p:spPr>
          <a:xfrm>
            <a:off x="1457322" y="3607826"/>
            <a:ext cx="9515478" cy="1688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0982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4656</TotalTime>
  <Words>422</Words>
  <Application>Microsoft Macintosh PowerPoint</Application>
  <PresentationFormat>Widescreen</PresentationFormat>
  <Paragraphs>69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Courier New</vt:lpstr>
      <vt:lpstr>Helvetica Light</vt:lpstr>
      <vt:lpstr>Helvetica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L Parchman</dc:creator>
  <cp:lastModifiedBy>Thomas L Parchman</cp:lastModifiedBy>
  <cp:revision>68</cp:revision>
  <dcterms:created xsi:type="dcterms:W3CDTF">2023-11-11T00:22:13Z</dcterms:created>
  <dcterms:modified xsi:type="dcterms:W3CDTF">2023-11-26T23:04:15Z</dcterms:modified>
</cp:coreProperties>
</file>