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323" r:id="rId2"/>
    <p:sldId id="324" r:id="rId3"/>
    <p:sldId id="312" r:id="rId4"/>
    <p:sldId id="325" r:id="rId5"/>
    <p:sldId id="330" r:id="rId6"/>
    <p:sldId id="327" r:id="rId7"/>
    <p:sldId id="326" r:id="rId8"/>
    <p:sldId id="331" r:id="rId9"/>
    <p:sldId id="315" r:id="rId10"/>
    <p:sldId id="333" r:id="rId11"/>
    <p:sldId id="322" r:id="rId12"/>
    <p:sldId id="328" r:id="rId13"/>
    <p:sldId id="334" r:id="rId14"/>
    <p:sldId id="317" r:id="rId15"/>
    <p:sldId id="336" r:id="rId16"/>
    <p:sldId id="332" r:id="rId17"/>
    <p:sldId id="329" r:id="rId18"/>
    <p:sldId id="33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76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57"/>
    <p:restoredTop sz="94795"/>
  </p:normalViewPr>
  <p:slideViewPr>
    <p:cSldViewPr snapToGrid="0" snapToObjects="1">
      <p:cViewPr varScale="1">
        <p:scale>
          <a:sx n="120" d="100"/>
          <a:sy n="120" d="100"/>
        </p:scale>
        <p:origin x="6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AFC6F-2922-2443-A2A7-8FC41FA455C3}" type="datetimeFigureOut">
              <a:rPr lang="en-US" smtClean="0"/>
              <a:t>10/8/24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9D292F-4A4E-7444-8AE2-A048A0C01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35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91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70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885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99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83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D292F-4A4E-7444-8AE2-A048A0C0129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006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6CE25-777F-E14A-86A7-351C9FC2D1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0636-C2AD-3C42-9D89-0355225342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9BC73-23C5-E04F-A4EB-E3173CEC4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48A6-5714-8649-8AB3-5088539201B5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B32B5-A2AA-3648-B6BE-C418C5436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F7B61-296B-1C4D-8132-7FC30962D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A5A7-33DF-804F-B535-2C32CDB94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17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C32F-455D-0D4D-91B4-AC58065CA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0DD3C7-294C-C14E-9AD1-66F01A2AAC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F8EEC-B942-7846-8835-DA623CE06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48A6-5714-8649-8AB3-5088539201B5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6978E-F618-7342-93EB-B18A39641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7C36F-92CA-F440-83A2-3CBF5E4D5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A5A7-33DF-804F-B535-2C32CDB94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44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F16333-FB50-D94C-82B7-1EB90E0DC4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00DED0-D768-324E-8310-8A02F8DA4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F1360-7106-F847-8BAF-94FB64714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48A6-5714-8649-8AB3-5088539201B5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73938-FEDA-8E44-9EC3-AE915366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AC863-2DDF-234D-B289-34926D5A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A5A7-33DF-804F-B535-2C32CDB94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799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5C738-D1E5-564F-B4F7-4FAAF79D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C2B55-180F-394A-AB03-5520C88D6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91273-F62E-6042-990E-9E370FAFA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48A6-5714-8649-8AB3-5088539201B5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5888A-A4AC-3C47-A836-7886155D1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CDADE-E31D-9D4F-8CC1-FE7932D9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A5A7-33DF-804F-B535-2C32CDB94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255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7B91C-8596-1549-9CE1-9741F58D0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5DBE3-514B-0D48-8F26-68E850D15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BCFC3-D989-0442-8E99-FDD3D035B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48A6-5714-8649-8AB3-5088539201B5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9DBBD-7F4E-AF41-ACD8-5585C59B9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88D5C-607C-224E-8A59-8B0F8767D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A5A7-33DF-804F-B535-2C32CDB94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427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ABA86-363B-2149-95C9-6CE42D6A4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F95F2-1F20-1747-9DCD-C162138B5D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30552-F690-EE45-87BE-35D8AB73C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64F682-79AE-8247-96C3-199896390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48A6-5714-8649-8AB3-5088539201B5}" type="datetimeFigureOut">
              <a:rPr lang="en-US" smtClean="0"/>
              <a:t>10/8/24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146DAE-49A6-2F4A-BBDA-B39E88D47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098D57-0903-4F47-8BC4-350FF847F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A5A7-33DF-804F-B535-2C32CDB94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295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0943B-E151-4E4F-A8B8-26E86462D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7A72A5-A534-554C-B704-770581167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A6D50F-8D14-7F45-A688-1475F959E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189F8A-DBC8-BE49-8D74-05B6E6E62C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763986-D3CC-9F45-A4B0-1B3A86905D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8620B3-3E14-7846-A3E1-F3802FFAA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48A6-5714-8649-8AB3-5088539201B5}" type="datetimeFigureOut">
              <a:rPr lang="en-US" smtClean="0"/>
              <a:t>10/8/24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7D9D58-B13B-E74B-82B2-D4A2CC51A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3DE87A-5505-6B40-ADF9-32ABE0B30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A5A7-33DF-804F-B535-2C32CDB94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245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9B21F-0AAC-7A43-86F2-9DD4102B3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702A4C-9E68-0A4C-AC32-40EBA0938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48A6-5714-8649-8AB3-5088539201B5}" type="datetimeFigureOut">
              <a:rPr lang="en-US" smtClean="0"/>
              <a:t>10/8/24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11057-3195-094F-AD3C-E2AEE179E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5A8DBC-EE1F-214D-83D8-47403436A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A5A7-33DF-804F-B535-2C32CDB94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256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0292CA-DCA9-104D-8885-ABC010D07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48A6-5714-8649-8AB3-5088539201B5}" type="datetimeFigureOut">
              <a:rPr lang="en-US" smtClean="0"/>
              <a:t>10/8/24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783B66-7C8F-A64E-8F45-FE1A9AAEE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E85893-267C-324A-A503-109B6DFDF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A5A7-33DF-804F-B535-2C32CDB94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55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5B77E-62C6-F24C-9407-BB8D6AF94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6C897-910F-5349-8595-F9A9004AC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74705-D0D4-4C47-8DE3-DBF20DC43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237056-1022-D84C-A446-1D782CD21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48A6-5714-8649-8AB3-5088539201B5}" type="datetimeFigureOut">
              <a:rPr lang="en-US" smtClean="0"/>
              <a:t>10/8/24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475787-C670-1345-8D07-DD49E394C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05F95A-E34E-8C4F-9C05-5BCD749FD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A5A7-33DF-804F-B535-2C32CDB94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93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68DF2-D909-D54C-AFD9-E8BF35631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CE6C62-9C80-3346-9A15-E494DEDB94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11E232-C78C-1349-9FA1-D61EE751D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C6D6B4-92BD-1B47-82FC-330655D2A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48A6-5714-8649-8AB3-5088539201B5}" type="datetimeFigureOut">
              <a:rPr lang="en-US" smtClean="0"/>
              <a:t>10/8/24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D1167F-AAFF-B240-89D9-5C59492EE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6C142-8B06-F448-90E4-ACAB3E082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A5A7-33DF-804F-B535-2C32CDB94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673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480FCC-DC88-EF44-8736-9A86B0F53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D0105-D8C2-DA4A-B28B-A385F3DA6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DDC1B-4893-0C4C-89B8-DE08463293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148A6-5714-8649-8AB3-5088539201B5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1CE9E-A0D2-6E4E-B155-890384B83A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EFFA8-3A77-BE47-90E9-0687B7E70B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5A5A7-33DF-804F-B535-2C32CDB94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3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8EFA14-657C-6645-A65E-C8CB45925376}"/>
              </a:ext>
            </a:extLst>
          </p:cNvPr>
          <p:cNvSpPr txBox="1"/>
          <p:nvPr/>
        </p:nvSpPr>
        <p:spPr>
          <a:xfrm>
            <a:off x="1636285" y="1250762"/>
            <a:ext cx="940353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I.  </a:t>
            </a:r>
            <a:r>
              <a:rPr lang="en-US" sz="2800" dirty="0">
                <a:latin typeface="Helvetica Light" panose="020B0403020202020204" pitchFamily="34" charset="0"/>
              </a:rPr>
              <a:t>Chapter 9 </a:t>
            </a:r>
            <a:r>
              <a:rPr lang="en-US" sz="2400" dirty="0">
                <a:latin typeface="Helvetica Light" panose="020B0403020202020204" pitchFamily="34" charset="0"/>
              </a:rPr>
              <a:t>(we will come back to dictionaries in several weeks)</a:t>
            </a:r>
          </a:p>
          <a:p>
            <a:pPr marL="571500" indent="-571500">
              <a:buAutoNum type="romanUcPeriod"/>
            </a:pPr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</a:rPr>
              <a:t>II. l</a:t>
            </a:r>
            <a:r>
              <a:rPr lang="en-US" sz="2800" dirty="0">
                <a:latin typeface="Helvetica Light" panose="020B0403020202020204" pitchFamily="34" charset="0"/>
              </a:rPr>
              <a:t>ists, useful list functions 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</a:rPr>
              <a:t> </a:t>
            </a:r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</a:rPr>
              <a:t>III.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if-else</a:t>
            </a:r>
            <a:r>
              <a:rPr lang="en-US" sz="2800" b="1" dirty="0">
                <a:latin typeface="Helvetica Light" panose="020B0403020202020204" pitchFamily="34" charset="0"/>
              </a:rPr>
              <a:t>,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endParaRPr lang="en-US" sz="2800" b="1" dirty="0">
              <a:latin typeface="Helvetica Light" panose="020B0403020202020204" pitchFamily="34" charset="0"/>
            </a:endParaRP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</a:rPr>
              <a:t>IV. </a:t>
            </a:r>
            <a:r>
              <a:rPr lang="en-US" sz="2800" dirty="0">
                <a:latin typeface="Helvetica Light" panose="020B0403020202020204" pitchFamily="34" charset="0"/>
              </a:rPr>
              <a:t>Some more practice scripts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186E08-8C57-D048-B2A8-4EC03A58BADC}"/>
              </a:ext>
            </a:extLst>
          </p:cNvPr>
          <p:cNvSpPr txBox="1"/>
          <p:nvPr/>
        </p:nvSpPr>
        <p:spPr>
          <a:xfrm>
            <a:off x="4872748" y="288627"/>
            <a:ext cx="159691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Week 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88A66A-0419-DE4E-B4C6-7E8E39AE4222}"/>
              </a:ext>
            </a:extLst>
          </p:cNvPr>
          <p:cNvSpPr txBox="1"/>
          <p:nvPr/>
        </p:nvSpPr>
        <p:spPr>
          <a:xfrm>
            <a:off x="220436" y="4987522"/>
            <a:ext cx="1190352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Haddock and Dunn chapter 9 (note updated pdf on course </a:t>
            </a:r>
            <a:r>
              <a:rPr lang="en-US" sz="2800" dirty="0" err="1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github</a:t>
            </a:r>
            <a:r>
              <a:rPr lang="en-US" sz="28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 page), python_2_primer.ipynb, assignment_python2.md</a:t>
            </a:r>
          </a:p>
        </p:txBody>
      </p:sp>
    </p:spTree>
    <p:extLst>
      <p:ext uri="{BB962C8B-B14F-4D97-AF65-F5344CB8AC3E}">
        <p14:creationId xmlns:p14="http://schemas.microsoft.com/office/powerpoint/2010/main" val="3723568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D4886CC-2C8C-954C-82BC-3229EFDF0988}"/>
              </a:ext>
            </a:extLst>
          </p:cNvPr>
          <p:cNvSpPr/>
          <p:nvPr/>
        </p:nvSpPr>
        <p:spPr>
          <a:xfrm>
            <a:off x="1107248" y="2897992"/>
            <a:ext cx="939579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= 4</a:t>
            </a:r>
          </a:p>
          <a:p>
            <a:r>
              <a:rPr lang="en-US" sz="28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(X &gt; 3):</a:t>
            </a:r>
          </a:p>
          <a:p>
            <a:r>
              <a:rPr lang="en-US" sz="28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print("%d is greater than 3" % (X))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25CC7A-4559-794E-AB76-3A332FA6909A}"/>
              </a:ext>
            </a:extLst>
          </p:cNvPr>
          <p:cNvSpPr txBox="1"/>
          <p:nvPr/>
        </p:nvSpPr>
        <p:spPr>
          <a:xfrm>
            <a:off x="3615994" y="467139"/>
            <a:ext cx="525496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Conditional statements: </a:t>
            </a:r>
            <a:r>
              <a:rPr lang="en-US" sz="33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E99DCC-9046-C24E-8A17-786B6515D43A}"/>
              </a:ext>
            </a:extLst>
          </p:cNvPr>
          <p:cNvSpPr txBox="1"/>
          <p:nvPr/>
        </p:nvSpPr>
        <p:spPr>
          <a:xfrm>
            <a:off x="1030356" y="1620907"/>
            <a:ext cx="104374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- ‘</a:t>
            </a:r>
            <a:r>
              <a:rPr lang="en-US" sz="2800" b="1" dirty="0">
                <a:latin typeface="Helvetica Light" panose="020B0403020202020204" pitchFamily="34" charset="0"/>
              </a:rPr>
              <a:t>:</a:t>
            </a:r>
            <a:r>
              <a:rPr lang="en-US" sz="2800" dirty="0">
                <a:latin typeface="Helvetica Light" panose="020B0403020202020204" pitchFamily="34" charset="0"/>
              </a:rPr>
              <a:t>’ after conditional</a:t>
            </a:r>
          </a:p>
          <a:p>
            <a:r>
              <a:rPr lang="en-US" sz="2800" dirty="0">
                <a:latin typeface="Helvetica Light" panose="020B0403020202020204" pitchFamily="34" charset="0"/>
              </a:rPr>
              <a:t>- Code to be executed if the condition is met MUST be indented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ECBAD6-67CC-284C-9132-5F34A853B9A7}"/>
              </a:ext>
            </a:extLst>
          </p:cNvPr>
          <p:cNvSpPr/>
          <p:nvPr/>
        </p:nvSpPr>
        <p:spPr>
          <a:xfrm>
            <a:off x="1030356" y="4789509"/>
            <a:ext cx="939579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Seq='ATCGGGGCGTTTT'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(Seq) != 10:</a:t>
            </a:r>
          </a:p>
          <a:p>
            <a:r>
              <a:rPr lang="en-US" sz="28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print(”more or less than 10 bases")</a:t>
            </a:r>
          </a:p>
        </p:txBody>
      </p:sp>
    </p:spTree>
    <p:extLst>
      <p:ext uri="{BB962C8B-B14F-4D97-AF65-F5344CB8AC3E}">
        <p14:creationId xmlns:p14="http://schemas.microsoft.com/office/powerpoint/2010/main" val="2778826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9FD9AB-524F-134E-B72D-F2FAB72141BC}"/>
              </a:ext>
            </a:extLst>
          </p:cNvPr>
          <p:cNvSpPr/>
          <p:nvPr/>
        </p:nvSpPr>
        <p:spPr>
          <a:xfrm>
            <a:off x="2886157" y="453098"/>
            <a:ext cx="789243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800" b="1" dirty="0">
                <a:latin typeface="Helvetica Light" panose="020B0403020202020204" pitchFamily="34" charset="0"/>
              </a:rPr>
              <a:t>if-else</a:t>
            </a:r>
            <a:r>
              <a:rPr lang="en-US" sz="3200" b="1" dirty="0">
                <a:latin typeface="Helvetica Light" panose="020B0403020202020204" pitchFamily="34" charset="0"/>
              </a:rPr>
              <a:t>	</a:t>
            </a:r>
            <a:r>
              <a:rPr lang="en-US" sz="3200" dirty="0">
                <a:latin typeface="Helvetica Light" panose="020B0403020202020204" pitchFamily="34" charset="0"/>
              </a:rPr>
              <a:t>conditional decision making</a:t>
            </a:r>
            <a:r>
              <a:rPr lang="en-US" sz="3200" b="1" dirty="0">
                <a:latin typeface="Helvetica Light" panose="020B0403020202020204" pitchFamily="34" charset="0"/>
              </a:rPr>
              <a:t>	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A7891C3-2381-0441-9D99-9E32E1804421}"/>
              </a:ext>
            </a:extLst>
          </p:cNvPr>
          <p:cNvSpPr txBox="1"/>
          <p:nvPr/>
        </p:nvSpPr>
        <p:spPr>
          <a:xfrm>
            <a:off x="7248868" y="1800852"/>
            <a:ext cx="1782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In python: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188429-E12B-8E46-A1CE-82A26410FDE3}"/>
              </a:ext>
            </a:extLst>
          </p:cNvPr>
          <p:cNvSpPr txBox="1"/>
          <p:nvPr/>
        </p:nvSpPr>
        <p:spPr>
          <a:xfrm>
            <a:off x="7248868" y="2689486"/>
            <a:ext cx="4544834" cy="181588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Num &lt; 0: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 "negative"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 Num &gt; 0: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 "positive"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A6803D-5CDB-0A47-BAEC-FCBF593FC73B}"/>
              </a:ext>
            </a:extLst>
          </p:cNvPr>
          <p:cNvSpPr txBox="1"/>
          <p:nvPr/>
        </p:nvSpPr>
        <p:spPr>
          <a:xfrm>
            <a:off x="2615428" y="1386336"/>
            <a:ext cx="1740286" cy="492443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 Light" panose="020B0403020202020204" pitchFamily="34" charset="0"/>
              </a:rPr>
              <a:t>Input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B5ECC2D-E085-B444-9460-A57839F46449}"/>
              </a:ext>
            </a:extLst>
          </p:cNvPr>
          <p:cNvSpPr txBox="1"/>
          <p:nvPr/>
        </p:nvSpPr>
        <p:spPr>
          <a:xfrm>
            <a:off x="2157400" y="2389905"/>
            <a:ext cx="2672526" cy="492443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other statements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51BBD1A-D421-0848-8107-FD8C4855EF4E}"/>
              </a:ext>
            </a:extLst>
          </p:cNvPr>
          <p:cNvSpPr txBox="1"/>
          <p:nvPr/>
        </p:nvSpPr>
        <p:spPr>
          <a:xfrm>
            <a:off x="2948799" y="3500098"/>
            <a:ext cx="1089728" cy="553998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Helvetica Light" panose="020B0403020202020204" pitchFamily="34" charset="0"/>
              </a:rPr>
              <a:t>if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D85EED1-8391-2743-A094-A8A0A0B25AA4}"/>
              </a:ext>
            </a:extLst>
          </p:cNvPr>
          <p:cNvCxnSpPr>
            <a:cxnSpLocks/>
          </p:cNvCxnSpPr>
          <p:nvPr/>
        </p:nvCxnSpPr>
        <p:spPr>
          <a:xfrm>
            <a:off x="3493663" y="1996559"/>
            <a:ext cx="0" cy="291313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3113FB7-4AD3-A24A-8FED-3EB759F7A46C}"/>
              </a:ext>
            </a:extLst>
          </p:cNvPr>
          <p:cNvCxnSpPr>
            <a:cxnSpLocks/>
          </p:cNvCxnSpPr>
          <p:nvPr/>
        </p:nvCxnSpPr>
        <p:spPr>
          <a:xfrm>
            <a:off x="3485571" y="3038409"/>
            <a:ext cx="0" cy="291313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B4BA391-6E45-404D-B9DA-A1761EF0CEA8}"/>
              </a:ext>
            </a:extLst>
          </p:cNvPr>
          <p:cNvCxnSpPr>
            <a:cxnSpLocks/>
          </p:cNvCxnSpPr>
          <p:nvPr/>
        </p:nvCxnSpPr>
        <p:spPr>
          <a:xfrm>
            <a:off x="4168498" y="3991591"/>
            <a:ext cx="376881" cy="282944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D7B1F8C-567A-A64B-B282-ABFB05525412}"/>
              </a:ext>
            </a:extLst>
          </p:cNvPr>
          <p:cNvCxnSpPr>
            <a:cxnSpLocks/>
          </p:cNvCxnSpPr>
          <p:nvPr/>
        </p:nvCxnSpPr>
        <p:spPr>
          <a:xfrm flipH="1">
            <a:off x="2390323" y="4134549"/>
            <a:ext cx="367552" cy="269109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EB6A256-25FD-6B46-8546-2A3755D499E5}"/>
              </a:ext>
            </a:extLst>
          </p:cNvPr>
          <p:cNvSpPr txBox="1"/>
          <p:nvPr/>
        </p:nvSpPr>
        <p:spPr>
          <a:xfrm>
            <a:off x="1017589" y="3742877"/>
            <a:ext cx="1740286" cy="461665"/>
          </a:xfrm>
          <a:prstGeom prst="rect">
            <a:avLst/>
          </a:prstGeom>
          <a:noFill/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Helvetica Light" panose="020B0403020202020204" pitchFamily="34" charset="0"/>
              </a:rPr>
              <a:t>false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79BBEA0-99EC-0B46-B656-D1544ECA0BDD}"/>
              </a:ext>
            </a:extLst>
          </p:cNvPr>
          <p:cNvSpPr txBox="1"/>
          <p:nvPr/>
        </p:nvSpPr>
        <p:spPr>
          <a:xfrm>
            <a:off x="4308263" y="4367042"/>
            <a:ext cx="2117914" cy="461665"/>
          </a:xfrm>
          <a:prstGeom prst="rect">
            <a:avLst/>
          </a:prstGeom>
          <a:noFill/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 Light" panose="020B0403020202020204" pitchFamily="34" charset="0"/>
              </a:rPr>
              <a:t>do something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80DB83B-E65A-794F-AF8C-CB6292CCCCC2}"/>
              </a:ext>
            </a:extLst>
          </p:cNvPr>
          <p:cNvCxnSpPr>
            <a:cxnSpLocks/>
          </p:cNvCxnSpPr>
          <p:nvPr/>
        </p:nvCxnSpPr>
        <p:spPr>
          <a:xfrm flipH="1">
            <a:off x="4308263" y="4961311"/>
            <a:ext cx="492262" cy="568685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A7F59C1-CCD8-EA4F-AF0A-E75ECE5E18D9}"/>
              </a:ext>
            </a:extLst>
          </p:cNvPr>
          <p:cNvSpPr txBox="1"/>
          <p:nvPr/>
        </p:nvSpPr>
        <p:spPr>
          <a:xfrm>
            <a:off x="2390323" y="5846556"/>
            <a:ext cx="2190496" cy="492443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 Light" panose="020B0403020202020204" pitchFamily="34" charset="0"/>
              </a:rPr>
              <a:t>Rest of code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A71A2C9-CBA7-9343-A130-52EA207D69E7}"/>
              </a:ext>
            </a:extLst>
          </p:cNvPr>
          <p:cNvSpPr txBox="1"/>
          <p:nvPr/>
        </p:nvSpPr>
        <p:spPr>
          <a:xfrm>
            <a:off x="4132438" y="3900197"/>
            <a:ext cx="1740286" cy="461665"/>
          </a:xfrm>
          <a:prstGeom prst="rect">
            <a:avLst/>
          </a:prstGeom>
          <a:noFill/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Helvetica Light" panose="020B0403020202020204" pitchFamily="34" charset="0"/>
              </a:rPr>
              <a:t>true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63D61A3-4590-1647-B339-D6AE75D19FE0}"/>
              </a:ext>
            </a:extLst>
          </p:cNvPr>
          <p:cNvSpPr txBox="1"/>
          <p:nvPr/>
        </p:nvSpPr>
        <p:spPr>
          <a:xfrm>
            <a:off x="1384338" y="4443975"/>
            <a:ext cx="1089728" cy="461665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 Light" panose="020B0403020202020204" pitchFamily="34" charset="0"/>
              </a:rPr>
              <a:t>else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DF0DA49-066B-F447-AA96-E9CC9E0E5FE3}"/>
              </a:ext>
            </a:extLst>
          </p:cNvPr>
          <p:cNvCxnSpPr>
            <a:cxnSpLocks/>
          </p:cNvCxnSpPr>
          <p:nvPr/>
        </p:nvCxnSpPr>
        <p:spPr>
          <a:xfrm>
            <a:off x="2219922" y="5035213"/>
            <a:ext cx="420614" cy="494783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614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AB94AA9-E126-6945-8A97-98E0B695EAED}"/>
              </a:ext>
            </a:extLst>
          </p:cNvPr>
          <p:cNvSpPr/>
          <p:nvPr/>
        </p:nvSpPr>
        <p:spPr>
          <a:xfrm>
            <a:off x="1857364" y="2831500"/>
            <a:ext cx="939579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Seq='ATCGGGGCGTTTT'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(Seq) != 10:</a:t>
            </a:r>
          </a:p>
          <a:p>
            <a:r>
              <a:rPr lang="en-US" sz="28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print(”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not equal to </a:t>
            </a:r>
            <a:r>
              <a:rPr lang="en-US" sz="28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 bases")</a:t>
            </a: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sz="28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print(”equals 10 </a:t>
            </a:r>
            <a:r>
              <a:rPr lang="en-US" sz="28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bases")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85A9B9-FB20-914F-AA4F-9143DDA3956A}"/>
              </a:ext>
            </a:extLst>
          </p:cNvPr>
          <p:cNvSpPr txBox="1"/>
          <p:nvPr/>
        </p:nvSpPr>
        <p:spPr>
          <a:xfrm>
            <a:off x="2835331" y="476499"/>
            <a:ext cx="652133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Conditional statements: </a:t>
            </a:r>
            <a:r>
              <a:rPr lang="en-US" sz="33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if-else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F470D4-EE9F-CE47-828E-2D1D105510FA}"/>
              </a:ext>
            </a:extLst>
          </p:cNvPr>
          <p:cNvSpPr txBox="1"/>
          <p:nvPr/>
        </p:nvSpPr>
        <p:spPr>
          <a:xfrm>
            <a:off x="877263" y="1481759"/>
            <a:ext cx="11065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-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800" dirty="0">
                <a:latin typeface="Helvetica Light" panose="020B0403020202020204" pitchFamily="34" charset="0"/>
              </a:rPr>
              <a:t> simply specifies an action when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Helvetica Light" panose="020B0403020202020204" pitchFamily="34" charset="0"/>
              </a:rPr>
              <a:t>conditional doesn’t hold</a:t>
            </a:r>
          </a:p>
        </p:txBody>
      </p:sp>
    </p:spTree>
    <p:extLst>
      <p:ext uri="{BB962C8B-B14F-4D97-AF65-F5344CB8AC3E}">
        <p14:creationId xmlns:p14="http://schemas.microsoft.com/office/powerpoint/2010/main" val="80274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985A9B9-FB20-914F-AA4F-9143DDA3956A}"/>
              </a:ext>
            </a:extLst>
          </p:cNvPr>
          <p:cNvSpPr txBox="1"/>
          <p:nvPr/>
        </p:nvSpPr>
        <p:spPr>
          <a:xfrm>
            <a:off x="3149519" y="355156"/>
            <a:ext cx="652133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Conditional statements: </a:t>
            </a:r>
            <a:r>
              <a:rPr lang="en-US" sz="33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if-</a:t>
            </a:r>
            <a:r>
              <a:rPr lang="en-US" sz="3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endParaRPr lang="en-US" sz="3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F470D4-EE9F-CE47-828E-2D1D105510FA}"/>
              </a:ext>
            </a:extLst>
          </p:cNvPr>
          <p:cNvSpPr txBox="1"/>
          <p:nvPr/>
        </p:nvSpPr>
        <p:spPr>
          <a:xfrm>
            <a:off x="877264" y="1332672"/>
            <a:ext cx="107217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-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when multiple conditions follow</a:t>
            </a:r>
            <a:r>
              <a:rPr lang="en-US" sz="2800" dirty="0">
                <a:latin typeface="Helvetica Light" panose="020B0403020202020204" pitchFamily="34" charset="0"/>
              </a:rPr>
              <a:t> when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Helvetica Light" panose="020B0403020202020204" pitchFamily="34" charset="0"/>
              </a:rPr>
              <a:t>conditional doesn’t hold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C34BFC-981B-294D-B634-DB261E0251DC}"/>
              </a:ext>
            </a:extLst>
          </p:cNvPr>
          <p:cNvSpPr/>
          <p:nvPr/>
        </p:nvSpPr>
        <p:spPr>
          <a:xfrm>
            <a:off x="2541103" y="2523835"/>
            <a:ext cx="8183217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DNA_seq</a:t>
            </a:r>
            <a:r>
              <a:rPr lang="en-US" sz="2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"ATCGGGAAACCTTAAGCTAAA"</a:t>
            </a:r>
          </a:p>
          <a:p>
            <a:r>
              <a:rPr lang="en-US" sz="2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base in </a:t>
            </a:r>
            <a:r>
              <a:rPr lang="en-US" sz="26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DNA_seq</a:t>
            </a:r>
            <a:r>
              <a:rPr lang="en-US" sz="2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if (base=="A"):</a:t>
            </a:r>
          </a:p>
          <a:p>
            <a:r>
              <a:rPr lang="en-US" sz="2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6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num_a</a:t>
            </a:r>
            <a:r>
              <a:rPr lang="en-US" sz="2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en-US" sz="2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(base=="C"):</a:t>
            </a:r>
          </a:p>
          <a:p>
            <a:r>
              <a:rPr lang="en-US" sz="2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6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num_c</a:t>
            </a:r>
            <a:r>
              <a:rPr lang="en-US" sz="2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en-US" sz="2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(base=="G"):</a:t>
            </a:r>
          </a:p>
          <a:p>
            <a:r>
              <a:rPr lang="en-US" sz="2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6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num_g</a:t>
            </a:r>
            <a:r>
              <a:rPr lang="en-US" sz="2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en-US" sz="2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else:</a:t>
            </a:r>
          </a:p>
          <a:p>
            <a:r>
              <a:rPr lang="en-US" sz="2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6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num_t</a:t>
            </a:r>
            <a:r>
              <a:rPr lang="en-US" sz="2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</p:txBody>
      </p:sp>
    </p:spTree>
    <p:extLst>
      <p:ext uri="{BB962C8B-B14F-4D97-AF65-F5344CB8AC3E}">
        <p14:creationId xmlns:p14="http://schemas.microsoft.com/office/powerpoint/2010/main" val="3280647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AC2BDB-BA0E-3941-961A-D3A5A5D22E7D}"/>
              </a:ext>
            </a:extLst>
          </p:cNvPr>
          <p:cNvSpPr txBox="1"/>
          <p:nvPr/>
        </p:nvSpPr>
        <p:spPr>
          <a:xfrm>
            <a:off x="6093642" y="2035222"/>
            <a:ext cx="5594801" cy="1692771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Nlist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=['1','3','5','7','9']</a:t>
            </a: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Name in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Nlist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 Name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D0168A-BD1A-9C4E-B04D-AFEEB55A52FD}"/>
              </a:ext>
            </a:extLst>
          </p:cNvPr>
          <p:cNvSpPr txBox="1"/>
          <p:nvPr/>
        </p:nvSpPr>
        <p:spPr>
          <a:xfrm>
            <a:off x="2218876" y="1452239"/>
            <a:ext cx="1740286" cy="492443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 Light" panose="020B0403020202020204" pitchFamily="34" charset="0"/>
              </a:rPr>
              <a:t>Input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65D532-E3CF-3740-A4D0-1CB5EE8B6FAE}"/>
              </a:ext>
            </a:extLst>
          </p:cNvPr>
          <p:cNvSpPr txBox="1"/>
          <p:nvPr/>
        </p:nvSpPr>
        <p:spPr>
          <a:xfrm>
            <a:off x="1760848" y="2455808"/>
            <a:ext cx="2672526" cy="492443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other statements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9E9AC7-020E-3B45-820F-08991B08911A}"/>
              </a:ext>
            </a:extLst>
          </p:cNvPr>
          <p:cNvSpPr txBox="1"/>
          <p:nvPr/>
        </p:nvSpPr>
        <p:spPr>
          <a:xfrm>
            <a:off x="1832056" y="3566001"/>
            <a:ext cx="2601314" cy="553998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Helvetica Light" panose="020B0403020202020204" pitchFamily="34" charset="0"/>
              </a:rPr>
              <a:t>For each item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BE915EC-514A-D341-AE14-58115A232A48}"/>
              </a:ext>
            </a:extLst>
          </p:cNvPr>
          <p:cNvCxnSpPr>
            <a:cxnSpLocks/>
          </p:cNvCxnSpPr>
          <p:nvPr/>
        </p:nvCxnSpPr>
        <p:spPr>
          <a:xfrm>
            <a:off x="3097111" y="2062462"/>
            <a:ext cx="0" cy="291313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D5A2D02-4CD9-B341-8BB0-785F082054C6}"/>
              </a:ext>
            </a:extLst>
          </p:cNvPr>
          <p:cNvCxnSpPr>
            <a:cxnSpLocks/>
          </p:cNvCxnSpPr>
          <p:nvPr/>
        </p:nvCxnSpPr>
        <p:spPr>
          <a:xfrm>
            <a:off x="3089019" y="3104312"/>
            <a:ext cx="0" cy="291313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ircular Arrow 20">
            <a:extLst>
              <a:ext uri="{FF2B5EF4-FFF2-40B4-BE49-F238E27FC236}">
                <a16:creationId xmlns:a16="http://schemas.microsoft.com/office/drawing/2014/main" id="{A4BF2102-64CD-074C-BB48-26F949FD6FD4}"/>
              </a:ext>
            </a:extLst>
          </p:cNvPr>
          <p:cNvSpPr/>
          <p:nvPr/>
        </p:nvSpPr>
        <p:spPr>
          <a:xfrm rot="5400000">
            <a:off x="3585505" y="3634817"/>
            <a:ext cx="1914038" cy="2100391"/>
          </a:xfrm>
          <a:prstGeom prst="circularArrow">
            <a:avLst/>
          </a:prstGeom>
          <a:solidFill>
            <a:schemeClr val="tx1">
              <a:lumMod val="50000"/>
              <a:lumOff val="50000"/>
            </a:schemeClr>
          </a:solidFill>
          <a:ln w="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ircular Arrow 21">
            <a:extLst>
              <a:ext uri="{FF2B5EF4-FFF2-40B4-BE49-F238E27FC236}">
                <a16:creationId xmlns:a16="http://schemas.microsoft.com/office/drawing/2014/main" id="{185A91F7-F176-7542-BC15-9B72EA0C6500}"/>
              </a:ext>
            </a:extLst>
          </p:cNvPr>
          <p:cNvSpPr/>
          <p:nvPr/>
        </p:nvSpPr>
        <p:spPr>
          <a:xfrm rot="16200000">
            <a:off x="703788" y="3687553"/>
            <a:ext cx="1914038" cy="2100391"/>
          </a:xfrm>
          <a:prstGeom prst="circularArrow">
            <a:avLst/>
          </a:prstGeom>
          <a:solidFill>
            <a:schemeClr val="bg1">
              <a:lumMod val="50000"/>
            </a:schemeClr>
          </a:solidFill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1C4F67-6C74-3A47-A072-2AB85A0C8CBD}"/>
              </a:ext>
            </a:extLst>
          </p:cNvPr>
          <p:cNvSpPr txBox="1"/>
          <p:nvPr/>
        </p:nvSpPr>
        <p:spPr>
          <a:xfrm>
            <a:off x="1760849" y="5129112"/>
            <a:ext cx="2749672" cy="1200329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 Light" panose="020B0403020202020204" pitchFamily="34" charset="0"/>
              </a:rPr>
              <a:t>Do something</a:t>
            </a:r>
          </a:p>
          <a:p>
            <a:pPr algn="ctr"/>
            <a:r>
              <a:rPr lang="en-US" sz="2300" dirty="0">
                <a:latin typeface="Helvetica Light" panose="020B0403020202020204" pitchFamily="34" charset="0"/>
              </a:rPr>
              <a:t>(exit loop when nothing left to do)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32CE31-96D6-F040-8B00-32F1AC5E545F}"/>
              </a:ext>
            </a:extLst>
          </p:cNvPr>
          <p:cNvSpPr txBox="1"/>
          <p:nvPr/>
        </p:nvSpPr>
        <p:spPr>
          <a:xfrm>
            <a:off x="4530507" y="404851"/>
            <a:ext cx="313098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First loops: </a:t>
            </a:r>
            <a:r>
              <a:rPr lang="en-US" sz="33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E6CA1F-E54C-B642-82EB-B051A48ECE67}"/>
              </a:ext>
            </a:extLst>
          </p:cNvPr>
          <p:cNvSpPr/>
          <p:nvPr/>
        </p:nvSpPr>
        <p:spPr>
          <a:xfrm>
            <a:off x="6093642" y="4814646"/>
            <a:ext cx="5660759" cy="892552"/>
          </a:xfrm>
          <a:prstGeom prst="rect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Base in ‘ACTGCCC’: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 Base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38EB9E-8F0D-874E-8A5B-6D688A90035D}"/>
              </a:ext>
            </a:extLst>
          </p:cNvPr>
          <p:cNvSpPr txBox="1"/>
          <p:nvPr/>
        </p:nvSpPr>
        <p:spPr>
          <a:xfrm>
            <a:off x="5996358" y="1542779"/>
            <a:ext cx="352532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Looping through a list: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1A8EC24-B8D9-BC41-81C2-867B387AE2EB}"/>
              </a:ext>
            </a:extLst>
          </p:cNvPr>
          <p:cNvSpPr txBox="1"/>
          <p:nvPr/>
        </p:nvSpPr>
        <p:spPr>
          <a:xfrm>
            <a:off x="5996358" y="4318509"/>
            <a:ext cx="395172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Looping through a string:</a:t>
            </a:r>
          </a:p>
        </p:txBody>
      </p:sp>
    </p:spTree>
    <p:extLst>
      <p:ext uri="{BB962C8B-B14F-4D97-AF65-F5344CB8AC3E}">
        <p14:creationId xmlns:p14="http://schemas.microsoft.com/office/powerpoint/2010/main" val="405387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/>
      <p:bldP spid="25" grpId="0"/>
      <p:bldP spid="25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BC1D5C3-F1DB-104C-8012-1BECE3B4A5FD}"/>
              </a:ext>
            </a:extLst>
          </p:cNvPr>
          <p:cNvSpPr/>
          <p:nvPr/>
        </p:nvSpPr>
        <p:spPr>
          <a:xfrm>
            <a:off x="726830" y="1643969"/>
            <a:ext cx="1035147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ourier" pitchFamily="2" charset="0"/>
              </a:rPr>
              <a:t>List=[</a:t>
            </a:r>
            <a:r>
              <a:rPr lang="en-US" sz="2800" dirty="0">
                <a:solidFill>
                  <a:srgbClr val="FF0000"/>
                </a:solidFill>
                <a:latin typeface="Courier" pitchFamily="2" charset="0"/>
              </a:rPr>
              <a:t>'1'</a:t>
            </a:r>
            <a:r>
              <a:rPr lang="en-US" sz="2800" dirty="0">
                <a:latin typeface="Courier" pitchFamily="2" charset="0"/>
              </a:rPr>
              <a:t>,</a:t>
            </a:r>
            <a:r>
              <a:rPr lang="en-US" sz="2800" dirty="0">
                <a:solidFill>
                  <a:srgbClr val="FF0000"/>
                </a:solidFill>
                <a:latin typeface="Courier" pitchFamily="2" charset="0"/>
              </a:rPr>
              <a:t>'2'</a:t>
            </a:r>
            <a:r>
              <a:rPr lang="en-US" sz="2800" dirty="0">
                <a:latin typeface="Courier" pitchFamily="2" charset="0"/>
              </a:rPr>
              <a:t>,</a:t>
            </a:r>
            <a:r>
              <a:rPr lang="en-US" sz="2800" dirty="0">
                <a:solidFill>
                  <a:srgbClr val="FF0000"/>
                </a:solidFill>
                <a:latin typeface="Courier" pitchFamily="2" charset="0"/>
              </a:rPr>
              <a:t>'3'</a:t>
            </a:r>
            <a:r>
              <a:rPr lang="en-US" sz="2800" dirty="0">
                <a:latin typeface="Courier" pitchFamily="2" charset="0"/>
              </a:rPr>
              <a:t>,</a:t>
            </a:r>
            <a:r>
              <a:rPr lang="en-US" sz="2800" dirty="0">
                <a:solidFill>
                  <a:srgbClr val="FF0000"/>
                </a:solidFill>
                <a:latin typeface="Courier" pitchFamily="2" charset="0"/>
              </a:rPr>
              <a:t>'4'</a:t>
            </a:r>
            <a:r>
              <a:rPr lang="en-US" sz="2800" dirty="0">
                <a:latin typeface="Courier" pitchFamily="2" charset="0"/>
              </a:rPr>
              <a:t>,</a:t>
            </a:r>
            <a:r>
              <a:rPr lang="en-US" sz="2800" dirty="0">
                <a:solidFill>
                  <a:srgbClr val="FF0000"/>
                </a:solidFill>
                <a:latin typeface="Courier" pitchFamily="2" charset="0"/>
              </a:rPr>
              <a:t>'5'</a:t>
            </a:r>
            <a:r>
              <a:rPr lang="en-US" sz="2800" dirty="0">
                <a:latin typeface="Courier" pitchFamily="2" charset="0"/>
              </a:rPr>
              <a:t>,</a:t>
            </a:r>
            <a:r>
              <a:rPr lang="en-US" sz="2800" dirty="0">
                <a:solidFill>
                  <a:srgbClr val="FF0000"/>
                </a:solidFill>
                <a:latin typeface="Courier" pitchFamily="2" charset="0"/>
              </a:rPr>
              <a:t>'6'</a:t>
            </a:r>
            <a:r>
              <a:rPr lang="en-US" sz="2800" dirty="0">
                <a:latin typeface="Courier" pitchFamily="2" charset="0"/>
              </a:rPr>
              <a:t>,</a:t>
            </a:r>
            <a:r>
              <a:rPr lang="en-US" sz="2800" dirty="0">
                <a:solidFill>
                  <a:srgbClr val="FF0000"/>
                </a:solidFill>
                <a:latin typeface="Courier" pitchFamily="2" charset="0"/>
              </a:rPr>
              <a:t>'7'</a:t>
            </a:r>
            <a:r>
              <a:rPr lang="en-US" sz="2800" dirty="0">
                <a:latin typeface="Courier" pitchFamily="2" charset="0"/>
              </a:rPr>
              <a:t>,</a:t>
            </a:r>
            <a:r>
              <a:rPr lang="en-US" sz="2800" dirty="0">
                <a:solidFill>
                  <a:srgbClr val="FF0000"/>
                </a:solidFill>
                <a:latin typeface="Courier" pitchFamily="2" charset="0"/>
              </a:rPr>
              <a:t>'8'</a:t>
            </a:r>
            <a:r>
              <a:rPr lang="en-US" sz="2800" dirty="0">
                <a:latin typeface="Courier" pitchFamily="2" charset="0"/>
              </a:rPr>
              <a:t>,</a:t>
            </a:r>
            <a:r>
              <a:rPr lang="en-US" sz="2800" dirty="0">
                <a:solidFill>
                  <a:srgbClr val="FF0000"/>
                </a:solidFill>
                <a:latin typeface="Courier" pitchFamily="2" charset="0"/>
              </a:rPr>
              <a:t>'9'</a:t>
            </a:r>
            <a:r>
              <a:rPr lang="en-US" sz="2800" dirty="0">
                <a:latin typeface="Courier" pitchFamily="2" charset="0"/>
              </a:rPr>
              <a:t>,</a:t>
            </a:r>
            <a:r>
              <a:rPr lang="en-US" sz="2800" dirty="0">
                <a:solidFill>
                  <a:srgbClr val="FF0000"/>
                </a:solidFill>
                <a:latin typeface="Courier" pitchFamily="2" charset="0"/>
              </a:rPr>
              <a:t>'10'</a:t>
            </a:r>
            <a:r>
              <a:rPr lang="en-US" sz="2800" dirty="0">
                <a:latin typeface="Courier" pitchFamily="2" charset="0"/>
              </a:rPr>
              <a:t>] </a:t>
            </a:r>
          </a:p>
          <a:p>
            <a:endParaRPr lang="en-US" sz="2800" dirty="0">
              <a:latin typeface="Courier" pitchFamily="2" charset="0"/>
            </a:endParaRPr>
          </a:p>
          <a:p>
            <a:r>
              <a:rPr lang="en-US" sz="2800" dirty="0">
                <a:latin typeface="Courier" pitchFamily="2" charset="0"/>
              </a:rPr>
              <a:t>CTR = 0 </a:t>
            </a:r>
          </a:p>
          <a:p>
            <a:endParaRPr lang="en-US" sz="2800" dirty="0">
              <a:latin typeface="Courier" pitchFamily="2" charset="0"/>
            </a:endParaRPr>
          </a:p>
          <a:p>
            <a:r>
              <a:rPr lang="en-US" sz="2800" dirty="0">
                <a:solidFill>
                  <a:srgbClr val="92D050"/>
                </a:solidFill>
                <a:latin typeface="Courier" pitchFamily="2" charset="0"/>
              </a:rPr>
              <a:t>for</a:t>
            </a:r>
            <a:r>
              <a:rPr lang="en-US" sz="2800" dirty="0">
                <a:latin typeface="Courier" pitchFamily="2" charset="0"/>
              </a:rPr>
              <a:t> Num </a:t>
            </a:r>
            <a:r>
              <a:rPr lang="en-US" sz="2800" dirty="0">
                <a:solidFill>
                  <a:srgbClr val="AF76DE"/>
                </a:solidFill>
                <a:latin typeface="Courier" pitchFamily="2" charset="0"/>
              </a:rPr>
              <a:t>in</a:t>
            </a:r>
            <a:r>
              <a:rPr lang="en-US" sz="2800" dirty="0">
                <a:latin typeface="Courier" pitchFamily="2" charset="0"/>
              </a:rPr>
              <a:t> List:</a:t>
            </a:r>
          </a:p>
          <a:p>
            <a:r>
              <a:rPr lang="en-US" sz="2800" dirty="0">
                <a:latin typeface="Courier" pitchFamily="2" charset="0"/>
              </a:rPr>
              <a:t>	</a:t>
            </a:r>
          </a:p>
          <a:p>
            <a:r>
              <a:rPr lang="en-US" sz="2800" dirty="0">
                <a:latin typeface="Courier" pitchFamily="2" charset="0"/>
              </a:rPr>
              <a:t>	</a:t>
            </a:r>
            <a:r>
              <a:rPr lang="en-US" sz="2800" dirty="0">
                <a:solidFill>
                  <a:srgbClr val="92D050"/>
                </a:solidFill>
                <a:latin typeface="Courier" pitchFamily="2" charset="0"/>
              </a:rPr>
              <a:t>print</a:t>
            </a:r>
            <a:r>
              <a:rPr lang="en-US" sz="2800" dirty="0">
                <a:solidFill>
                  <a:srgbClr val="FF0000"/>
                </a:solidFill>
                <a:latin typeface="Courier" pitchFamily="2" charset="0"/>
              </a:rPr>
              <a:t>("List index is :"</a:t>
            </a:r>
            <a:r>
              <a:rPr lang="en-US" sz="2800" dirty="0">
                <a:latin typeface="Courier" pitchFamily="2" charset="0"/>
              </a:rPr>
              <a:t>, CTR)</a:t>
            </a:r>
          </a:p>
          <a:p>
            <a:r>
              <a:rPr lang="en-US" sz="2800" dirty="0">
                <a:latin typeface="Courier" pitchFamily="2" charset="0"/>
              </a:rPr>
              <a:t>	</a:t>
            </a:r>
          </a:p>
          <a:p>
            <a:r>
              <a:rPr lang="en-US" sz="2800" dirty="0">
                <a:latin typeface="Courier" pitchFamily="2" charset="0"/>
              </a:rPr>
              <a:t>	CTR += 1 </a:t>
            </a:r>
          </a:p>
        </p:txBody>
      </p:sp>
    </p:spTree>
    <p:extLst>
      <p:ext uri="{BB962C8B-B14F-4D97-AF65-F5344CB8AC3E}">
        <p14:creationId xmlns:p14="http://schemas.microsoft.com/office/powerpoint/2010/main" val="2145875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10A132-F479-7B4D-90DF-92D2042E73B8}"/>
              </a:ext>
            </a:extLst>
          </p:cNvPr>
          <p:cNvSpPr txBox="1"/>
          <p:nvPr/>
        </p:nvSpPr>
        <p:spPr>
          <a:xfrm>
            <a:off x="710899" y="1254077"/>
            <a:ext cx="1063105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1. Write the specified scripts in Chapter 9 (focusing on lists, we will 		come back to dictionaries later in more detail)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DEACCF-7E0D-8A4F-9D6C-B787233F3FA7}"/>
              </a:ext>
            </a:extLst>
          </p:cNvPr>
          <p:cNvSpPr txBox="1"/>
          <p:nvPr/>
        </p:nvSpPr>
        <p:spPr>
          <a:xfrm>
            <a:off x="710899" y="2710177"/>
            <a:ext cx="114602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2. Review</a:t>
            </a:r>
            <a:r>
              <a:rPr lang="en-US" sz="2600" dirty="0"/>
              <a:t> </a:t>
            </a:r>
            <a:r>
              <a:rPr lang="en-US" sz="2600" b="1" dirty="0">
                <a:latin typeface="Helvetica Light" panose="020B0403020202020204" pitchFamily="34" charset="0"/>
              </a:rPr>
              <a:t>python_2_primer.md</a:t>
            </a:r>
            <a:r>
              <a:rPr lang="en-US" sz="2600" dirty="0">
                <a:latin typeface="Helvetica Light" panose="020B0403020202020204" pitchFamily="34" charset="0"/>
              </a:rPr>
              <a:t>, write scripts in </a:t>
            </a:r>
            <a:r>
              <a:rPr lang="en-US" sz="2600" b="1" dirty="0" err="1">
                <a:latin typeface="Helvetica Light" panose="020B0403020202020204" pitchFamily="34" charset="0"/>
              </a:rPr>
              <a:t>assignment_pythonII.md</a:t>
            </a:r>
            <a:r>
              <a:rPr lang="en-US" sz="2600" b="1" dirty="0">
                <a:latin typeface="Helvetica Light" panose="020B0403020202020204" pitchFamily="34" charset="0"/>
              </a:rPr>
              <a:t>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A4EA31-EF2A-F045-A761-D6ECF013E8E0}"/>
              </a:ext>
            </a:extLst>
          </p:cNvPr>
          <p:cNvSpPr txBox="1"/>
          <p:nvPr/>
        </p:nvSpPr>
        <p:spPr>
          <a:xfrm>
            <a:off x="710899" y="3970377"/>
            <a:ext cx="1182011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3. Turn in </a:t>
            </a:r>
            <a:r>
              <a:rPr lang="en-US" sz="2600" b="1" dirty="0">
                <a:latin typeface="Helvetica Light" panose="020B0403020202020204" pitchFamily="34" charset="0"/>
              </a:rPr>
              <a:t>scripts 2 and 3 </a:t>
            </a:r>
            <a:r>
              <a:rPr lang="en-US" sz="2600" dirty="0">
                <a:latin typeface="Helvetica Light" panose="020B0403020202020204" pitchFamily="34" charset="0"/>
              </a:rPr>
              <a:t>from assignment. Short project description 1-pager due by October 18  (if you haven’t sent already).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2ADA15-4743-BA44-8F7E-3D8654035256}"/>
              </a:ext>
            </a:extLst>
          </p:cNvPr>
          <p:cNvSpPr txBox="1"/>
          <p:nvPr/>
        </p:nvSpPr>
        <p:spPr>
          <a:xfrm>
            <a:off x="710899" y="5501190"/>
            <a:ext cx="1182011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Helvetica Light" panose="020B0403020202020204" pitchFamily="34" charset="0"/>
              </a:rPr>
              <a:t>Next Week</a:t>
            </a:r>
            <a:r>
              <a:rPr lang="en-US" sz="2600" dirty="0">
                <a:latin typeface="Helvetica Light" panose="020B0403020202020204" pitchFamily="34" charset="0"/>
              </a:rPr>
              <a:t>: working with files (chapter 10), </a:t>
            </a:r>
            <a:r>
              <a:rPr lang="en-US" sz="2600">
                <a:latin typeface="Helvetica Light" panose="020B0403020202020204" pitchFamily="34" charset="0"/>
              </a:rPr>
              <a:t>controlling input/output</a:t>
            </a:r>
            <a:r>
              <a:rPr lang="en-US" sz="2600" dirty="0">
                <a:latin typeface="Helvetica Light" panose="020B0403020202020204" pitchFamily="34" charset="0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3B87F7-AD03-9E46-AD4E-2474F471165F}"/>
              </a:ext>
            </a:extLst>
          </p:cNvPr>
          <p:cNvSpPr txBox="1"/>
          <p:nvPr/>
        </p:nvSpPr>
        <p:spPr>
          <a:xfrm>
            <a:off x="4110677" y="264203"/>
            <a:ext cx="394851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This week and next</a:t>
            </a:r>
          </a:p>
        </p:txBody>
      </p:sp>
    </p:spTree>
    <p:extLst>
      <p:ext uri="{BB962C8B-B14F-4D97-AF65-F5344CB8AC3E}">
        <p14:creationId xmlns:p14="http://schemas.microsoft.com/office/powerpoint/2010/main" val="753436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199E91-F4F2-674E-99F3-CF5D018C136C}"/>
              </a:ext>
            </a:extLst>
          </p:cNvPr>
          <p:cNvSpPr txBox="1"/>
          <p:nvPr/>
        </p:nvSpPr>
        <p:spPr>
          <a:xfrm>
            <a:off x="3299791" y="467140"/>
            <a:ext cx="51203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Helvetica Light" panose="020B0403020202020204" pitchFamily="34" charset="0"/>
              </a:rPr>
              <a:t>Hints for practice problem 3: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F9D2EE-4F02-A54E-A8D6-F26234EAC37D}"/>
              </a:ext>
            </a:extLst>
          </p:cNvPr>
          <p:cNvSpPr txBox="1"/>
          <p:nvPr/>
        </p:nvSpPr>
        <p:spPr>
          <a:xfrm>
            <a:off x="496957" y="1620079"/>
            <a:ext cx="109330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latin typeface="Helvetica Light" panose="020B0403020202020204" pitchFamily="34" charset="0"/>
              </a:rPr>
              <a:t>You will need to increment some sort of counter in order to track number of iterations through the loop. </a:t>
            </a:r>
            <a:r>
              <a:rPr lang="en-US" sz="2400">
                <a:latin typeface="Helvetica Light" panose="020B0403020202020204" pitchFamily="34" charset="0"/>
              </a:rPr>
              <a:t>See examples </a:t>
            </a:r>
            <a:r>
              <a:rPr lang="en-US" sz="2400" dirty="0">
                <a:latin typeface="Helvetica Light" panose="020B0403020202020204" pitchFamily="34" charset="0"/>
              </a:rPr>
              <a:t>in the </a:t>
            </a:r>
            <a:r>
              <a:rPr lang="en-US" sz="2400" b="1" dirty="0">
                <a:latin typeface="Helvetica Light" panose="020B0403020202020204" pitchFamily="34" charset="0"/>
              </a:rPr>
              <a:t>python_2_primer.md</a:t>
            </a:r>
          </a:p>
          <a:p>
            <a:pPr marL="342900" indent="-342900">
              <a:buAutoNum type="arabicPeriod"/>
            </a:pPr>
            <a:endParaRPr lang="en-US" sz="2400" b="1" dirty="0">
              <a:latin typeface="Helvetica Light" panose="020B04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BEEE8A-C23E-5145-90A8-31813382732B}"/>
              </a:ext>
            </a:extLst>
          </p:cNvPr>
          <p:cNvSpPr txBox="1"/>
          <p:nvPr/>
        </p:nvSpPr>
        <p:spPr>
          <a:xfrm>
            <a:off x="496957" y="2891013"/>
            <a:ext cx="1093304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2. The modulo operator </a:t>
            </a:r>
            <a:r>
              <a:rPr lang="en-US" sz="2600" b="1" dirty="0">
                <a:latin typeface="Helvetica Light" panose="020B0403020202020204" pitchFamily="34" charset="0"/>
              </a:rPr>
              <a:t>%</a:t>
            </a:r>
            <a:r>
              <a:rPr lang="en-US" sz="2600" dirty="0">
                <a:latin typeface="Helvetica Light" panose="020B0403020202020204" pitchFamily="34" charset="0"/>
              </a:rPr>
              <a:t> returns the remainder of division. You can use 	this in with if to determine if a value is even or odd. For example:</a:t>
            </a:r>
          </a:p>
          <a:p>
            <a:r>
              <a:rPr lang="en-US" sz="2600" b="1" dirty="0">
                <a:effectLst/>
                <a:latin typeface="Helvetica Light" panose="020B0403020202020204" pitchFamily="34" charset="0"/>
              </a:rPr>
              <a:t>4%2 will return 0</a:t>
            </a:r>
          </a:p>
          <a:p>
            <a:r>
              <a:rPr lang="en-US" sz="2600" b="1" dirty="0">
                <a:effectLst/>
                <a:latin typeface="Helvetica Light" panose="020B0403020202020204" pitchFamily="34" charset="0"/>
              </a:rPr>
              <a:t>4%3 will return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9A5D3B-F73D-A04C-9FEF-1710A01F84C4}"/>
              </a:ext>
            </a:extLst>
          </p:cNvPr>
          <p:cNvSpPr txBox="1"/>
          <p:nvPr/>
        </p:nvSpPr>
        <p:spPr>
          <a:xfrm>
            <a:off x="496957" y="5001689"/>
            <a:ext cx="109330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3. When you print to screen from a python script, you are producing </a:t>
            </a:r>
            <a:r>
              <a:rPr lang="en-US" sz="2400" dirty="0" err="1">
                <a:latin typeface="Helvetica Light" panose="020B0403020202020204" pitchFamily="34" charset="0"/>
              </a:rPr>
              <a:t>stdout</a:t>
            </a:r>
            <a:r>
              <a:rPr lang="en-US" sz="2400" dirty="0">
                <a:latin typeface="Helvetica Light" panose="020B0403020202020204" pitchFamily="34" charset="0"/>
              </a:rPr>
              <a:t>. This can be redirected to a file, just as done with </a:t>
            </a:r>
            <a:r>
              <a:rPr lang="en-US" sz="2400" dirty="0" err="1">
                <a:latin typeface="Helvetica Light" panose="020B0403020202020204" pitchFamily="34" charset="0"/>
              </a:rPr>
              <a:t>stdout</a:t>
            </a:r>
            <a:r>
              <a:rPr lang="en-US" sz="2400" dirty="0">
                <a:latin typeface="Helvetica Light" panose="020B0403020202020204" pitchFamily="34" charset="0"/>
              </a:rPr>
              <a:t> from Unix commands.</a:t>
            </a:r>
          </a:p>
          <a:p>
            <a:pPr marL="342900" indent="-342900">
              <a:buAutoNum type="arabicPeriod"/>
            </a:pPr>
            <a:endParaRPr lang="en-US" sz="2400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860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CD9AA1-B15C-964F-9C8C-A4152926B85F}"/>
              </a:ext>
            </a:extLst>
          </p:cNvPr>
          <p:cNvSpPr txBox="1"/>
          <p:nvPr/>
        </p:nvSpPr>
        <p:spPr>
          <a:xfrm>
            <a:off x="1559169" y="1418492"/>
            <a:ext cx="5724644" cy="5170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>
                <a:latin typeface="Courier" pitchFamily="2" charset="0"/>
              </a:rPr>
              <a:t>Num</a:t>
            </a:r>
            <a:r>
              <a:rPr lang="en-US" sz="3000" dirty="0">
                <a:latin typeface="Courier" pitchFamily="2" charset="0"/>
              </a:rPr>
              <a:t>=</a:t>
            </a:r>
            <a:r>
              <a:rPr lang="en-US" sz="3000" dirty="0">
                <a:solidFill>
                  <a:srgbClr val="92D050"/>
                </a:solidFill>
                <a:latin typeface="Courier" pitchFamily="2" charset="0"/>
              </a:rPr>
              <a:t>list</a:t>
            </a:r>
            <a:r>
              <a:rPr lang="en-US" sz="3000" dirty="0">
                <a:latin typeface="Courier" pitchFamily="2" charset="0"/>
              </a:rPr>
              <a:t>(</a:t>
            </a:r>
            <a:r>
              <a:rPr lang="en-US" sz="3000" dirty="0">
                <a:solidFill>
                  <a:srgbClr val="92D050"/>
                </a:solidFill>
                <a:latin typeface="Courier" pitchFamily="2" charset="0"/>
              </a:rPr>
              <a:t>range</a:t>
            </a:r>
            <a:r>
              <a:rPr lang="en-US" sz="3000" dirty="0">
                <a:latin typeface="Courier" pitchFamily="2" charset="0"/>
              </a:rPr>
              <a:t>(0,100,3))</a:t>
            </a:r>
          </a:p>
          <a:p>
            <a:endParaRPr lang="en-US" sz="3000" dirty="0">
              <a:latin typeface="Courier" pitchFamily="2" charset="0"/>
            </a:endParaRPr>
          </a:p>
          <a:p>
            <a:r>
              <a:rPr lang="en-US" sz="3000" dirty="0">
                <a:latin typeface="Courier" pitchFamily="2" charset="0"/>
              </a:rPr>
              <a:t>ctr=0</a:t>
            </a:r>
          </a:p>
          <a:p>
            <a:endParaRPr lang="en-US" sz="3000" dirty="0">
              <a:latin typeface="Courier" pitchFamily="2" charset="0"/>
            </a:endParaRPr>
          </a:p>
          <a:p>
            <a:r>
              <a:rPr lang="en-US" sz="3000" dirty="0">
                <a:solidFill>
                  <a:srgbClr val="92D050"/>
                </a:solidFill>
                <a:latin typeface="Courier" pitchFamily="2" charset="0"/>
              </a:rPr>
              <a:t>for</a:t>
            </a:r>
            <a:r>
              <a:rPr lang="en-US" sz="3000" dirty="0">
                <a:latin typeface="Courier" pitchFamily="2" charset="0"/>
              </a:rPr>
              <a:t> </a:t>
            </a:r>
            <a:r>
              <a:rPr lang="en-US" sz="3000" dirty="0" err="1">
                <a:latin typeface="Courier" pitchFamily="2" charset="0"/>
              </a:rPr>
              <a:t>i</a:t>
            </a:r>
            <a:r>
              <a:rPr lang="en-US" sz="3000" dirty="0">
                <a:latin typeface="Courier" pitchFamily="2" charset="0"/>
              </a:rPr>
              <a:t> </a:t>
            </a:r>
            <a:r>
              <a:rPr lang="en-US" sz="3000" dirty="0">
                <a:solidFill>
                  <a:srgbClr val="AF76DE"/>
                </a:solidFill>
                <a:latin typeface="Courier" pitchFamily="2" charset="0"/>
              </a:rPr>
              <a:t>in</a:t>
            </a:r>
            <a:r>
              <a:rPr lang="en-US" sz="3000" dirty="0">
                <a:latin typeface="Courier" pitchFamily="2" charset="0"/>
              </a:rPr>
              <a:t> Num:</a:t>
            </a:r>
          </a:p>
          <a:p>
            <a:r>
              <a:rPr lang="en-US" sz="3000" dirty="0">
                <a:latin typeface="Courier" pitchFamily="2" charset="0"/>
              </a:rPr>
              <a:t>	ctr += 1</a:t>
            </a:r>
          </a:p>
          <a:p>
            <a:r>
              <a:rPr lang="en-US" sz="3000" dirty="0">
                <a:latin typeface="Courier" pitchFamily="2" charset="0"/>
              </a:rPr>
              <a:t>	</a:t>
            </a:r>
            <a:r>
              <a:rPr lang="en-US" sz="3000" dirty="0">
                <a:solidFill>
                  <a:srgbClr val="92D050"/>
                </a:solidFill>
                <a:latin typeface="Courier" pitchFamily="2" charset="0"/>
              </a:rPr>
              <a:t>print</a:t>
            </a:r>
            <a:r>
              <a:rPr lang="en-US" sz="3000" dirty="0">
                <a:latin typeface="Courier" pitchFamily="2" charset="0"/>
              </a:rPr>
              <a:t>(ctr)</a:t>
            </a:r>
          </a:p>
          <a:p>
            <a:r>
              <a:rPr lang="en-US" sz="3000" dirty="0">
                <a:latin typeface="Courier" pitchFamily="2" charset="0"/>
              </a:rPr>
              <a:t>	﻿</a:t>
            </a:r>
            <a:r>
              <a:rPr lang="en-US" sz="3000" dirty="0">
                <a:solidFill>
                  <a:srgbClr val="92D050"/>
                </a:solidFill>
                <a:latin typeface="Courier" pitchFamily="2" charset="0"/>
              </a:rPr>
              <a:t>if</a:t>
            </a:r>
            <a:r>
              <a:rPr lang="en-US" sz="3000" dirty="0">
                <a:latin typeface="Courier" pitchFamily="2" charset="0"/>
              </a:rPr>
              <a:t>(</a:t>
            </a:r>
            <a:r>
              <a:rPr lang="en-US" sz="3000" dirty="0" err="1">
                <a:latin typeface="Courier" pitchFamily="2" charset="0"/>
              </a:rPr>
              <a:t>i</a:t>
            </a:r>
            <a:r>
              <a:rPr lang="en-US" sz="3000" dirty="0">
                <a:latin typeface="Courier" pitchFamily="2" charset="0"/>
              </a:rPr>
              <a:t> % 2 == 0):</a:t>
            </a:r>
          </a:p>
          <a:p>
            <a:r>
              <a:rPr lang="en-US" sz="3000" dirty="0">
                <a:latin typeface="Courier" pitchFamily="2" charset="0"/>
              </a:rPr>
              <a:t>     	</a:t>
            </a:r>
            <a:r>
              <a:rPr lang="en-US" sz="3000" dirty="0">
                <a:solidFill>
                  <a:srgbClr val="92D050"/>
                </a:solidFill>
                <a:latin typeface="Courier" pitchFamily="2" charset="0"/>
              </a:rPr>
              <a:t>print</a:t>
            </a:r>
            <a:r>
              <a:rPr lang="en-US" sz="3000" dirty="0">
                <a:latin typeface="Courier" pitchFamily="2" charset="0"/>
              </a:rPr>
              <a:t>(</a:t>
            </a:r>
            <a:r>
              <a:rPr lang="en-US" sz="3000" dirty="0">
                <a:solidFill>
                  <a:srgbClr val="FF0000"/>
                </a:solidFill>
                <a:latin typeface="Courier" pitchFamily="2" charset="0"/>
              </a:rPr>
              <a:t>"even"</a:t>
            </a:r>
            <a:r>
              <a:rPr lang="en-US" sz="3000" dirty="0">
                <a:latin typeface="Courier" pitchFamily="2" charset="0"/>
              </a:rPr>
              <a:t>)</a:t>
            </a:r>
          </a:p>
          <a:p>
            <a:r>
              <a:rPr lang="en-US" sz="3000" dirty="0">
                <a:latin typeface="Courier" pitchFamily="2" charset="0"/>
              </a:rPr>
              <a:t>    </a:t>
            </a:r>
            <a:r>
              <a:rPr lang="en-US" sz="3000" dirty="0">
                <a:solidFill>
                  <a:srgbClr val="92D050"/>
                </a:solidFill>
                <a:latin typeface="Courier" pitchFamily="2" charset="0"/>
              </a:rPr>
              <a:t>else</a:t>
            </a:r>
            <a:r>
              <a:rPr lang="en-US" sz="3000" dirty="0">
                <a:latin typeface="Courier" pitchFamily="2" charset="0"/>
              </a:rPr>
              <a:t>:</a:t>
            </a:r>
          </a:p>
          <a:p>
            <a:r>
              <a:rPr lang="en-US" sz="3000" dirty="0">
                <a:latin typeface="Courier" pitchFamily="2" charset="0"/>
              </a:rPr>
              <a:t>         </a:t>
            </a:r>
            <a:r>
              <a:rPr lang="en-US" sz="3000" dirty="0">
                <a:solidFill>
                  <a:srgbClr val="92D050"/>
                </a:solidFill>
                <a:latin typeface="Courier" pitchFamily="2" charset="0"/>
              </a:rPr>
              <a:t>print</a:t>
            </a:r>
            <a:r>
              <a:rPr lang="en-US" sz="3000" dirty="0">
                <a:latin typeface="Courier" pitchFamily="2" charset="0"/>
              </a:rPr>
              <a:t>(</a:t>
            </a:r>
            <a:r>
              <a:rPr lang="en-US" sz="3000" dirty="0">
                <a:solidFill>
                  <a:srgbClr val="FF0000"/>
                </a:solidFill>
                <a:latin typeface="Courier" pitchFamily="2" charset="0"/>
              </a:rPr>
              <a:t>"odd"</a:t>
            </a:r>
            <a:r>
              <a:rPr lang="en-US" sz="3000" dirty="0">
                <a:latin typeface="Courier" pitchFamily="2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61844B-B9C2-C147-8A6D-C0741F404EFF}"/>
              </a:ext>
            </a:extLst>
          </p:cNvPr>
          <p:cNvSpPr txBox="1"/>
          <p:nvPr/>
        </p:nvSpPr>
        <p:spPr>
          <a:xfrm>
            <a:off x="3128745" y="222739"/>
            <a:ext cx="6375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HELVETICA LIGHT" panose="020B0403020202020204" pitchFamily="34" charset="0"/>
              </a:rPr>
              <a:t>Incrementing during loop iteration</a:t>
            </a:r>
          </a:p>
        </p:txBody>
      </p:sp>
    </p:spTree>
    <p:extLst>
      <p:ext uri="{BB962C8B-B14F-4D97-AF65-F5344CB8AC3E}">
        <p14:creationId xmlns:p14="http://schemas.microsoft.com/office/powerpoint/2010/main" val="3806872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71FF7A-E3C0-A045-86CF-223B0BB4FAC7}"/>
              </a:ext>
            </a:extLst>
          </p:cNvPr>
          <p:cNvSpPr/>
          <p:nvPr/>
        </p:nvSpPr>
        <p:spPr>
          <a:xfrm>
            <a:off x="709448" y="1558169"/>
            <a:ext cx="10773103" cy="489364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Q = float(input(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"Enter a value for q "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 = float(input(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"Now enter a value for p "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(type(Q))</a:t>
            </a:r>
          </a:p>
          <a:p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(type(P))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QQ = Q**</a:t>
            </a:r>
            <a:r>
              <a:rPr lang="en-US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QP = </a:t>
            </a:r>
            <a:r>
              <a:rPr lang="en-US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*P*Q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PP = P**</a:t>
            </a:r>
            <a:r>
              <a:rPr lang="en-US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"Expected genotype frequencies for AA: %.2f, Aa: %.2f, and aa: %.2f"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 (QQ, QP, PP))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09E8DB-E969-3D4B-8DB3-0990A967B5CA}"/>
              </a:ext>
            </a:extLst>
          </p:cNvPr>
          <p:cNvSpPr txBox="1"/>
          <p:nvPr/>
        </p:nvSpPr>
        <p:spPr>
          <a:xfrm>
            <a:off x="809297" y="388883"/>
            <a:ext cx="84112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Practice script from assignment_python1.md #3</a:t>
            </a:r>
          </a:p>
        </p:txBody>
      </p:sp>
    </p:spTree>
    <p:extLst>
      <p:ext uri="{BB962C8B-B14F-4D97-AF65-F5344CB8AC3E}">
        <p14:creationId xmlns:p14="http://schemas.microsoft.com/office/powerpoint/2010/main" val="3644265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2A74A57-FAE7-AF46-829E-8E09B838D2F5}"/>
              </a:ext>
            </a:extLst>
          </p:cNvPr>
          <p:cNvSpPr txBox="1"/>
          <p:nvPr/>
        </p:nvSpPr>
        <p:spPr>
          <a:xfrm>
            <a:off x="1060056" y="501706"/>
            <a:ext cx="571823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Helvetica Light" panose="020B0403020202020204" pitchFamily="34" charset="0"/>
              </a:rPr>
              <a:t>Variables as Containers  - </a:t>
            </a:r>
            <a:r>
              <a:rPr lang="en-US" sz="3200" b="1" dirty="0">
                <a:latin typeface="Helvetica Light" panose="020B0403020202020204" pitchFamily="34" charset="0"/>
              </a:rPr>
              <a:t>lists</a:t>
            </a:r>
          </a:p>
          <a:p>
            <a:endParaRPr lang="en-US" sz="3200" dirty="0">
              <a:latin typeface="Helvetica Light" panose="020B04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3C1067-3166-C44E-9DEA-FBDC09F3105E}"/>
              </a:ext>
            </a:extLst>
          </p:cNvPr>
          <p:cNvSpPr txBox="1"/>
          <p:nvPr/>
        </p:nvSpPr>
        <p:spPr>
          <a:xfrm>
            <a:off x="898216" y="1544468"/>
            <a:ext cx="109376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One dimensional list (or array)</a:t>
            </a:r>
          </a:p>
          <a:p>
            <a:r>
              <a:rPr lang="en-US" sz="2400" dirty="0">
                <a:latin typeface="Helvetica Light" panose="020B0403020202020204" pitchFamily="34" charset="0"/>
              </a:rPr>
              <a:t>	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ColorList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blue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red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green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violet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orange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NumList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83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85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52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2940D2-E366-BE41-AFE0-3F2D7BFE0A16}"/>
              </a:ext>
            </a:extLst>
          </p:cNvPr>
          <p:cNvSpPr txBox="1"/>
          <p:nvPr/>
        </p:nvSpPr>
        <p:spPr>
          <a:xfrm>
            <a:off x="898216" y="3066544"/>
            <a:ext cx="93217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Lists are ordered, with 0 as first element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ColorList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[0] =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blue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ColorList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[4] =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orange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2C5125-FDC8-5949-9C33-CBDC75A46D1E}"/>
              </a:ext>
            </a:extLst>
          </p:cNvPr>
          <p:cNvSpPr txBox="1"/>
          <p:nvPr/>
        </p:nvSpPr>
        <p:spPr>
          <a:xfrm>
            <a:off x="898215" y="4328095"/>
            <a:ext cx="820769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Multidimensional lists (e.g., rows of columns, or a 2-d lists)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ColorNum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[0,2]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97BEF3-68AA-E340-92EE-D14F41597DD7}"/>
              </a:ext>
            </a:extLst>
          </p:cNvPr>
          <p:cNvSpPr txBox="1"/>
          <p:nvPr/>
        </p:nvSpPr>
        <p:spPr>
          <a:xfrm>
            <a:off x="898216" y="5480839"/>
            <a:ext cx="8836504" cy="83099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Useful, and often used: can ‘loop’ through lists rapidly, performing the same set of actions on each element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457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54274F-3ECE-DB4B-8F51-909BB718E9C9}"/>
              </a:ext>
            </a:extLst>
          </p:cNvPr>
          <p:cNvSpPr txBox="1"/>
          <p:nvPr/>
        </p:nvSpPr>
        <p:spPr>
          <a:xfrm>
            <a:off x="3352269" y="378595"/>
            <a:ext cx="465544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Accessing list elements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8CA092-0159-2E4A-B522-6B7A81B05799}"/>
              </a:ext>
            </a:extLst>
          </p:cNvPr>
          <p:cNvSpPr/>
          <p:nvPr/>
        </p:nvSpPr>
        <p:spPr>
          <a:xfrm>
            <a:off x="1865870" y="1853511"/>
            <a:ext cx="1248033" cy="1248032"/>
          </a:xfrm>
          <a:prstGeom prst="rect">
            <a:avLst/>
          </a:prstGeom>
          <a:noFill/>
          <a:ln w="508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D5DED-94DD-6840-A3FB-D77B700A2C66}"/>
              </a:ext>
            </a:extLst>
          </p:cNvPr>
          <p:cNvSpPr txBox="1"/>
          <p:nvPr/>
        </p:nvSpPr>
        <p:spPr>
          <a:xfrm>
            <a:off x="2137720" y="2138973"/>
            <a:ext cx="67037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dirty="0">
                <a:latin typeface="Helvetica Light" panose="020B0403020202020204" pitchFamily="34" charset="0"/>
              </a:rPr>
              <a:t>'a'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E38FC7-E76B-F74F-9F91-D6AC812533BC}"/>
              </a:ext>
            </a:extLst>
          </p:cNvPr>
          <p:cNvSpPr/>
          <p:nvPr/>
        </p:nvSpPr>
        <p:spPr>
          <a:xfrm>
            <a:off x="3637005" y="1853511"/>
            <a:ext cx="1248033" cy="1248032"/>
          </a:xfrm>
          <a:prstGeom prst="rect">
            <a:avLst/>
          </a:prstGeom>
          <a:noFill/>
          <a:ln w="508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8560A0-A6AC-3C41-A05C-969A3806FA7B}"/>
              </a:ext>
            </a:extLst>
          </p:cNvPr>
          <p:cNvSpPr txBox="1"/>
          <p:nvPr/>
        </p:nvSpPr>
        <p:spPr>
          <a:xfrm>
            <a:off x="3908855" y="2138973"/>
            <a:ext cx="69762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dirty="0">
                <a:latin typeface="Helvetica Light" panose="020B0403020202020204" pitchFamily="34" charset="0"/>
              </a:rPr>
              <a:t>'b'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2B6F1D-24D0-FC4C-BAF3-D718261CE589}"/>
              </a:ext>
            </a:extLst>
          </p:cNvPr>
          <p:cNvSpPr/>
          <p:nvPr/>
        </p:nvSpPr>
        <p:spPr>
          <a:xfrm>
            <a:off x="5408140" y="1853511"/>
            <a:ext cx="1248033" cy="1248032"/>
          </a:xfrm>
          <a:prstGeom prst="rect">
            <a:avLst/>
          </a:prstGeom>
          <a:noFill/>
          <a:ln w="508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3EA8B3-BA0B-1D4C-8B26-479EA9A686E2}"/>
              </a:ext>
            </a:extLst>
          </p:cNvPr>
          <p:cNvSpPr txBox="1"/>
          <p:nvPr/>
        </p:nvSpPr>
        <p:spPr>
          <a:xfrm>
            <a:off x="5679990" y="2138973"/>
            <a:ext cx="67037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dirty="0">
                <a:latin typeface="Helvetica Light" panose="020B0403020202020204" pitchFamily="34" charset="0"/>
              </a:rPr>
              <a:t>'c'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414E91-F80F-4847-A3AD-9B2BBB66DB09}"/>
              </a:ext>
            </a:extLst>
          </p:cNvPr>
          <p:cNvSpPr/>
          <p:nvPr/>
        </p:nvSpPr>
        <p:spPr>
          <a:xfrm>
            <a:off x="7199379" y="1853511"/>
            <a:ext cx="1248033" cy="1248032"/>
          </a:xfrm>
          <a:prstGeom prst="rect">
            <a:avLst/>
          </a:prstGeom>
          <a:noFill/>
          <a:ln w="508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68C727-C98E-D943-88B4-FFD3AD289924}"/>
              </a:ext>
            </a:extLst>
          </p:cNvPr>
          <p:cNvSpPr txBox="1"/>
          <p:nvPr/>
        </p:nvSpPr>
        <p:spPr>
          <a:xfrm>
            <a:off x="7471229" y="2138973"/>
            <a:ext cx="69762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dirty="0">
                <a:latin typeface="Helvetica Light" panose="020B0403020202020204" pitchFamily="34" charset="0"/>
              </a:rPr>
              <a:t>'d'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01B597-254E-BF44-B1EA-13597D865B4B}"/>
              </a:ext>
            </a:extLst>
          </p:cNvPr>
          <p:cNvSpPr/>
          <p:nvPr/>
        </p:nvSpPr>
        <p:spPr>
          <a:xfrm>
            <a:off x="8955117" y="1853511"/>
            <a:ext cx="1248033" cy="1248032"/>
          </a:xfrm>
          <a:prstGeom prst="rect">
            <a:avLst/>
          </a:prstGeom>
          <a:noFill/>
          <a:ln w="508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E33D18-3ECA-5F49-A0DE-FE289B5C2ED2}"/>
              </a:ext>
            </a:extLst>
          </p:cNvPr>
          <p:cNvSpPr txBox="1"/>
          <p:nvPr/>
        </p:nvSpPr>
        <p:spPr>
          <a:xfrm>
            <a:off x="9226967" y="2138973"/>
            <a:ext cx="67037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dirty="0">
                <a:latin typeface="Helvetica Light" panose="020B0403020202020204" pitchFamily="34" charset="0"/>
              </a:rPr>
              <a:t>'e'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A5EFDF-A1A6-DF41-804E-25B91CA858AC}"/>
              </a:ext>
            </a:extLst>
          </p:cNvPr>
          <p:cNvSpPr txBox="1"/>
          <p:nvPr/>
        </p:nvSpPr>
        <p:spPr>
          <a:xfrm>
            <a:off x="1470454" y="130981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7B1DF8-9996-8449-B8B1-D4E75CAED03B}"/>
              </a:ext>
            </a:extLst>
          </p:cNvPr>
          <p:cNvSpPr txBox="1"/>
          <p:nvPr/>
        </p:nvSpPr>
        <p:spPr>
          <a:xfrm>
            <a:off x="3256103" y="130981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419B49-B31B-404F-A1B0-DFC54CD2C82E}"/>
              </a:ext>
            </a:extLst>
          </p:cNvPr>
          <p:cNvSpPr txBox="1"/>
          <p:nvPr/>
        </p:nvSpPr>
        <p:spPr>
          <a:xfrm>
            <a:off x="5096376" y="130981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DB93F0-1EDF-2A43-A0DB-BB458932981C}"/>
              </a:ext>
            </a:extLst>
          </p:cNvPr>
          <p:cNvSpPr txBox="1"/>
          <p:nvPr/>
        </p:nvSpPr>
        <p:spPr>
          <a:xfrm>
            <a:off x="6843191" y="130981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03B3E7-4D93-334B-9ED4-CEB44CF98E09}"/>
              </a:ext>
            </a:extLst>
          </p:cNvPr>
          <p:cNvSpPr txBox="1"/>
          <p:nvPr/>
        </p:nvSpPr>
        <p:spPr>
          <a:xfrm>
            <a:off x="8598929" y="130981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4C0653-D7A7-714B-9F60-08DC2AD7D186}"/>
              </a:ext>
            </a:extLst>
          </p:cNvPr>
          <p:cNvSpPr txBox="1"/>
          <p:nvPr/>
        </p:nvSpPr>
        <p:spPr>
          <a:xfrm>
            <a:off x="10160979" y="130981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2C84D9-28A1-D24D-B610-2D8D471908F4}"/>
              </a:ext>
            </a:extLst>
          </p:cNvPr>
          <p:cNvSpPr txBox="1"/>
          <p:nvPr/>
        </p:nvSpPr>
        <p:spPr>
          <a:xfrm>
            <a:off x="1470454" y="3101543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-5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4109D4-38A2-1249-BD44-11838B6C402E}"/>
              </a:ext>
            </a:extLst>
          </p:cNvPr>
          <p:cNvSpPr txBox="1"/>
          <p:nvPr/>
        </p:nvSpPr>
        <p:spPr>
          <a:xfrm>
            <a:off x="3219033" y="3097596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-4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7C3219-2F1A-2B47-AC61-B764A93D8CF9}"/>
              </a:ext>
            </a:extLst>
          </p:cNvPr>
          <p:cNvSpPr txBox="1"/>
          <p:nvPr/>
        </p:nvSpPr>
        <p:spPr>
          <a:xfrm>
            <a:off x="4992622" y="3097596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-3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05FFB7-4CE1-C34A-8587-3EB6382D4AD7}"/>
              </a:ext>
            </a:extLst>
          </p:cNvPr>
          <p:cNvSpPr txBox="1"/>
          <p:nvPr/>
        </p:nvSpPr>
        <p:spPr>
          <a:xfrm>
            <a:off x="6766211" y="3097595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-2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59FC22-B168-374B-AB32-3E01414C3128}"/>
              </a:ext>
            </a:extLst>
          </p:cNvPr>
          <p:cNvSpPr txBox="1"/>
          <p:nvPr/>
        </p:nvSpPr>
        <p:spPr>
          <a:xfrm>
            <a:off x="8539261" y="3097594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-1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CD9FEF-D2E0-5B44-A96F-6419BB70640E}"/>
              </a:ext>
            </a:extLst>
          </p:cNvPr>
          <p:cNvSpPr txBox="1"/>
          <p:nvPr/>
        </p:nvSpPr>
        <p:spPr>
          <a:xfrm>
            <a:off x="10266544" y="3097594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A5A448-D438-E14E-89FD-8ED73B47FAC7}"/>
              </a:ext>
            </a:extLst>
          </p:cNvPr>
          <p:cNvSpPr txBox="1"/>
          <p:nvPr/>
        </p:nvSpPr>
        <p:spPr>
          <a:xfrm>
            <a:off x="9277793" y="3559259"/>
            <a:ext cx="22387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Bottom </a:t>
            </a:r>
            <a:r>
              <a:rPr lang="en-US" sz="2000" dirty="0" err="1">
                <a:latin typeface="Helvetica Light" panose="020B0403020202020204" pitchFamily="34" charset="0"/>
              </a:rPr>
              <a:t>no.s</a:t>
            </a:r>
            <a:r>
              <a:rPr lang="en-US" sz="2000" dirty="0">
                <a:latin typeface="Helvetica Light" panose="020B0403020202020204" pitchFamily="34" charset="0"/>
              </a:rPr>
              <a:t> from the end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5D0CFB6-CB12-6549-B7AF-643580C6506E}"/>
              </a:ext>
            </a:extLst>
          </p:cNvPr>
          <p:cNvSpPr/>
          <p:nvPr/>
        </p:nvSpPr>
        <p:spPr>
          <a:xfrm>
            <a:off x="714171" y="4851047"/>
            <a:ext cx="883760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List[0]  #returns 'a'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List[2]  #returns 'c'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List[0:3] #returns 'a' 'b' 'c'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AA0110A-6783-2142-95A0-39EFD83B324B}"/>
              </a:ext>
            </a:extLst>
          </p:cNvPr>
          <p:cNvSpPr/>
          <p:nvPr/>
        </p:nvSpPr>
        <p:spPr>
          <a:xfrm>
            <a:off x="714171" y="3959926"/>
            <a:ext cx="79890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List = ['a', 'b', 'c', 'd', 'e’]</a:t>
            </a: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844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54274F-3ECE-DB4B-8F51-909BB718E9C9}"/>
              </a:ext>
            </a:extLst>
          </p:cNvPr>
          <p:cNvSpPr txBox="1"/>
          <p:nvPr/>
        </p:nvSpPr>
        <p:spPr>
          <a:xfrm>
            <a:off x="3352269" y="378595"/>
            <a:ext cx="465544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Accessing list elements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8CA092-0159-2E4A-B522-6B7A81B05799}"/>
              </a:ext>
            </a:extLst>
          </p:cNvPr>
          <p:cNvSpPr/>
          <p:nvPr/>
        </p:nvSpPr>
        <p:spPr>
          <a:xfrm>
            <a:off x="1865870" y="1853511"/>
            <a:ext cx="1248033" cy="1248032"/>
          </a:xfrm>
          <a:prstGeom prst="rect">
            <a:avLst/>
          </a:prstGeom>
          <a:noFill/>
          <a:ln w="508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D5DED-94DD-6840-A3FB-D77B700A2C66}"/>
              </a:ext>
            </a:extLst>
          </p:cNvPr>
          <p:cNvSpPr txBox="1"/>
          <p:nvPr/>
        </p:nvSpPr>
        <p:spPr>
          <a:xfrm>
            <a:off x="2137720" y="2138973"/>
            <a:ext cx="67037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dirty="0">
                <a:latin typeface="Helvetica Light" panose="020B0403020202020204" pitchFamily="34" charset="0"/>
              </a:rPr>
              <a:t>'a’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E38FC7-E76B-F74F-9F91-D6AC812533BC}"/>
              </a:ext>
            </a:extLst>
          </p:cNvPr>
          <p:cNvSpPr/>
          <p:nvPr/>
        </p:nvSpPr>
        <p:spPr>
          <a:xfrm>
            <a:off x="3637005" y="1853511"/>
            <a:ext cx="1248033" cy="1248032"/>
          </a:xfrm>
          <a:prstGeom prst="rect">
            <a:avLst/>
          </a:prstGeom>
          <a:noFill/>
          <a:ln w="508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8560A0-A6AC-3C41-A05C-969A3806FA7B}"/>
              </a:ext>
            </a:extLst>
          </p:cNvPr>
          <p:cNvSpPr txBox="1"/>
          <p:nvPr/>
        </p:nvSpPr>
        <p:spPr>
          <a:xfrm>
            <a:off x="3908855" y="2138973"/>
            <a:ext cx="69762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dirty="0">
                <a:latin typeface="Helvetica Light" panose="020B0403020202020204" pitchFamily="34" charset="0"/>
              </a:rPr>
              <a:t>'b’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2B6F1D-24D0-FC4C-BAF3-D718261CE589}"/>
              </a:ext>
            </a:extLst>
          </p:cNvPr>
          <p:cNvSpPr/>
          <p:nvPr/>
        </p:nvSpPr>
        <p:spPr>
          <a:xfrm>
            <a:off x="5408140" y="1853511"/>
            <a:ext cx="1248033" cy="1248032"/>
          </a:xfrm>
          <a:prstGeom prst="rect">
            <a:avLst/>
          </a:prstGeom>
          <a:noFill/>
          <a:ln w="508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3EA8B3-BA0B-1D4C-8B26-479EA9A686E2}"/>
              </a:ext>
            </a:extLst>
          </p:cNvPr>
          <p:cNvSpPr txBox="1"/>
          <p:nvPr/>
        </p:nvSpPr>
        <p:spPr>
          <a:xfrm>
            <a:off x="5679990" y="2138973"/>
            <a:ext cx="67037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dirty="0">
                <a:latin typeface="Helvetica Light" panose="020B0403020202020204" pitchFamily="34" charset="0"/>
              </a:rPr>
              <a:t>'c’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414E91-F80F-4847-A3AD-9B2BBB66DB09}"/>
              </a:ext>
            </a:extLst>
          </p:cNvPr>
          <p:cNvSpPr/>
          <p:nvPr/>
        </p:nvSpPr>
        <p:spPr>
          <a:xfrm>
            <a:off x="7199379" y="1853511"/>
            <a:ext cx="1248033" cy="1248032"/>
          </a:xfrm>
          <a:prstGeom prst="rect">
            <a:avLst/>
          </a:prstGeom>
          <a:noFill/>
          <a:ln w="508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68C727-C98E-D943-88B4-FFD3AD289924}"/>
              </a:ext>
            </a:extLst>
          </p:cNvPr>
          <p:cNvSpPr txBox="1"/>
          <p:nvPr/>
        </p:nvSpPr>
        <p:spPr>
          <a:xfrm>
            <a:off x="7471229" y="2138973"/>
            <a:ext cx="69762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dirty="0">
                <a:latin typeface="Helvetica Light" panose="020B0403020202020204" pitchFamily="34" charset="0"/>
              </a:rPr>
              <a:t>'d’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01B597-254E-BF44-B1EA-13597D865B4B}"/>
              </a:ext>
            </a:extLst>
          </p:cNvPr>
          <p:cNvSpPr/>
          <p:nvPr/>
        </p:nvSpPr>
        <p:spPr>
          <a:xfrm>
            <a:off x="8955117" y="1853511"/>
            <a:ext cx="1248033" cy="1248032"/>
          </a:xfrm>
          <a:prstGeom prst="rect">
            <a:avLst/>
          </a:prstGeom>
          <a:noFill/>
          <a:ln w="508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E33D18-3ECA-5F49-A0DE-FE289B5C2ED2}"/>
              </a:ext>
            </a:extLst>
          </p:cNvPr>
          <p:cNvSpPr txBox="1"/>
          <p:nvPr/>
        </p:nvSpPr>
        <p:spPr>
          <a:xfrm>
            <a:off x="9226967" y="2138973"/>
            <a:ext cx="67037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dirty="0">
                <a:latin typeface="Helvetica Light" panose="020B0403020202020204" pitchFamily="34" charset="0"/>
              </a:rPr>
              <a:t>'e’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A5EFDF-A1A6-DF41-804E-25B91CA858AC}"/>
              </a:ext>
            </a:extLst>
          </p:cNvPr>
          <p:cNvSpPr txBox="1"/>
          <p:nvPr/>
        </p:nvSpPr>
        <p:spPr>
          <a:xfrm>
            <a:off x="1470454" y="130981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7B1DF8-9996-8449-B8B1-D4E75CAED03B}"/>
              </a:ext>
            </a:extLst>
          </p:cNvPr>
          <p:cNvSpPr txBox="1"/>
          <p:nvPr/>
        </p:nvSpPr>
        <p:spPr>
          <a:xfrm>
            <a:off x="3256103" y="130981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419B49-B31B-404F-A1B0-DFC54CD2C82E}"/>
              </a:ext>
            </a:extLst>
          </p:cNvPr>
          <p:cNvSpPr txBox="1"/>
          <p:nvPr/>
        </p:nvSpPr>
        <p:spPr>
          <a:xfrm>
            <a:off x="5096376" y="130981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DB93F0-1EDF-2A43-A0DB-BB458932981C}"/>
              </a:ext>
            </a:extLst>
          </p:cNvPr>
          <p:cNvSpPr txBox="1"/>
          <p:nvPr/>
        </p:nvSpPr>
        <p:spPr>
          <a:xfrm>
            <a:off x="6843191" y="130981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03B3E7-4D93-334B-9ED4-CEB44CF98E09}"/>
              </a:ext>
            </a:extLst>
          </p:cNvPr>
          <p:cNvSpPr txBox="1"/>
          <p:nvPr/>
        </p:nvSpPr>
        <p:spPr>
          <a:xfrm>
            <a:off x="8598929" y="130981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4C0653-D7A7-714B-9F60-08DC2AD7D186}"/>
              </a:ext>
            </a:extLst>
          </p:cNvPr>
          <p:cNvSpPr txBox="1"/>
          <p:nvPr/>
        </p:nvSpPr>
        <p:spPr>
          <a:xfrm>
            <a:off x="10160979" y="130981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2C84D9-28A1-D24D-B610-2D8D471908F4}"/>
              </a:ext>
            </a:extLst>
          </p:cNvPr>
          <p:cNvSpPr txBox="1"/>
          <p:nvPr/>
        </p:nvSpPr>
        <p:spPr>
          <a:xfrm>
            <a:off x="1470454" y="3101543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-5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4109D4-38A2-1249-BD44-11838B6C402E}"/>
              </a:ext>
            </a:extLst>
          </p:cNvPr>
          <p:cNvSpPr txBox="1"/>
          <p:nvPr/>
        </p:nvSpPr>
        <p:spPr>
          <a:xfrm>
            <a:off x="3219033" y="3097596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-4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7C3219-2F1A-2B47-AC61-B764A93D8CF9}"/>
              </a:ext>
            </a:extLst>
          </p:cNvPr>
          <p:cNvSpPr txBox="1"/>
          <p:nvPr/>
        </p:nvSpPr>
        <p:spPr>
          <a:xfrm>
            <a:off x="4992622" y="3097596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-3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05FFB7-4CE1-C34A-8587-3EB6382D4AD7}"/>
              </a:ext>
            </a:extLst>
          </p:cNvPr>
          <p:cNvSpPr txBox="1"/>
          <p:nvPr/>
        </p:nvSpPr>
        <p:spPr>
          <a:xfrm>
            <a:off x="6766211" y="3097595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-2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59FC22-B168-374B-AB32-3E01414C3128}"/>
              </a:ext>
            </a:extLst>
          </p:cNvPr>
          <p:cNvSpPr txBox="1"/>
          <p:nvPr/>
        </p:nvSpPr>
        <p:spPr>
          <a:xfrm>
            <a:off x="8539261" y="3097594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-1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CD9FEF-D2E0-5B44-A96F-6419BB70640E}"/>
              </a:ext>
            </a:extLst>
          </p:cNvPr>
          <p:cNvSpPr txBox="1"/>
          <p:nvPr/>
        </p:nvSpPr>
        <p:spPr>
          <a:xfrm>
            <a:off x="10266544" y="3097594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A5A448-D438-E14E-89FD-8ED73B47FAC7}"/>
              </a:ext>
            </a:extLst>
          </p:cNvPr>
          <p:cNvSpPr txBox="1"/>
          <p:nvPr/>
        </p:nvSpPr>
        <p:spPr>
          <a:xfrm>
            <a:off x="9277793" y="3559259"/>
            <a:ext cx="22387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Bottom </a:t>
            </a:r>
            <a:r>
              <a:rPr lang="en-US" sz="2000" dirty="0" err="1">
                <a:latin typeface="Helvetica Light" panose="020B0403020202020204" pitchFamily="34" charset="0"/>
              </a:rPr>
              <a:t>no.s</a:t>
            </a:r>
            <a:r>
              <a:rPr lang="en-US" sz="2000" dirty="0">
                <a:latin typeface="Helvetica Light" panose="020B0403020202020204" pitchFamily="34" charset="0"/>
              </a:rPr>
              <a:t> from the end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96ACA3-F643-0E47-8D44-C27EB6939901}"/>
              </a:ext>
            </a:extLst>
          </p:cNvPr>
          <p:cNvSpPr/>
          <p:nvPr/>
        </p:nvSpPr>
        <p:spPr>
          <a:xfrm>
            <a:off x="747190" y="3976295"/>
            <a:ext cx="79890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List = ['a', 'b', 'c', 'd', 'e’]</a:t>
            </a: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5D0CFB6-CB12-6549-B7AF-643580C6506E}"/>
              </a:ext>
            </a:extLst>
          </p:cNvPr>
          <p:cNvSpPr/>
          <p:nvPr/>
        </p:nvSpPr>
        <p:spPr>
          <a:xfrm>
            <a:off x="714171" y="4851047"/>
            <a:ext cx="7086993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List[-2]  #returns 'd'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List[-3:-1]  #returns 'c' 'd'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34876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39D211-52E4-504E-86C6-50671DF6182D}"/>
              </a:ext>
            </a:extLst>
          </p:cNvPr>
          <p:cNvSpPr txBox="1"/>
          <p:nvPr/>
        </p:nvSpPr>
        <p:spPr>
          <a:xfrm>
            <a:off x="3615994" y="313190"/>
            <a:ext cx="385554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Useful list functions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BFCDDA-07CB-BB4A-ABC6-566BCDD32E46}"/>
              </a:ext>
            </a:extLst>
          </p:cNvPr>
          <p:cNvSpPr/>
          <p:nvPr/>
        </p:nvSpPr>
        <p:spPr>
          <a:xfrm>
            <a:off x="758342" y="1295367"/>
            <a:ext cx="8800807" cy="19697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range() </a:t>
            </a:r>
            <a:r>
              <a:rPr lang="en-US" sz="2600" dirty="0">
                <a:effectLst/>
                <a:latin typeface="Helvetica Light" panose="020B0403020202020204" pitchFamily="34" charset="0"/>
                <a:cs typeface="Courier New" panose="02070309020205020404" pitchFamily="49" charset="0"/>
              </a:rPr>
              <a:t>generates lists of integers</a:t>
            </a:r>
          </a:p>
          <a:p>
            <a:endParaRPr lang="en-US" sz="2600" dirty="0">
              <a:effectLst/>
              <a:latin typeface="Helvetica Light" panose="020B0403020202020204" pitchFamily="34" charset="0"/>
              <a:cs typeface="Courier New" panose="02070309020205020404" pitchFamily="49" charset="0"/>
            </a:endParaRPr>
          </a:p>
          <a:p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RgList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list(range(0,9))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RgList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# [0, 1, 2, 3, 4, 5, 6, 7, 8]</a:t>
            </a:r>
          </a:p>
          <a:p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81653A-4E18-1442-8FE3-2FC10C78AA02}"/>
              </a:ext>
            </a:extLst>
          </p:cNvPr>
          <p:cNvSpPr/>
          <p:nvPr/>
        </p:nvSpPr>
        <p:spPr>
          <a:xfrm>
            <a:off x="626076" y="3308386"/>
            <a:ext cx="11273482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append() </a:t>
            </a:r>
            <a:r>
              <a:rPr lang="en-US" sz="2600" dirty="0">
                <a:effectLst/>
                <a:latin typeface="Helvetica Light" panose="020B0403020202020204" pitchFamily="34" charset="0"/>
              </a:rPr>
              <a:t>adds elements to the end of an array</a:t>
            </a:r>
          </a:p>
          <a:p>
            <a:br>
              <a:rPr lang="en-US" b="0" dirty="0">
                <a:effectLst/>
                <a:latin typeface="Menlo" panose="020B0609030804020204" pitchFamily="49" charset="0"/>
              </a:rPr>
            </a:br>
            <a:r>
              <a:rPr lang="en-US" sz="24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Breeds=['</a:t>
            </a:r>
            <a:r>
              <a:rPr lang="en-US" sz="24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labrador</a:t>
            </a:r>
            <a:r>
              <a:rPr lang="en-US" sz="24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'golden', '</a:t>
            </a:r>
            <a:r>
              <a:rPr lang="en-US" sz="24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flatcoat</a:t>
            </a:r>
            <a:r>
              <a:rPr lang="en-US" sz="24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24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chesapeake</a:t>
            </a:r>
            <a:r>
              <a:rPr lang="en-US" sz="24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r>
              <a:rPr lang="en-US" sz="24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Breeds.append</a:t>
            </a:r>
            <a:r>
              <a:rPr lang="en-US" sz="24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24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curlycoat</a:t>
            </a:r>
            <a:r>
              <a:rPr lang="en-US" sz="24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') #adds '</a:t>
            </a:r>
            <a:r>
              <a:rPr lang="en-US" sz="24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curlycoat</a:t>
            </a:r>
            <a:r>
              <a:rPr lang="en-US" sz="24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165285-86CF-934F-A1D6-572828908CB7}"/>
              </a:ext>
            </a:extLst>
          </p:cNvPr>
          <p:cNvSpPr/>
          <p:nvPr/>
        </p:nvSpPr>
        <p:spPr>
          <a:xfrm>
            <a:off x="626076" y="5226784"/>
            <a:ext cx="958426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del() </a:t>
            </a:r>
            <a:r>
              <a:rPr lang="en-US" sz="2600" dirty="0">
                <a:effectLst/>
                <a:latin typeface="Helvetica Light" panose="020B0403020202020204" pitchFamily="34" charset="0"/>
              </a:rPr>
              <a:t>removes any specified elements from a list</a:t>
            </a:r>
          </a:p>
          <a:p>
            <a:endParaRPr lang="en-US" sz="2400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del(Breeds[:2]) #removes the first two elements</a:t>
            </a:r>
          </a:p>
          <a:p>
            <a:endParaRPr lang="en-US" sz="2600" dirty="0">
              <a:effectLst/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066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BC93DB-A12E-8A44-8FED-8E4FE89505F2}"/>
              </a:ext>
            </a:extLst>
          </p:cNvPr>
          <p:cNvSpPr txBox="1"/>
          <p:nvPr/>
        </p:nvSpPr>
        <p:spPr>
          <a:xfrm>
            <a:off x="3656780" y="556055"/>
            <a:ext cx="458330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String to list conversion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F3DF34-0910-964D-AE04-644D9E833E87}"/>
              </a:ext>
            </a:extLst>
          </p:cNvPr>
          <p:cNvSpPr/>
          <p:nvPr/>
        </p:nvSpPr>
        <p:spPr>
          <a:xfrm>
            <a:off x="981967" y="4070565"/>
            <a:ext cx="92988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If delimited: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Temp = "65,76,77,77,65,67,65,45,45,90,91,91"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List_Temp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Temp.split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(",")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DEFBEB-E29A-F545-8115-742FEE3FF4BE}"/>
              </a:ext>
            </a:extLst>
          </p:cNvPr>
          <p:cNvSpPr/>
          <p:nvPr/>
        </p:nvSpPr>
        <p:spPr>
          <a:xfrm>
            <a:off x="981968" y="1797784"/>
            <a:ext cx="92988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For single string: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DNAseq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"ATGGGCCTTATATATATA"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List_Dseq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list(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DNAseq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15312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BC93DB-A12E-8A44-8FED-8E4FE89505F2}"/>
              </a:ext>
            </a:extLst>
          </p:cNvPr>
          <p:cNvSpPr txBox="1"/>
          <p:nvPr/>
        </p:nvSpPr>
        <p:spPr>
          <a:xfrm>
            <a:off x="3656780" y="556055"/>
            <a:ext cx="467788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List to string conversion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DEFBEB-E29A-F545-8115-742FEE3FF4BE}"/>
              </a:ext>
            </a:extLst>
          </p:cNvPr>
          <p:cNvSpPr/>
          <p:nvPr/>
        </p:nvSpPr>
        <p:spPr>
          <a:xfrm>
            <a:off x="790833" y="3562734"/>
            <a:ext cx="1088630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To join with comma delimiter: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List_Temp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['65', '76', '77', '77', '65', '67', '65', '45', '45', '90', '91', '91’]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Temp_string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','.join(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List_Temp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5A6991-656B-3444-8E4A-B253C2B4C305}"/>
              </a:ext>
            </a:extLst>
          </p:cNvPr>
          <p:cNvSpPr/>
          <p:nvPr/>
        </p:nvSpPr>
        <p:spPr>
          <a:xfrm>
            <a:off x="902042" y="1369417"/>
            <a:ext cx="1088630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List_AminoAcids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['A', 'P', 'T', 'T', 'T', 'U', 'Y', 'H']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AA_string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''.join(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List_AminoAcids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16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9FD9AB-524F-134E-B72D-F2FAB72141BC}"/>
              </a:ext>
            </a:extLst>
          </p:cNvPr>
          <p:cNvSpPr/>
          <p:nvPr/>
        </p:nvSpPr>
        <p:spPr>
          <a:xfrm>
            <a:off x="2886157" y="453098"/>
            <a:ext cx="6767639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800" b="1" dirty="0">
                <a:latin typeface="Helvetica Light" panose="020B0403020202020204" pitchFamily="34" charset="0"/>
              </a:rPr>
              <a:t>if</a:t>
            </a:r>
            <a:r>
              <a:rPr lang="en-US" sz="3200" b="1" dirty="0">
                <a:latin typeface="Helvetica Light" panose="020B0403020202020204" pitchFamily="34" charset="0"/>
              </a:rPr>
              <a:t>	</a:t>
            </a:r>
            <a:r>
              <a:rPr lang="en-US" sz="3200" dirty="0">
                <a:latin typeface="Helvetica Light" panose="020B0403020202020204" pitchFamily="34" charset="0"/>
              </a:rPr>
              <a:t>conditional decision making</a:t>
            </a:r>
            <a:r>
              <a:rPr lang="en-US" sz="3200" b="1" dirty="0">
                <a:latin typeface="Helvetica Light" panose="020B0403020202020204" pitchFamily="34" charset="0"/>
              </a:rPr>
              <a:t>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8E53BD-95A4-9D49-BD20-32321062DD6A}"/>
              </a:ext>
            </a:extLst>
          </p:cNvPr>
          <p:cNvSpPr txBox="1"/>
          <p:nvPr/>
        </p:nvSpPr>
        <p:spPr>
          <a:xfrm>
            <a:off x="3202848" y="1452239"/>
            <a:ext cx="1740286" cy="492443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 Light" panose="020B0403020202020204" pitchFamily="34" charset="0"/>
              </a:rPr>
              <a:t>Input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B4606-68DD-3B4F-98CC-7C01BAE0746B}"/>
              </a:ext>
            </a:extLst>
          </p:cNvPr>
          <p:cNvSpPr txBox="1"/>
          <p:nvPr/>
        </p:nvSpPr>
        <p:spPr>
          <a:xfrm>
            <a:off x="2744820" y="2455808"/>
            <a:ext cx="2672526" cy="492443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other statements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87F172-5C04-904D-AC3C-3496CC8E74F0}"/>
              </a:ext>
            </a:extLst>
          </p:cNvPr>
          <p:cNvSpPr txBox="1"/>
          <p:nvPr/>
        </p:nvSpPr>
        <p:spPr>
          <a:xfrm>
            <a:off x="3536219" y="3566001"/>
            <a:ext cx="1089728" cy="553998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Helvetica Light" panose="020B0403020202020204" pitchFamily="34" charset="0"/>
              </a:rPr>
              <a:t>if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34C11B4-3770-2A4D-9B57-E0D191D60337}"/>
              </a:ext>
            </a:extLst>
          </p:cNvPr>
          <p:cNvCxnSpPr>
            <a:cxnSpLocks/>
          </p:cNvCxnSpPr>
          <p:nvPr/>
        </p:nvCxnSpPr>
        <p:spPr>
          <a:xfrm>
            <a:off x="4081083" y="2062462"/>
            <a:ext cx="0" cy="291313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1E36A95-7D2F-AE47-843E-80A33A1AF6F2}"/>
              </a:ext>
            </a:extLst>
          </p:cNvPr>
          <p:cNvCxnSpPr>
            <a:cxnSpLocks/>
          </p:cNvCxnSpPr>
          <p:nvPr/>
        </p:nvCxnSpPr>
        <p:spPr>
          <a:xfrm>
            <a:off x="4072991" y="3104312"/>
            <a:ext cx="0" cy="291313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98114D8-3F76-9D42-A77B-AFBF8AFBA2EA}"/>
              </a:ext>
            </a:extLst>
          </p:cNvPr>
          <p:cNvCxnSpPr>
            <a:cxnSpLocks/>
          </p:cNvCxnSpPr>
          <p:nvPr/>
        </p:nvCxnSpPr>
        <p:spPr>
          <a:xfrm>
            <a:off x="4755918" y="4057494"/>
            <a:ext cx="376881" cy="282944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E0922E5-5D20-9C40-81B6-60415FA1A2E9}"/>
              </a:ext>
            </a:extLst>
          </p:cNvPr>
          <p:cNvCxnSpPr>
            <a:cxnSpLocks/>
          </p:cNvCxnSpPr>
          <p:nvPr/>
        </p:nvCxnSpPr>
        <p:spPr>
          <a:xfrm>
            <a:off x="3345295" y="4200452"/>
            <a:ext cx="610948" cy="1416875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EED08F4-5AE7-1A4A-A8BC-D7E8616CB86A}"/>
              </a:ext>
            </a:extLst>
          </p:cNvPr>
          <p:cNvSpPr txBox="1"/>
          <p:nvPr/>
        </p:nvSpPr>
        <p:spPr>
          <a:xfrm>
            <a:off x="2027231" y="4340438"/>
            <a:ext cx="1740286" cy="461665"/>
          </a:xfrm>
          <a:prstGeom prst="rect">
            <a:avLst/>
          </a:prstGeom>
          <a:noFill/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Helvetica Light" panose="020B0403020202020204" pitchFamily="34" charset="0"/>
              </a:rPr>
              <a:t>false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D9586F-A4EB-9647-88DE-5707439DE510}"/>
              </a:ext>
            </a:extLst>
          </p:cNvPr>
          <p:cNvSpPr txBox="1"/>
          <p:nvPr/>
        </p:nvSpPr>
        <p:spPr>
          <a:xfrm>
            <a:off x="4943134" y="4325212"/>
            <a:ext cx="1740286" cy="830997"/>
          </a:xfrm>
          <a:prstGeom prst="rect">
            <a:avLst/>
          </a:prstGeom>
          <a:noFill/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Helvetica Light" panose="020B0403020202020204" pitchFamily="34" charset="0"/>
              </a:rPr>
              <a:t>true</a:t>
            </a:r>
            <a:r>
              <a:rPr lang="en-US" sz="2400" dirty="0">
                <a:latin typeface="Helvetica Light" panose="020B0403020202020204" pitchFamily="34" charset="0"/>
              </a:rPr>
              <a:t>: do something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55FA2BF-6FE0-D94A-93FB-CE7483769CAA}"/>
              </a:ext>
            </a:extLst>
          </p:cNvPr>
          <p:cNvCxnSpPr>
            <a:cxnSpLocks/>
          </p:cNvCxnSpPr>
          <p:nvPr/>
        </p:nvCxnSpPr>
        <p:spPr>
          <a:xfrm flipH="1">
            <a:off x="5202329" y="5257405"/>
            <a:ext cx="445912" cy="50828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02D0A6E-FF7E-9B49-8C97-C3A89509A86F}"/>
              </a:ext>
            </a:extLst>
          </p:cNvPr>
          <p:cNvSpPr txBox="1"/>
          <p:nvPr/>
        </p:nvSpPr>
        <p:spPr>
          <a:xfrm>
            <a:off x="2977743" y="5912459"/>
            <a:ext cx="2190496" cy="492443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 Light" panose="020B0403020202020204" pitchFamily="34" charset="0"/>
              </a:rPr>
              <a:t>Rest of code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A7891C3-2381-0441-9D99-9E32E1804421}"/>
              </a:ext>
            </a:extLst>
          </p:cNvPr>
          <p:cNvSpPr txBox="1"/>
          <p:nvPr/>
        </p:nvSpPr>
        <p:spPr>
          <a:xfrm>
            <a:off x="7219488" y="2202490"/>
            <a:ext cx="1782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In python: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188429-E12B-8E46-A1CE-82A26410FDE3}"/>
              </a:ext>
            </a:extLst>
          </p:cNvPr>
          <p:cNvSpPr txBox="1"/>
          <p:nvPr/>
        </p:nvSpPr>
        <p:spPr>
          <a:xfrm>
            <a:off x="7219488" y="3091124"/>
            <a:ext cx="4759636" cy="954107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Num &gt; 0: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print("positive")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39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12120</TotalTime>
  <Words>1265</Words>
  <Application>Microsoft Macintosh PowerPoint</Application>
  <PresentationFormat>Widescreen</PresentationFormat>
  <Paragraphs>212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Calibri Light</vt:lpstr>
      <vt:lpstr>Courier</vt:lpstr>
      <vt:lpstr>Courier New</vt:lpstr>
      <vt:lpstr>Helvetica Light</vt:lpstr>
      <vt:lpstr>Helvetica Light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L Parchman</dc:creator>
  <cp:lastModifiedBy>Thomas L Parchman</cp:lastModifiedBy>
  <cp:revision>58</cp:revision>
  <dcterms:created xsi:type="dcterms:W3CDTF">2020-10-04T22:12:12Z</dcterms:created>
  <dcterms:modified xsi:type="dcterms:W3CDTF">2024-10-09T23:49:44Z</dcterms:modified>
</cp:coreProperties>
</file>