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303" r:id="rId3"/>
    <p:sldId id="301" r:id="rId4"/>
    <p:sldId id="302" r:id="rId5"/>
    <p:sldId id="258" r:id="rId6"/>
    <p:sldId id="283" r:id="rId7"/>
    <p:sldId id="273" r:id="rId8"/>
    <p:sldId id="287" r:id="rId9"/>
    <p:sldId id="295" r:id="rId10"/>
    <p:sldId id="298" r:id="rId11"/>
    <p:sldId id="299" r:id="rId12"/>
    <p:sldId id="300" r:id="rId13"/>
    <p:sldId id="290" r:id="rId14"/>
    <p:sldId id="277" r:id="rId15"/>
    <p:sldId id="264" r:id="rId16"/>
    <p:sldId id="265" r:id="rId17"/>
    <p:sldId id="305" r:id="rId18"/>
    <p:sldId id="30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E92BA-4986-6545-AA2F-FF0D9979F354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CFDAE-124A-0F48-98A3-F781E8D4D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3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BCFDAE-124A-0F48-98A3-F781E8D4D5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17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BCFDAE-124A-0F48-98A3-F781E8D4D5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26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3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8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7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9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7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1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4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0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02DD5-695F-3C48-80EE-AEFF2C4CC0D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3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02DD5-695F-3C48-80EE-AEFF2C4CC0DE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48E9-393A-F845-95A7-771ECB676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4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5307" y="1328474"/>
            <a:ext cx="6973384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latin typeface="Helvetica Light" panose="020B0403020202020204" pitchFamily="34" charset="0"/>
              </a:rPr>
              <a:t>1. Process monitoring, control (</a:t>
            </a:r>
            <a:r>
              <a:rPr lang="en-US" sz="2300" b="1" dirty="0">
                <a:latin typeface="Helvetica Light" panose="020B0403020202020204" pitchFamily="34" charset="0"/>
              </a:rPr>
              <a:t>top</a:t>
            </a:r>
            <a:r>
              <a:rPr lang="en-US" sz="2300" dirty="0">
                <a:latin typeface="Helvetica Light" panose="020B0403020202020204" pitchFamily="34" charset="0"/>
              </a:rPr>
              <a:t>, </a:t>
            </a:r>
            <a:r>
              <a:rPr lang="en-US" sz="2300" b="1" dirty="0" err="1">
                <a:latin typeface="Helvetica Light" panose="020B0403020202020204" pitchFamily="34" charset="0"/>
              </a:rPr>
              <a:t>ps</a:t>
            </a:r>
            <a:r>
              <a:rPr lang="en-US" sz="2300" dirty="0">
                <a:latin typeface="Helvetica Light" panose="020B0403020202020204" pitchFamily="34" charset="0"/>
              </a:rPr>
              <a:t>, </a:t>
            </a:r>
            <a:r>
              <a:rPr lang="en-US" sz="2300" b="1" dirty="0">
                <a:latin typeface="Helvetica Light" panose="020B0403020202020204" pitchFamily="34" charset="0"/>
              </a:rPr>
              <a:t>kill</a:t>
            </a:r>
            <a:r>
              <a:rPr lang="en-US" sz="2300" dirty="0">
                <a:latin typeface="Helvetica Light" panose="020B0403020202020204" pitchFamily="34" charset="0"/>
              </a:rPr>
              <a:t>)</a:t>
            </a:r>
          </a:p>
          <a:p>
            <a:r>
              <a:rPr lang="en-US" sz="2300" dirty="0">
                <a:latin typeface="Helvetica Light" panose="020B0403020202020204" pitchFamily="34" charset="0"/>
              </a:rPr>
              <a:t> </a:t>
            </a:r>
          </a:p>
          <a:p>
            <a:r>
              <a:rPr lang="en-US" sz="2300" dirty="0">
                <a:latin typeface="Helvetica Light" panose="020B0403020202020204" pitchFamily="34" charset="0"/>
              </a:rPr>
              <a:t>2. Copying and syncing directories (</a:t>
            </a:r>
            <a:r>
              <a:rPr lang="en-US" sz="2300" b="1" dirty="0" err="1">
                <a:latin typeface="Helvetica Light" panose="020B0403020202020204" pitchFamily="34" charset="0"/>
              </a:rPr>
              <a:t>rsync</a:t>
            </a:r>
            <a:r>
              <a:rPr lang="en-US" sz="2300" dirty="0">
                <a:latin typeface="Helvetica Light" panose="020B0403020202020204" pitchFamily="34" charset="0"/>
              </a:rPr>
              <a:t>)</a:t>
            </a: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dirty="0">
                <a:latin typeface="Helvetica Light" panose="020B0403020202020204" pitchFamily="34" charset="0"/>
              </a:rPr>
              <a:t>3. Interacting with remote locations (</a:t>
            </a:r>
            <a:r>
              <a:rPr lang="en-US" sz="2300" b="1" dirty="0">
                <a:latin typeface="Helvetica Light" panose="020B0403020202020204" pitchFamily="34" charset="0"/>
              </a:rPr>
              <a:t>curl</a:t>
            </a:r>
            <a:r>
              <a:rPr lang="en-US" sz="2300" dirty="0">
                <a:latin typeface="Helvetica Light" panose="020B0403020202020204" pitchFamily="34" charset="0"/>
              </a:rPr>
              <a:t>, </a:t>
            </a:r>
            <a:r>
              <a:rPr lang="en-US" sz="2300" b="1" dirty="0" err="1">
                <a:latin typeface="Helvetica Light" panose="020B0403020202020204" pitchFamily="34" charset="0"/>
              </a:rPr>
              <a:t>wget</a:t>
            </a:r>
            <a:r>
              <a:rPr lang="en-US" sz="2300" b="1" dirty="0">
                <a:latin typeface="Helvetica Light" panose="020B0403020202020204" pitchFamily="34" charset="0"/>
              </a:rPr>
              <a:t>, </a:t>
            </a:r>
            <a:r>
              <a:rPr lang="en-US" sz="2300" b="1" dirty="0" err="1">
                <a:latin typeface="Helvetica Light" panose="020B0403020202020204" pitchFamily="34" charset="0"/>
              </a:rPr>
              <a:t>ssh</a:t>
            </a:r>
            <a:r>
              <a:rPr lang="en-US" sz="2300" dirty="0">
                <a:latin typeface="Helvetica Light" panose="020B0403020202020204" pitchFamily="34" charset="0"/>
              </a:rPr>
              <a:t>)</a:t>
            </a: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dirty="0">
                <a:latin typeface="Helvetica Light" panose="020B0403020202020204" pitchFamily="34" charset="0"/>
              </a:rPr>
              <a:t>4. Permissions, file modes (</a:t>
            </a:r>
            <a:r>
              <a:rPr lang="en-US" sz="2300" b="1" dirty="0" err="1">
                <a:latin typeface="Helvetica Light" panose="020B0403020202020204" pitchFamily="34" charset="0"/>
              </a:rPr>
              <a:t>chmod</a:t>
            </a:r>
            <a:r>
              <a:rPr lang="en-US" sz="2300" dirty="0">
                <a:latin typeface="Helvetica Light" panose="020B0403020202020204" pitchFamily="34" charset="0"/>
              </a:rPr>
              <a:t>)</a:t>
            </a: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dirty="0">
                <a:latin typeface="Helvetica Light" panose="020B0403020202020204" pitchFamily="34" charset="0"/>
              </a:rPr>
              <a:t>5. Introduction to shell scripts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4725" y="407506"/>
            <a:ext cx="6314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Week 3: some more advanced Unix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3579" y="5690431"/>
            <a:ext cx="4655442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Haddock and Dunn chapters 5, 6, 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3F7F8-B20D-2A48-B933-D79C3140EF81}"/>
              </a:ext>
            </a:extLst>
          </p:cNvPr>
          <p:cNvSpPr txBox="1"/>
          <p:nvPr/>
        </p:nvSpPr>
        <p:spPr>
          <a:xfrm>
            <a:off x="313579" y="6217452"/>
            <a:ext cx="4400564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Bradnam</a:t>
            </a:r>
            <a:r>
              <a:rPr lang="en-US" sz="21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 and Korf primer U29-U40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144BA-0013-5E49-AF5D-04F70009F33B}"/>
              </a:ext>
            </a:extLst>
          </p:cNvPr>
          <p:cNvSpPr txBox="1"/>
          <p:nvPr/>
        </p:nvSpPr>
        <p:spPr>
          <a:xfrm>
            <a:off x="313579" y="5163410"/>
            <a:ext cx="5105885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err="1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UnixIII_primer.md</a:t>
            </a:r>
            <a:r>
              <a:rPr lang="en-US" sz="21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, unix_assignment3.md</a:t>
            </a:r>
          </a:p>
        </p:txBody>
      </p:sp>
    </p:spTree>
    <p:extLst>
      <p:ext uri="{BB962C8B-B14F-4D97-AF65-F5344CB8AC3E}">
        <p14:creationId xmlns:p14="http://schemas.microsoft.com/office/powerpoint/2010/main" val="319725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DB713A-FC87-2A49-AFF2-27ECBC84D063}"/>
              </a:ext>
            </a:extLst>
          </p:cNvPr>
          <p:cNvSpPr txBox="1"/>
          <p:nvPr/>
        </p:nvSpPr>
        <p:spPr>
          <a:xfrm>
            <a:off x="983976" y="720316"/>
            <a:ext cx="38154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Reading permissions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DA6E25-5E06-9248-88B9-428A4D328BF6}"/>
              </a:ext>
            </a:extLst>
          </p:cNvPr>
          <p:cNvSpPr/>
          <p:nvPr/>
        </p:nvSpPr>
        <p:spPr>
          <a:xfrm>
            <a:off x="2890774" y="2138875"/>
            <a:ext cx="2621230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500" dirty="0">
                <a:latin typeface="Helvetica Light" panose="020B0403020202020204" pitchFamily="34" charset="0"/>
              </a:rPr>
              <a:t>-</a:t>
            </a:r>
            <a:r>
              <a:rPr lang="en-US" sz="4500" dirty="0" err="1">
                <a:latin typeface="Helvetica Light" panose="020B0403020202020204" pitchFamily="34" charset="0"/>
              </a:rPr>
              <a:t>rwxr</a:t>
            </a:r>
            <a:r>
              <a:rPr lang="en-US" sz="4500" dirty="0">
                <a:latin typeface="Helvetica Light" panose="020B0403020202020204" pitchFamily="34" charset="0"/>
              </a:rPr>
              <a:t>-</a:t>
            </a:r>
            <a:r>
              <a:rPr lang="en-US" sz="4500" dirty="0" err="1">
                <a:latin typeface="Helvetica Light" panose="020B0403020202020204" pitchFamily="34" charset="0"/>
              </a:rPr>
              <a:t>xr</a:t>
            </a:r>
            <a:r>
              <a:rPr lang="en-US" sz="4500" dirty="0">
                <a:latin typeface="Helvetica Light" panose="020B0403020202020204" pitchFamily="34" charset="0"/>
              </a:rPr>
              <a:t>-x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92B3AF-90CB-0F43-9769-2A59587F8F38}"/>
              </a:ext>
            </a:extLst>
          </p:cNvPr>
          <p:cNvCxnSpPr>
            <a:cxnSpLocks/>
          </p:cNvCxnSpPr>
          <p:nvPr/>
        </p:nvCxnSpPr>
        <p:spPr>
          <a:xfrm>
            <a:off x="3183148" y="2808956"/>
            <a:ext cx="78931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093FA6-0B31-734C-AFC7-9A353FB6F48D}"/>
              </a:ext>
            </a:extLst>
          </p:cNvPr>
          <p:cNvCxnSpPr>
            <a:cxnSpLocks/>
          </p:cNvCxnSpPr>
          <p:nvPr/>
        </p:nvCxnSpPr>
        <p:spPr>
          <a:xfrm>
            <a:off x="4050103" y="2817561"/>
            <a:ext cx="64698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3712AC-5E0B-0D41-80A8-22C37F795811}"/>
              </a:ext>
            </a:extLst>
          </p:cNvPr>
          <p:cNvCxnSpPr>
            <a:cxnSpLocks/>
          </p:cNvCxnSpPr>
          <p:nvPr/>
        </p:nvCxnSpPr>
        <p:spPr>
          <a:xfrm>
            <a:off x="4780440" y="2813227"/>
            <a:ext cx="64698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300AB8-AC9A-4649-9F40-9A75543A8838}"/>
              </a:ext>
            </a:extLst>
          </p:cNvPr>
          <p:cNvCxnSpPr>
            <a:cxnSpLocks/>
          </p:cNvCxnSpPr>
          <p:nvPr/>
        </p:nvCxnSpPr>
        <p:spPr>
          <a:xfrm flipH="1">
            <a:off x="2596472" y="2900623"/>
            <a:ext cx="858408" cy="50899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213A42-17ED-D84B-95B5-52CE1EDE3E2B}"/>
              </a:ext>
            </a:extLst>
          </p:cNvPr>
          <p:cNvCxnSpPr>
            <a:cxnSpLocks/>
          </p:cNvCxnSpPr>
          <p:nvPr/>
        </p:nvCxnSpPr>
        <p:spPr>
          <a:xfrm flipH="1">
            <a:off x="4178507" y="2900622"/>
            <a:ext cx="197994" cy="5283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424801-1A83-8543-90B1-68652819726E}"/>
              </a:ext>
            </a:extLst>
          </p:cNvPr>
          <p:cNvCxnSpPr>
            <a:cxnSpLocks/>
          </p:cNvCxnSpPr>
          <p:nvPr/>
        </p:nvCxnSpPr>
        <p:spPr>
          <a:xfrm>
            <a:off x="5075895" y="2900622"/>
            <a:ext cx="646980" cy="39241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0734B0D-5ADF-BC46-9EB1-79286245D632}"/>
              </a:ext>
            </a:extLst>
          </p:cNvPr>
          <p:cNvSpPr txBox="1"/>
          <p:nvPr/>
        </p:nvSpPr>
        <p:spPr>
          <a:xfrm>
            <a:off x="983976" y="3540012"/>
            <a:ext cx="2199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‘</a:t>
            </a:r>
            <a:r>
              <a:rPr lang="en-US" b="1" dirty="0">
                <a:latin typeface="Helvetica Light" panose="020B0403020202020204" pitchFamily="34" charset="0"/>
              </a:rPr>
              <a:t>user</a:t>
            </a:r>
            <a:r>
              <a:rPr lang="en-US" dirty="0">
                <a:latin typeface="Helvetica Light" panose="020B0403020202020204" pitchFamily="34" charset="0"/>
              </a:rPr>
              <a:t>’ has </a:t>
            </a:r>
            <a:r>
              <a:rPr lang="en-US" b="1" dirty="0">
                <a:latin typeface="Helvetica Light" panose="020B0403020202020204" pitchFamily="34" charset="0"/>
              </a:rPr>
              <a:t>read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b="1" dirty="0">
                <a:latin typeface="Helvetica Light" panose="020B0403020202020204" pitchFamily="34" charset="0"/>
              </a:rPr>
              <a:t>write</a:t>
            </a:r>
            <a:r>
              <a:rPr lang="en-US" dirty="0">
                <a:latin typeface="Helvetica Light" panose="020B0403020202020204" pitchFamily="34" charset="0"/>
              </a:rPr>
              <a:t>, and </a:t>
            </a:r>
            <a:r>
              <a:rPr lang="en-US" b="1" dirty="0">
                <a:latin typeface="Helvetica Light" panose="020B0403020202020204" pitchFamily="34" charset="0"/>
              </a:rPr>
              <a:t>execute</a:t>
            </a:r>
            <a:r>
              <a:rPr lang="en-US" dirty="0">
                <a:latin typeface="Helvetica Light" panose="020B0403020202020204" pitchFamily="34" charset="0"/>
              </a:rPr>
              <a:t> permissions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EC33D6-F91E-5C4E-9609-A0BA9E63027C}"/>
              </a:ext>
            </a:extLst>
          </p:cNvPr>
          <p:cNvSpPr txBox="1"/>
          <p:nvPr/>
        </p:nvSpPr>
        <p:spPr>
          <a:xfrm>
            <a:off x="3412667" y="3502382"/>
            <a:ext cx="1840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‘</a:t>
            </a:r>
            <a:r>
              <a:rPr lang="en-US" b="1" dirty="0">
                <a:latin typeface="Helvetica Light" panose="020B0403020202020204" pitchFamily="34" charset="0"/>
              </a:rPr>
              <a:t>group</a:t>
            </a:r>
            <a:r>
              <a:rPr lang="en-US" dirty="0">
                <a:latin typeface="Helvetica Light" panose="020B0403020202020204" pitchFamily="34" charset="0"/>
              </a:rPr>
              <a:t>’ has </a:t>
            </a:r>
            <a:r>
              <a:rPr lang="en-US" b="1" dirty="0">
                <a:latin typeface="Helvetica Light" panose="020B0403020202020204" pitchFamily="34" charset="0"/>
              </a:rPr>
              <a:t>read</a:t>
            </a:r>
            <a:r>
              <a:rPr lang="en-US" dirty="0">
                <a:latin typeface="Helvetica Light" panose="020B0403020202020204" pitchFamily="34" charset="0"/>
              </a:rPr>
              <a:t> and </a:t>
            </a:r>
            <a:r>
              <a:rPr lang="en-US" b="1" dirty="0">
                <a:latin typeface="Helvetica Light" panose="020B0403020202020204" pitchFamily="34" charset="0"/>
              </a:rPr>
              <a:t>execute</a:t>
            </a:r>
            <a:r>
              <a:rPr lang="en-US" dirty="0">
                <a:latin typeface="Helvetica Light" panose="020B0403020202020204" pitchFamily="34" charset="0"/>
              </a:rPr>
              <a:t> permissions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627367-F783-424C-8427-23BA0ABBFE13}"/>
              </a:ext>
            </a:extLst>
          </p:cNvPr>
          <p:cNvSpPr txBox="1"/>
          <p:nvPr/>
        </p:nvSpPr>
        <p:spPr>
          <a:xfrm>
            <a:off x="5606418" y="3540012"/>
            <a:ext cx="2364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‘other’ has </a:t>
            </a:r>
            <a:r>
              <a:rPr lang="en-US" b="1" dirty="0">
                <a:latin typeface="Helvetica Light" panose="020B0403020202020204" pitchFamily="34" charset="0"/>
              </a:rPr>
              <a:t>read</a:t>
            </a:r>
            <a:r>
              <a:rPr lang="en-US" dirty="0">
                <a:latin typeface="Helvetica Light" panose="020B0403020202020204" pitchFamily="34" charset="0"/>
              </a:rPr>
              <a:t> and </a:t>
            </a:r>
            <a:r>
              <a:rPr lang="en-US" b="1" dirty="0">
                <a:latin typeface="Helvetica Light" panose="020B0403020202020204" pitchFamily="34" charset="0"/>
              </a:rPr>
              <a:t>execute</a:t>
            </a:r>
            <a:r>
              <a:rPr lang="en-US" dirty="0">
                <a:latin typeface="Helvetica Light" panose="020B0403020202020204" pitchFamily="34" charset="0"/>
              </a:rPr>
              <a:t> permissions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6BA697-6ECC-DD4F-A7FF-706A2FC75E8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565695" y="2385273"/>
            <a:ext cx="1325079" cy="1460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755062A-140A-8D48-A76B-67E58623C351}"/>
              </a:ext>
            </a:extLst>
          </p:cNvPr>
          <p:cNvSpPr txBox="1"/>
          <p:nvPr/>
        </p:nvSpPr>
        <p:spPr>
          <a:xfrm>
            <a:off x="389532" y="2160484"/>
            <a:ext cx="219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File type</a:t>
            </a:r>
          </a:p>
        </p:txBody>
      </p:sp>
    </p:spTree>
    <p:extLst>
      <p:ext uri="{BB962C8B-B14F-4D97-AF65-F5344CB8AC3E}">
        <p14:creationId xmlns:p14="http://schemas.microsoft.com/office/powerpoint/2010/main" val="10187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67484B-A98F-1C4F-BA8E-0E3278A88376}"/>
              </a:ext>
            </a:extLst>
          </p:cNvPr>
          <p:cNvSpPr/>
          <p:nvPr/>
        </p:nvSpPr>
        <p:spPr>
          <a:xfrm>
            <a:off x="1020646" y="2885448"/>
            <a:ext cx="4572000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950" b="1" dirty="0">
                <a:latin typeface="Helvetica Light" panose="020B0403020202020204" pitchFamily="34" charset="0"/>
              </a:rPr>
              <a:t>Abbrev. 	User level</a:t>
            </a:r>
          </a:p>
          <a:p>
            <a:r>
              <a:rPr lang="en-US" sz="1950" b="1" dirty="0">
                <a:latin typeface="Helvetica Light" panose="020B0403020202020204" pitchFamily="34" charset="0"/>
              </a:rPr>
              <a:t>u</a:t>
            </a:r>
            <a:r>
              <a:rPr lang="en-US" sz="1950" dirty="0">
                <a:latin typeface="Helvetica Light" panose="020B0403020202020204" pitchFamily="34" charset="0"/>
              </a:rPr>
              <a:t>		 	User</a:t>
            </a:r>
          </a:p>
          <a:p>
            <a:r>
              <a:rPr lang="en-US" sz="1950" b="1" dirty="0">
                <a:latin typeface="Helvetica Light" panose="020B0403020202020204" pitchFamily="34" charset="0"/>
              </a:rPr>
              <a:t>g</a:t>
            </a:r>
            <a:r>
              <a:rPr lang="en-US" sz="1950" dirty="0">
                <a:latin typeface="Helvetica Light" panose="020B0403020202020204" pitchFamily="34" charset="0"/>
              </a:rPr>
              <a:t>			Group</a:t>
            </a:r>
          </a:p>
          <a:p>
            <a:r>
              <a:rPr lang="en-US" sz="1950" b="1" dirty="0">
                <a:latin typeface="Helvetica Light" panose="020B0403020202020204" pitchFamily="34" charset="0"/>
              </a:rPr>
              <a:t>o</a:t>
            </a:r>
            <a:r>
              <a:rPr lang="en-US" sz="1950" dirty="0">
                <a:latin typeface="Helvetica Light" panose="020B0403020202020204" pitchFamily="34" charset="0"/>
              </a:rPr>
              <a:t>			Other</a:t>
            </a:r>
          </a:p>
          <a:p>
            <a:r>
              <a:rPr lang="en-US" sz="1950" b="1" dirty="0">
                <a:latin typeface="Helvetica Light" panose="020B0403020202020204" pitchFamily="34" charset="0"/>
              </a:rPr>
              <a:t>a</a:t>
            </a:r>
            <a:r>
              <a:rPr lang="en-US" sz="1950" dirty="0">
                <a:latin typeface="Helvetica Light" panose="020B0403020202020204" pitchFamily="34" charset="0"/>
              </a:rPr>
              <a:t>			All</a:t>
            </a:r>
            <a:br>
              <a:rPr lang="en-US" sz="1950" dirty="0">
                <a:latin typeface="Helvetica Light" panose="020B0403020202020204" pitchFamily="34" charset="0"/>
              </a:rPr>
            </a:br>
            <a:endParaRPr lang="en-US" sz="1950" dirty="0">
              <a:latin typeface="Helvetica Light" panose="020B0403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BB2DB1-7514-9141-A2FD-A9DD05372680}"/>
              </a:ext>
            </a:extLst>
          </p:cNvPr>
          <p:cNvCxnSpPr/>
          <p:nvPr/>
        </p:nvCxnSpPr>
        <p:spPr>
          <a:xfrm>
            <a:off x="860511" y="3202394"/>
            <a:ext cx="29372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B15B5B-BCE1-E941-A4BC-BE87AEDC6D66}"/>
              </a:ext>
            </a:extLst>
          </p:cNvPr>
          <p:cNvCxnSpPr/>
          <p:nvPr/>
        </p:nvCxnSpPr>
        <p:spPr>
          <a:xfrm>
            <a:off x="860511" y="4455380"/>
            <a:ext cx="29372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D686D137-640C-F345-8AB8-95B6971DD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68" y="3436470"/>
            <a:ext cx="16094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50">
                <a:solidFill>
                  <a:srgbClr val="D4D4D4"/>
                </a:solidFill>
                <a:latin typeface="-apple-system"/>
              </a:rPr>
              <a:t> 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54B883-38F0-994A-9E53-E72EA0F75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558500"/>
              </p:ext>
            </p:extLst>
          </p:nvPr>
        </p:nvGraphicFramePr>
        <p:xfrm>
          <a:off x="4922719" y="2823108"/>
          <a:ext cx="7886700" cy="2633666"/>
        </p:xfrm>
        <a:graphic>
          <a:graphicData uri="http://schemas.openxmlformats.org/drawingml/2006/table">
            <a:tbl>
              <a:tblPr/>
              <a:tblGrid>
                <a:gridCol w="1273475">
                  <a:extLst>
                    <a:ext uri="{9D8B030D-6E8A-4147-A177-3AD203B41FA5}">
                      <a16:colId xmlns:a16="http://schemas.microsoft.com/office/drawing/2014/main" val="879523005"/>
                    </a:ext>
                  </a:extLst>
                </a:gridCol>
                <a:gridCol w="6613225">
                  <a:extLst>
                    <a:ext uri="{9D8B030D-6E8A-4147-A177-3AD203B41FA5}">
                      <a16:colId xmlns:a16="http://schemas.microsoft.com/office/drawing/2014/main" val="2957955911"/>
                    </a:ext>
                  </a:extLst>
                </a:gridCol>
              </a:tblGrid>
              <a:tr h="368618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Operator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Action/level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142025"/>
                  </a:ext>
                </a:extLst>
              </a:tr>
              <a:tr h="368618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+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effectLst/>
                          <a:latin typeface="Helvetica Light" panose="020B0403020202020204" pitchFamily="34" charset="0"/>
                        </a:rPr>
                        <a:t>add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736247"/>
                  </a:ext>
                </a:extLst>
              </a:tr>
              <a:tr h="368618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-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effectLst/>
                          <a:latin typeface="Helvetica Light" panose="020B0403020202020204" pitchFamily="34" charset="0"/>
                        </a:rPr>
                        <a:t>Remove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621093"/>
                  </a:ext>
                </a:extLst>
              </a:tr>
              <a:tr h="368618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=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>
                          <a:effectLst/>
                          <a:latin typeface="Helvetica Light" panose="020B0403020202020204" pitchFamily="34" charset="0"/>
                        </a:rPr>
                        <a:t>sets permission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83756"/>
                  </a:ext>
                </a:extLst>
              </a:tr>
              <a:tr h="368618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r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effectLst/>
                          <a:latin typeface="Helvetica Light" panose="020B0403020202020204" pitchFamily="34" charset="0"/>
                        </a:rPr>
                        <a:t>read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192849"/>
                  </a:ext>
                </a:extLst>
              </a:tr>
              <a:tr h="368618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w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effectLst/>
                          <a:latin typeface="Helvetica Light" panose="020B0403020202020204" pitchFamily="34" charset="0"/>
                        </a:rPr>
                        <a:t>write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622076"/>
                  </a:ext>
                </a:extLst>
              </a:tr>
              <a:tr h="368618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effectLst/>
                          <a:latin typeface="Helvetica Light" panose="020B0403020202020204" pitchFamily="34" charset="0"/>
                        </a:rPr>
                        <a:t>x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effectLst/>
                          <a:latin typeface="Helvetica Light" panose="020B0403020202020204" pitchFamily="34" charset="0"/>
                        </a:rPr>
                        <a:t>execute</a:t>
                      </a:r>
                    </a:p>
                  </a:txBody>
                  <a:tcPr marL="71438" marR="71438" marT="35719" marB="357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262725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453005-FC32-2F4C-9CC7-4E33D283E2F9}"/>
              </a:ext>
            </a:extLst>
          </p:cNvPr>
          <p:cNvCxnSpPr/>
          <p:nvPr/>
        </p:nvCxnSpPr>
        <p:spPr>
          <a:xfrm>
            <a:off x="4821087" y="3202352"/>
            <a:ext cx="29372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7CB03E-373A-8E46-AB8F-0827F86302BF}"/>
              </a:ext>
            </a:extLst>
          </p:cNvPr>
          <p:cNvCxnSpPr/>
          <p:nvPr/>
        </p:nvCxnSpPr>
        <p:spPr>
          <a:xfrm>
            <a:off x="4717570" y="5456774"/>
            <a:ext cx="29372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725622-2E21-AC46-98BB-1A9F53FE6E0A}"/>
              </a:ext>
            </a:extLst>
          </p:cNvPr>
          <p:cNvSpPr txBox="1"/>
          <p:nvPr/>
        </p:nvSpPr>
        <p:spPr>
          <a:xfrm>
            <a:off x="789591" y="464496"/>
            <a:ext cx="54008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changing permissions: </a:t>
            </a:r>
            <a:r>
              <a:rPr lang="en-US" sz="3000" b="1" dirty="0" err="1">
                <a:latin typeface="Helvetica Light" panose="020B0403020202020204" pitchFamily="34" charset="0"/>
              </a:rPr>
              <a:t>chmod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8E6B23-031E-F14D-97E4-DB5338EEBFC2}"/>
              </a:ext>
            </a:extLst>
          </p:cNvPr>
          <p:cNvSpPr/>
          <p:nvPr/>
        </p:nvSpPr>
        <p:spPr>
          <a:xfrm>
            <a:off x="1149063" y="1657118"/>
            <a:ext cx="636905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</a:t>
            </a:r>
            <a:r>
              <a:rPr lang="en-US" sz="2600" b="1" dirty="0" err="1">
                <a:latin typeface="Helvetica Light" panose="020B0403020202020204" pitchFamily="34" charset="0"/>
              </a:rPr>
              <a:t>chmod</a:t>
            </a:r>
            <a:r>
              <a:rPr lang="en-US" sz="2600" b="1" dirty="0">
                <a:latin typeface="Helvetica Light" panose="020B0403020202020204" pitchFamily="34" charset="0"/>
              </a:rPr>
              <a:t> &lt;</a:t>
            </a:r>
            <a:r>
              <a:rPr lang="en-US" sz="2600" b="1" dirty="0" err="1">
                <a:latin typeface="Helvetica Light" panose="020B0403020202020204" pitchFamily="34" charset="0"/>
              </a:rPr>
              <a:t>userabrev</a:t>
            </a:r>
            <a:r>
              <a:rPr lang="en-US" sz="2600" b="1" dirty="0">
                <a:latin typeface="Helvetica Light" panose="020B0403020202020204" pitchFamily="34" charset="0"/>
              </a:rPr>
              <a:t>&gt;&lt;operators&gt; </a:t>
            </a:r>
            <a:r>
              <a:rPr lang="en-US" sz="2600" b="1" dirty="0" err="1">
                <a:latin typeface="Helvetica Light" panose="020B0403020202020204" pitchFamily="34" charset="0"/>
              </a:rPr>
              <a:t>file.txt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788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EB5281-81C0-C742-AEB3-7E173C169FB9}"/>
              </a:ext>
            </a:extLst>
          </p:cNvPr>
          <p:cNvSpPr/>
          <p:nvPr/>
        </p:nvSpPr>
        <p:spPr>
          <a:xfrm>
            <a:off x="788871" y="2017630"/>
            <a:ext cx="816594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Convert the .</a:t>
            </a:r>
            <a:r>
              <a:rPr lang="en-US" sz="2400" dirty="0" err="1">
                <a:latin typeface="Helvetica Light" panose="020B0403020202020204" pitchFamily="34" charset="0"/>
              </a:rPr>
              <a:t>sh</a:t>
            </a:r>
            <a:r>
              <a:rPr lang="en-US" sz="2400" dirty="0">
                <a:latin typeface="Helvetica Light" panose="020B0403020202020204" pitchFamily="34" charset="0"/>
              </a:rPr>
              <a:t> file to executable for all users:</a:t>
            </a:r>
          </a:p>
          <a:p>
            <a:endParaRPr lang="en-US" sz="21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$ </a:t>
            </a:r>
            <a:r>
              <a:rPr lang="en-US" sz="2600" b="1" dirty="0" err="1">
                <a:latin typeface="Helvetica Light" panose="020B0403020202020204" pitchFamily="34" charset="0"/>
              </a:rPr>
              <a:t>chmod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b="1" dirty="0" err="1">
                <a:latin typeface="Helvetica Light" panose="020B0403020202020204" pitchFamily="34" charset="0"/>
              </a:rPr>
              <a:t>a+x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b="1" dirty="0" err="1">
                <a:latin typeface="Helvetica Light" panose="020B0403020202020204" pitchFamily="34" charset="0"/>
              </a:rPr>
              <a:t>rsync_mirror_laptop.sh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br>
              <a:rPr lang="en-US" sz="2600" b="1" dirty="0">
                <a:latin typeface="Helvetica Light" panose="020B0403020202020204" pitchFamily="34" charset="0"/>
              </a:rPr>
            </a:br>
            <a:endParaRPr lang="en-US" sz="2600" b="1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This script can then be executed from the current directory:</a:t>
            </a:r>
          </a:p>
          <a:p>
            <a:endParaRPr lang="en-US" sz="21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$ ./</a:t>
            </a:r>
            <a:r>
              <a:rPr lang="en-US" sz="2600" b="1" dirty="0" err="1">
                <a:latin typeface="Helvetica Light" panose="020B0403020202020204" pitchFamily="34" charset="0"/>
              </a:rPr>
              <a:t>rsync_mirror_laptop.sh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AB44E-7CCE-B545-AF5C-D64394050D6D}"/>
              </a:ext>
            </a:extLst>
          </p:cNvPr>
          <p:cNvSpPr txBox="1"/>
          <p:nvPr/>
        </p:nvSpPr>
        <p:spPr>
          <a:xfrm>
            <a:off x="788871" y="526670"/>
            <a:ext cx="54649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Changing permissions: </a:t>
            </a:r>
            <a:r>
              <a:rPr lang="en-US" sz="3000" b="1" dirty="0" err="1">
                <a:latin typeface="Helvetica Light" panose="020B0403020202020204" pitchFamily="34" charset="0"/>
              </a:rPr>
              <a:t>chmod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559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41557C-E993-2A4B-91C5-D58362076F74}"/>
              </a:ext>
            </a:extLst>
          </p:cNvPr>
          <p:cNvSpPr txBox="1"/>
          <p:nvPr/>
        </p:nvSpPr>
        <p:spPr>
          <a:xfrm>
            <a:off x="533062" y="431781"/>
            <a:ext cx="5918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Helvetica Light" panose="020B0403020202020204" pitchFamily="34" charset="0"/>
              </a:rPr>
              <a:t>stdout</a:t>
            </a:r>
            <a:r>
              <a:rPr lang="en-US" sz="2800" b="1" dirty="0">
                <a:latin typeface="Helvetica Light" panose="020B0403020202020204" pitchFamily="34" charset="0"/>
              </a:rPr>
              <a:t>, redirection (&gt;), and pipes (|)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743DCB-39B2-DD40-921D-863428E05D94}"/>
              </a:ext>
            </a:extLst>
          </p:cNvPr>
          <p:cNvSpPr txBox="1"/>
          <p:nvPr/>
        </p:nvSpPr>
        <p:spPr>
          <a:xfrm>
            <a:off x="499341" y="1580028"/>
            <a:ext cx="82866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dirty="0">
                <a:latin typeface="Helvetica Light" panose="020B0403020202020204" pitchFamily="34" charset="0"/>
              </a:rPr>
              <a:t>Pipes (</a:t>
            </a:r>
            <a:r>
              <a:rPr lang="en-US" sz="2250" b="1" dirty="0">
                <a:latin typeface="Helvetica Light" panose="020B0403020202020204" pitchFamily="34" charset="0"/>
              </a:rPr>
              <a:t>|</a:t>
            </a:r>
            <a:r>
              <a:rPr lang="en-US" sz="2250" dirty="0">
                <a:latin typeface="Helvetica Light" panose="020B0403020202020204" pitchFamily="34" charset="0"/>
              </a:rPr>
              <a:t>) send </a:t>
            </a:r>
            <a:r>
              <a:rPr lang="en-US" sz="2250" dirty="0" err="1">
                <a:latin typeface="Helvetica Light" panose="020B0403020202020204" pitchFamily="34" charset="0"/>
              </a:rPr>
              <a:t>stdout</a:t>
            </a:r>
            <a:r>
              <a:rPr lang="en-US" sz="2250" dirty="0">
                <a:latin typeface="Helvetica Light" panose="020B0403020202020204" pitchFamily="34" charset="0"/>
              </a:rPr>
              <a:t> from one command into another.</a:t>
            </a:r>
          </a:p>
          <a:p>
            <a:pPr marL="342900" indent="-342900">
              <a:buFontTx/>
              <a:buChar char="-"/>
            </a:pPr>
            <a:endParaRPr lang="en-US" sz="2250" b="1" dirty="0">
              <a:latin typeface="Helvetica Light" panose="020B0403020202020204" pitchFamily="34" charset="0"/>
            </a:endParaRPr>
          </a:p>
          <a:p>
            <a:endParaRPr lang="en-US" sz="2250" b="1" dirty="0">
              <a:latin typeface="Helvetica Light" panose="020B0403020202020204" pitchFamily="34" charset="0"/>
            </a:endParaRPr>
          </a:p>
          <a:p>
            <a:r>
              <a:rPr lang="en-US" sz="2250" b="1" dirty="0">
                <a:latin typeface="Helvetica Light" panose="020B0403020202020204" pitchFamily="34" charset="0"/>
              </a:rPr>
              <a:t>$ ls | </a:t>
            </a:r>
            <a:r>
              <a:rPr lang="en-US" sz="2250" b="1" dirty="0" err="1">
                <a:latin typeface="Helvetica Light" panose="020B0403020202020204" pitchFamily="34" charset="0"/>
              </a:rPr>
              <a:t>wc</a:t>
            </a:r>
            <a:r>
              <a:rPr lang="en-US" sz="2250" b="1" dirty="0">
                <a:latin typeface="Helvetica Light" panose="020B0403020202020204" pitchFamily="34" charset="0"/>
              </a:rPr>
              <a:t> -l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E4B7AA-335C-404D-9123-3C90719A913E}"/>
              </a:ext>
            </a:extLst>
          </p:cNvPr>
          <p:cNvSpPr/>
          <p:nvPr/>
        </p:nvSpPr>
        <p:spPr>
          <a:xfrm>
            <a:off x="499341" y="3744589"/>
            <a:ext cx="488948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latin typeface="Helvetica Light" panose="020B0403020202020204" pitchFamily="34" charset="0"/>
              </a:rPr>
              <a:t>$ cut -f 3 </a:t>
            </a:r>
            <a:r>
              <a:rPr lang="en-US" sz="2100" b="1" dirty="0" err="1">
                <a:latin typeface="Helvetica Light" panose="020B0403020202020204" pitchFamily="34" charset="0"/>
              </a:rPr>
              <a:t>yeast_genome.gff</a:t>
            </a:r>
            <a:r>
              <a:rPr lang="en-US" sz="2100" b="1" dirty="0">
                <a:latin typeface="Helvetica Light" panose="020B0403020202020204" pitchFamily="34" charset="0"/>
              </a:rPr>
              <a:t> | sort | </a:t>
            </a:r>
            <a:r>
              <a:rPr lang="en-US" sz="2100" b="1" dirty="0" err="1">
                <a:latin typeface="Helvetica Light" panose="020B0403020202020204" pitchFamily="34" charset="0"/>
              </a:rPr>
              <a:t>uniq</a:t>
            </a:r>
            <a:endParaRPr lang="en-US" sz="2100" b="1" dirty="0">
              <a:latin typeface="Helvetica Light" panose="020B04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4290F9-6A53-4E40-A19F-64EE7372BCB5}"/>
              </a:ext>
            </a:extLst>
          </p:cNvPr>
          <p:cNvSpPr txBox="1"/>
          <p:nvPr/>
        </p:nvSpPr>
        <p:spPr>
          <a:xfrm>
            <a:off x="786128" y="4701033"/>
            <a:ext cx="21277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Extract the 3</a:t>
            </a:r>
            <a:r>
              <a:rPr lang="en-US" sz="2000" baseline="30000" dirty="0"/>
              <a:t>rd</a:t>
            </a:r>
            <a:r>
              <a:rPr lang="en-US" sz="2000" dirty="0"/>
              <a:t> field from each line of </a:t>
            </a:r>
            <a:r>
              <a:rPr lang="en-US" sz="2000" dirty="0" err="1"/>
              <a:t>yeast_genome.gff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54D7CF-758C-1944-BA8D-3F1CC40E4B80}"/>
              </a:ext>
            </a:extLst>
          </p:cNvPr>
          <p:cNvCxnSpPr>
            <a:cxnSpLocks/>
          </p:cNvCxnSpPr>
          <p:nvPr/>
        </p:nvCxnSpPr>
        <p:spPr>
          <a:xfrm flipV="1">
            <a:off x="1439333" y="4185621"/>
            <a:ext cx="96859" cy="58451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ABB3CF-E980-7348-A1A5-C95B7586F249}"/>
              </a:ext>
            </a:extLst>
          </p:cNvPr>
          <p:cNvCxnSpPr>
            <a:cxnSpLocks/>
          </p:cNvCxnSpPr>
          <p:nvPr/>
        </p:nvCxnSpPr>
        <p:spPr>
          <a:xfrm flipV="1">
            <a:off x="4279900" y="4185621"/>
            <a:ext cx="97028" cy="63558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329741-8DF4-4A47-9713-1A4C8EDA6276}"/>
              </a:ext>
            </a:extLst>
          </p:cNvPr>
          <p:cNvSpPr txBox="1"/>
          <p:nvPr/>
        </p:nvSpPr>
        <p:spPr>
          <a:xfrm>
            <a:off x="3988530" y="4821208"/>
            <a:ext cx="967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sort lines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36ECA-E002-0A41-97BD-FE8868360C8A}"/>
              </a:ext>
            </a:extLst>
          </p:cNvPr>
          <p:cNvSpPr txBox="1"/>
          <p:nvPr/>
        </p:nvSpPr>
        <p:spPr>
          <a:xfrm>
            <a:off x="5228623" y="4770140"/>
            <a:ext cx="1567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Print only unique items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A9B63A-96BF-FF46-B2DA-95BB62A57534}"/>
              </a:ext>
            </a:extLst>
          </p:cNvPr>
          <p:cNvCxnSpPr>
            <a:cxnSpLocks/>
          </p:cNvCxnSpPr>
          <p:nvPr/>
        </p:nvCxnSpPr>
        <p:spPr>
          <a:xfrm flipH="1" flipV="1">
            <a:off x="5300533" y="4185621"/>
            <a:ext cx="282161" cy="48415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23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579" y="224135"/>
            <a:ext cx="8178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Two ways to write shell scripts (or Unix programs)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2545" y="1149440"/>
            <a:ext cx="83348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1</a:t>
            </a:r>
            <a:r>
              <a:rPr lang="en-US" sz="2000" dirty="0">
                <a:latin typeface="Helvetica Light" panose="020B0403020202020204" pitchFamily="34" charset="0"/>
              </a:rPr>
              <a:t>. Save the commands you want to execute in a file, </a:t>
            </a:r>
            <a:r>
              <a:rPr lang="en-US" sz="2000" dirty="0" err="1">
                <a:latin typeface="Helvetica Light" panose="020B0403020202020204" pitchFamily="34" charset="0"/>
              </a:rPr>
              <a:t>eg</a:t>
            </a:r>
            <a:r>
              <a:rPr lang="en-US" sz="2000" dirty="0">
                <a:latin typeface="Helvetica Light" panose="020B0403020202020204" pitchFamily="34" charset="0"/>
              </a:rPr>
              <a:t>. </a:t>
            </a:r>
            <a:r>
              <a:rPr lang="en-US" sz="2000" dirty="0" err="1">
                <a:latin typeface="Helvetica Light" panose="020B0403020202020204" pitchFamily="34" charset="0"/>
              </a:rPr>
              <a:t>commands.txt</a:t>
            </a:r>
            <a:r>
              <a:rPr lang="en-US" sz="2000" dirty="0">
                <a:latin typeface="Helvetica Light" panose="020B0403020202020204" pitchFamily="34" charset="0"/>
              </a:rPr>
              <a:t> and use the </a:t>
            </a:r>
            <a:r>
              <a:rPr lang="en-US" sz="2000" dirty="0" err="1">
                <a:latin typeface="Helvetica Light" panose="020B0403020202020204" pitchFamily="34" charset="0"/>
              </a:rPr>
              <a:t>unix</a:t>
            </a:r>
            <a:r>
              <a:rPr lang="en-US" sz="2000" dirty="0">
                <a:latin typeface="Helvetica Light" panose="020B0403020202020204" pitchFamily="34" charset="0"/>
              </a:rPr>
              <a:t> </a:t>
            </a:r>
            <a:r>
              <a:rPr lang="en-US" sz="2000" b="1" dirty="0">
                <a:latin typeface="Helvetica Light" panose="020B0403020202020204" pitchFamily="34" charset="0"/>
              </a:rPr>
              <a:t>source</a:t>
            </a:r>
            <a:r>
              <a:rPr lang="en-US" sz="2000" dirty="0">
                <a:latin typeface="Helvetica Light" panose="020B0403020202020204" pitchFamily="34" charset="0"/>
              </a:rPr>
              <a:t> command: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$ source </a:t>
            </a:r>
            <a:r>
              <a:rPr lang="en-US" b="1" dirty="0" err="1">
                <a:latin typeface="Helvetica Light" panose="020B0403020202020204" pitchFamily="34" charset="0"/>
              </a:rPr>
              <a:t>commands.txt</a:t>
            </a:r>
            <a:r>
              <a:rPr lang="en-US" b="1" dirty="0">
                <a:latin typeface="Helvetica Light" panose="020B0403020202020204" pitchFamily="34" charset="0"/>
              </a:rPr>
              <a:t>        OR</a:t>
            </a:r>
          </a:p>
          <a:p>
            <a:r>
              <a:rPr lang="en-US" b="1" dirty="0">
                <a:latin typeface="Helvetica Light" panose="020B0403020202020204" pitchFamily="34" charset="0"/>
              </a:rPr>
              <a:t>$ bash </a:t>
            </a:r>
            <a:r>
              <a:rPr lang="en-US" b="1" dirty="0" err="1">
                <a:latin typeface="Helvetica Light" panose="020B0403020202020204" pitchFamily="34" charset="0"/>
              </a:rPr>
              <a:t>commands.txt</a:t>
            </a:r>
            <a:endParaRPr lang="en-US" b="1" dirty="0">
              <a:latin typeface="Helvetica Light" panose="020B0403020202020204" pitchFamily="34" charset="0"/>
            </a:endParaRP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## This will execute the </a:t>
            </a:r>
            <a:r>
              <a:rPr lang="en-US" dirty="0" err="1">
                <a:latin typeface="Helvetica Light" panose="020B0403020202020204" pitchFamily="34" charset="0"/>
              </a:rPr>
              <a:t>unix</a:t>
            </a:r>
            <a:r>
              <a:rPr lang="en-US" dirty="0">
                <a:latin typeface="Helvetica Light" panose="020B0403020202020204" pitchFamily="34" charset="0"/>
              </a:rPr>
              <a:t> commands you have saved in that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9D79D9-46E4-6341-9AF6-5B16AEE2B1E8}"/>
              </a:ext>
            </a:extLst>
          </p:cNvPr>
          <p:cNvSpPr/>
          <p:nvPr/>
        </p:nvSpPr>
        <p:spPr>
          <a:xfrm>
            <a:off x="482545" y="3610525"/>
            <a:ext cx="850268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2</a:t>
            </a:r>
            <a:r>
              <a:rPr lang="en-US" sz="2000" dirty="0">
                <a:latin typeface="Helvetica Light" panose="020B0403020202020204" pitchFamily="34" charset="0"/>
              </a:rPr>
              <a:t>. Write a shell script (basically the same idea, but preferred for a variety of reasons)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Top line of your shell script needs to be: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#!/bin/bash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#This tells your system that bash is the interpreter to use, and that it lives in </a:t>
            </a:r>
            <a:r>
              <a:rPr lang="en-US" dirty="0" err="1">
                <a:latin typeface="Helvetica Light" panose="020B0403020202020204" pitchFamily="34" charset="0"/>
              </a:rPr>
              <a:t>usr</a:t>
            </a:r>
            <a:r>
              <a:rPr lang="en-US" dirty="0">
                <a:latin typeface="Helvetica Light" panose="020B0403020202020204" pitchFamily="34" charset="0"/>
              </a:rPr>
              <a:t>/bin/ ** You will do something similar when writing python code.</a:t>
            </a:r>
          </a:p>
        </p:txBody>
      </p:sp>
    </p:spTree>
    <p:extLst>
      <p:ext uri="{BB962C8B-B14F-4D97-AF65-F5344CB8AC3E}">
        <p14:creationId xmlns:p14="http://schemas.microsoft.com/office/powerpoint/2010/main" val="72425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1261" y="195839"/>
            <a:ext cx="48574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Simple</a:t>
            </a:r>
            <a:r>
              <a:rPr lang="en-US" sz="2800" dirty="0">
                <a:latin typeface="Helvetica Light" panose="020B0403020202020204" pitchFamily="34" charset="0"/>
              </a:rPr>
              <a:t> shell script examples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45044" y="1788762"/>
            <a:ext cx="3972562" cy="1015663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#!/bin/bash          </a:t>
            </a:r>
          </a:p>
          <a:p>
            <a:r>
              <a:rPr lang="it-IT" sz="2000" dirty="0">
                <a:latin typeface="Helvetica Light" panose="020B0403020202020204" pitchFamily="34" charset="0"/>
              </a:rPr>
              <a:t>            STR="</a:t>
            </a:r>
            <a:r>
              <a:rPr lang="it-IT" sz="2000" dirty="0" err="1">
                <a:latin typeface="Helvetica Light" panose="020B0403020202020204" pitchFamily="34" charset="0"/>
              </a:rPr>
              <a:t>Good</a:t>
            </a:r>
            <a:r>
              <a:rPr lang="it-IT" sz="2000" dirty="0">
                <a:latin typeface="Helvetica Light" panose="020B0403020202020204" pitchFamily="34" charset="0"/>
              </a:rPr>
              <a:t> Dog </a:t>
            </a:r>
            <a:r>
              <a:rPr lang="it-IT" sz="2000" dirty="0" err="1">
                <a:latin typeface="Helvetica Light" panose="020B0403020202020204" pitchFamily="34" charset="0"/>
              </a:rPr>
              <a:t>Shipley</a:t>
            </a:r>
            <a:r>
              <a:rPr lang="it-IT" sz="2000" dirty="0">
                <a:latin typeface="Helvetica Light" panose="020B0403020202020204" pitchFamily="34" charset="0"/>
              </a:rPr>
              <a:t>!"</a:t>
            </a:r>
          </a:p>
          <a:p>
            <a:r>
              <a:rPr lang="es-ES_tradnl" sz="2000" dirty="0">
                <a:latin typeface="Helvetica Light" panose="020B0403020202020204" pitchFamily="34" charset="0"/>
              </a:rPr>
              <a:t>            echo $STR</a:t>
            </a:r>
            <a:endParaRPr lang="en-US" sz="2000" dirty="0">
              <a:latin typeface="Helvetica Light" panose="020B04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0172" y="1707547"/>
            <a:ext cx="39725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Save this in a text file, simple1.sh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From the command line:</a:t>
            </a:r>
          </a:p>
          <a:p>
            <a:r>
              <a:rPr lang="en-US" sz="2000" b="1" dirty="0">
                <a:latin typeface="Helvetica Light" panose="020B0403020202020204" pitchFamily="34" charset="0"/>
              </a:rPr>
              <a:t>$ bash simple1.sh</a:t>
            </a:r>
          </a:p>
        </p:txBody>
      </p:sp>
      <p:sp>
        <p:nvSpPr>
          <p:cNvPr id="7" name="Rectangle 6"/>
          <p:cNvSpPr/>
          <p:nvPr/>
        </p:nvSpPr>
        <p:spPr>
          <a:xfrm>
            <a:off x="269488" y="3762135"/>
            <a:ext cx="3526905" cy="2246769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#!/bin/bash          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            echo "List of files:"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			</a:t>
            </a:r>
            <a:r>
              <a:rPr lang="en-US" sz="2000" dirty="0" err="1">
                <a:latin typeface="Helvetica Light" panose="020B0403020202020204" pitchFamily="34" charset="0"/>
              </a:rPr>
              <a:t>ls</a:t>
            </a:r>
            <a:r>
              <a:rPr lang="en-US" sz="2000" dirty="0">
                <a:latin typeface="Helvetica Light" panose="020B0403020202020204" pitchFamily="34" charset="0"/>
              </a:rPr>
              <a:t> -l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			echo "home:"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			</a:t>
            </a:r>
            <a:r>
              <a:rPr lang="en-US" sz="2000" dirty="0" err="1">
                <a:latin typeface="Helvetica Light" panose="020B0403020202020204" pitchFamily="34" charset="0"/>
              </a:rPr>
              <a:t>pwd</a:t>
            </a:r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			echo "Today:"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			date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80172" y="3932507"/>
            <a:ext cx="39725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Save this in a text file, simple2.sh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From the command line:</a:t>
            </a:r>
          </a:p>
          <a:p>
            <a:r>
              <a:rPr lang="en-US" sz="2000" b="1" dirty="0">
                <a:latin typeface="Helvetica Light" panose="020B0403020202020204" pitchFamily="34" charset="0"/>
              </a:rPr>
              <a:t>$ bash simple2.sh</a:t>
            </a:r>
          </a:p>
        </p:txBody>
      </p:sp>
    </p:spTree>
    <p:extLst>
      <p:ext uri="{BB962C8B-B14F-4D97-AF65-F5344CB8AC3E}">
        <p14:creationId xmlns:p14="http://schemas.microsoft.com/office/powerpoint/2010/main" val="117817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4706" y="1109009"/>
            <a:ext cx="5559717" cy="2862322"/>
          </a:xfrm>
          <a:prstGeom prst="rect">
            <a:avLst/>
          </a:prstGeom>
          <a:ln>
            <a:solidFill>
              <a:srgbClr val="80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#!/bin/bash          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            echo "The script starts now"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            echo "Hi, $USER!"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            echo "I am setting two variables"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            COLOR="black"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            VALUE="9"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            echo "This is a string: $COLOR"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	     echo "And this is a number: $VALUE"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	     echo "We are now done"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1236" y="237063"/>
            <a:ext cx="5341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Simplest bash scripts continued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2597" y="1811862"/>
            <a:ext cx="26853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Save this as simple3.sh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From the command line: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$ bash simple3.sh</a:t>
            </a:r>
          </a:p>
        </p:txBody>
      </p:sp>
    </p:spTree>
    <p:extLst>
      <p:ext uri="{BB962C8B-B14F-4D97-AF65-F5344CB8AC3E}">
        <p14:creationId xmlns:p14="http://schemas.microsoft.com/office/powerpoint/2010/main" val="1228729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64A9D9-D2A0-5640-A20C-9CE223DDBD67}"/>
              </a:ext>
            </a:extLst>
          </p:cNvPr>
          <p:cNvSpPr/>
          <p:nvPr/>
        </p:nvSpPr>
        <p:spPr>
          <a:xfrm>
            <a:off x="908746" y="3682093"/>
            <a:ext cx="468429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Change the script to executable:</a:t>
            </a:r>
          </a:p>
          <a:p>
            <a:endParaRPr lang="en-US" sz="2400" b="1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chmod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b="1" dirty="0" err="1">
                <a:latin typeface="Helvetica Light" panose="020B0403020202020204" pitchFamily="34" charset="0"/>
              </a:rPr>
              <a:t>a+x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b="1" dirty="0" err="1">
                <a:latin typeface="Helvetica Light" panose="020B0403020202020204" pitchFamily="34" charset="0"/>
              </a:rPr>
              <a:t>mybash_script.sh</a:t>
            </a:r>
            <a:endParaRPr lang="en-US" sz="2400" b="1" dirty="0">
              <a:latin typeface="Helvetica Light" panose="020B0403020202020204" pitchFamily="34" charset="0"/>
            </a:endParaRPr>
          </a:p>
          <a:p>
            <a:endParaRPr lang="en-US" sz="2400" b="1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Helvetica Light" panose="020B0403020202020204" pitchFamily="34" charset="0"/>
              </a:rPr>
              <a:t>$ ./</a:t>
            </a:r>
            <a:r>
              <a:rPr lang="en-US" sz="2400" b="1" dirty="0" err="1">
                <a:latin typeface="Helvetica Light" panose="020B0403020202020204" pitchFamily="34" charset="0"/>
              </a:rPr>
              <a:t>mybash_script.sh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0E03A0-A82F-4545-83CB-9800DBF4A125}"/>
              </a:ext>
            </a:extLst>
          </p:cNvPr>
          <p:cNvSpPr/>
          <p:nvPr/>
        </p:nvSpPr>
        <p:spPr>
          <a:xfrm>
            <a:off x="908746" y="1458686"/>
            <a:ext cx="64796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Specify the interpreter from the command line</a:t>
            </a:r>
          </a:p>
          <a:p>
            <a:endParaRPr lang="en-US" sz="2400" b="1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Helvetica Light" panose="020B0403020202020204" pitchFamily="34" charset="0"/>
              </a:rPr>
              <a:t>$ bash </a:t>
            </a:r>
            <a:r>
              <a:rPr lang="en-US" sz="2400" b="1" dirty="0" err="1">
                <a:latin typeface="Helvetica Light" panose="020B0403020202020204" pitchFamily="34" charset="0"/>
              </a:rPr>
              <a:t>mybash_script.sh</a:t>
            </a:r>
            <a:endParaRPr lang="en-US" sz="2400" b="1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53C886-734D-0847-8D2E-B3772D7B1891}"/>
              </a:ext>
            </a:extLst>
          </p:cNvPr>
          <p:cNvSpPr txBox="1"/>
          <p:nvPr/>
        </p:nvSpPr>
        <p:spPr>
          <a:xfrm>
            <a:off x="1901236" y="237063"/>
            <a:ext cx="5041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Two ways you can run scripts:</a:t>
            </a:r>
          </a:p>
        </p:txBody>
      </p:sp>
    </p:spTree>
    <p:extLst>
      <p:ext uri="{BB962C8B-B14F-4D97-AF65-F5344CB8AC3E}">
        <p14:creationId xmlns:p14="http://schemas.microsoft.com/office/powerpoint/2010/main" val="1723000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0F0F13-2A98-C547-8F49-FADDA69A98EB}"/>
              </a:ext>
            </a:extLst>
          </p:cNvPr>
          <p:cNvSpPr txBox="1"/>
          <p:nvPr/>
        </p:nvSpPr>
        <p:spPr>
          <a:xfrm>
            <a:off x="651641" y="378372"/>
            <a:ext cx="56541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Week 3 primer and assignment: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2DB02-DA85-1747-AEF9-A09352AB64A2}"/>
              </a:ext>
            </a:extLst>
          </p:cNvPr>
          <p:cNvSpPr txBox="1"/>
          <p:nvPr/>
        </p:nvSpPr>
        <p:spPr>
          <a:xfrm>
            <a:off x="374054" y="1124413"/>
            <a:ext cx="86311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Unix commands involved: </a:t>
            </a:r>
            <a:r>
              <a:rPr lang="en-US" sz="2200" b="1" dirty="0">
                <a:latin typeface="Helvetica Light" panose="020B0403020202020204" pitchFamily="34" charset="0"/>
              </a:rPr>
              <a:t>split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>
                <a:latin typeface="Helvetica Light" panose="020B0403020202020204" pitchFamily="34" charset="0"/>
              </a:rPr>
              <a:t>cat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>
                <a:latin typeface="Helvetica Light" panose="020B0403020202020204" pitchFamily="34" charset="0"/>
              </a:rPr>
              <a:t>head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>
                <a:latin typeface="Helvetica Light" panose="020B0403020202020204" pitchFamily="34" charset="0"/>
              </a:rPr>
              <a:t>tail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>
                <a:latin typeface="Helvetica Light" panose="020B0403020202020204" pitchFamily="34" charset="0"/>
              </a:rPr>
              <a:t>curl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 err="1">
                <a:latin typeface="Helvetica Light" panose="020B0403020202020204" pitchFamily="34" charset="0"/>
              </a:rPr>
              <a:t>wget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>
                <a:latin typeface="Helvetica Light" panose="020B0403020202020204" pitchFamily="34" charset="0"/>
              </a:rPr>
              <a:t>grep</a:t>
            </a:r>
            <a:r>
              <a:rPr lang="en-US" sz="2200" dirty="0">
                <a:latin typeface="Helvetica Light" panose="020B0403020202020204" pitchFamily="34" charset="0"/>
              </a:rPr>
              <a:t>, </a:t>
            </a:r>
            <a:r>
              <a:rPr lang="en-US" sz="2200" b="1" dirty="0">
                <a:latin typeface="Helvetica Light" panose="020B0403020202020204" pitchFamily="34" charset="0"/>
              </a:rPr>
              <a:t>tr</a:t>
            </a:r>
          </a:p>
          <a:p>
            <a:pPr marL="514350" indent="-514350">
              <a:buAutoNum type="arabicPeriod"/>
            </a:pPr>
            <a:endParaRPr lang="en-US" sz="2200" b="1" dirty="0">
              <a:latin typeface="Helvetica Light" panose="020B0403020202020204" pitchFamily="34" charset="0"/>
            </a:endParaRPr>
          </a:p>
          <a:p>
            <a:pPr marL="514350" indent="-514350">
              <a:buFontTx/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Turn in text file with commands from assignment by Sunday evening (each week assignments will be due at this time). </a:t>
            </a:r>
            <a:r>
              <a:rPr lang="en-US" sz="2200" b="1" i="1" dirty="0">
                <a:latin typeface="Helvetica Light" panose="020B0403020202020204" pitchFamily="34" charset="0"/>
              </a:rPr>
              <a:t>Ideally use markdown for this……</a:t>
            </a:r>
            <a:r>
              <a:rPr lang="en-US" sz="2200" dirty="0">
                <a:latin typeface="Helvetica Light" panose="020B0403020202020204" pitchFamily="34" charset="0"/>
              </a:rPr>
              <a:t> </a:t>
            </a:r>
          </a:p>
          <a:p>
            <a:pPr marL="514350" indent="-514350">
              <a:buFontTx/>
              <a:buAutoNum type="arabicPeriod"/>
            </a:pPr>
            <a:endParaRPr lang="en-US" sz="2200" i="1" u="sng" dirty="0">
              <a:latin typeface="Helvetica Light" panose="020B0403020202020204" pitchFamily="34" charset="0"/>
            </a:endParaRPr>
          </a:p>
          <a:p>
            <a:pPr marL="514350" indent="-514350">
              <a:buFontTx/>
              <a:buAutoNum type="arabicPeriod"/>
            </a:pPr>
            <a:endParaRPr lang="en-US" sz="2200" i="1" u="sng" dirty="0">
              <a:latin typeface="Helvetica Light" panose="020B0403020202020204" pitchFamily="34" charset="0"/>
            </a:endParaRPr>
          </a:p>
          <a:p>
            <a:pPr marL="514350" indent="-514350">
              <a:buFontTx/>
              <a:buAutoNum type="arabicPeriod"/>
            </a:pPr>
            <a:r>
              <a:rPr lang="en-US" sz="2200" dirty="0">
                <a:latin typeface="Helvetica Light" panose="020B0403020202020204" pitchFamily="34" charset="0"/>
              </a:rPr>
              <a:t>Fields in assignment requiring solutions will be marked:</a:t>
            </a:r>
          </a:p>
          <a:p>
            <a:pPr lvl="1"/>
            <a:r>
              <a:rPr lang="en-US" sz="2200" dirty="0">
                <a:latin typeface="Helvetica Light" panose="020B0403020202020204" pitchFamily="34" charset="0"/>
              </a:rPr>
              <a:t>	 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3868D16-9A1E-6845-8E90-0A0EE1720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85" y="4347492"/>
            <a:ext cx="7432830" cy="225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8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C10126-879F-8C41-A2BE-8820457D0760}"/>
              </a:ext>
            </a:extLst>
          </p:cNvPr>
          <p:cNvSpPr/>
          <p:nvPr/>
        </p:nvSpPr>
        <p:spPr>
          <a:xfrm>
            <a:off x="414551" y="358630"/>
            <a:ext cx="761184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1. Process Monitoring (</a:t>
            </a:r>
            <a:r>
              <a:rPr lang="en-US" sz="3300" b="1" dirty="0">
                <a:latin typeface="Helvetica Light" panose="020B0403020202020204" pitchFamily="34" charset="0"/>
              </a:rPr>
              <a:t>top</a:t>
            </a:r>
            <a:r>
              <a:rPr lang="en-US" sz="3300" dirty="0">
                <a:latin typeface="Helvetica Light" panose="020B0403020202020204" pitchFamily="34" charset="0"/>
              </a:rPr>
              <a:t> and </a:t>
            </a:r>
            <a:r>
              <a:rPr lang="en-US" sz="3300" b="1" dirty="0" err="1">
                <a:latin typeface="Helvetica Light" panose="020B0403020202020204" pitchFamily="34" charset="0"/>
              </a:rPr>
              <a:t>htop</a:t>
            </a:r>
            <a:r>
              <a:rPr lang="en-US" sz="3300" dirty="0">
                <a:latin typeface="Helvetica Light" panose="020B0403020202020204" pitchFamily="34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D91B04-3F37-984F-91D0-7AE48E5E6097}"/>
              </a:ext>
            </a:extLst>
          </p:cNvPr>
          <p:cNvSpPr/>
          <p:nvPr/>
        </p:nvSpPr>
        <p:spPr>
          <a:xfrm>
            <a:off x="44097" y="3629019"/>
            <a:ext cx="106471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$ top</a:t>
            </a:r>
          </a:p>
          <a:p>
            <a:endParaRPr lang="en-US" sz="3000" b="1" dirty="0">
              <a:latin typeface="Helvetica Light" panose="020B0403020202020204" pitchFamily="34" charset="0"/>
            </a:endParaRPr>
          </a:p>
          <a:p>
            <a:endParaRPr lang="en-US" sz="3000" b="1" dirty="0">
              <a:latin typeface="Helvetica Light" panose="020B0403020202020204" pitchFamily="34" charset="0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AAEBD3A-F8BD-F646-A3E0-62F4673B6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633" y="1126935"/>
            <a:ext cx="4270226" cy="2502085"/>
          </a:xfrm>
          <a:prstGeom prst="rect">
            <a:avLst/>
          </a:prstGeom>
        </p:spPr>
      </p:pic>
      <p:pic>
        <p:nvPicPr>
          <p:cNvPr id="10" name="Picture 9" descr="A picture containing green&#10;&#10;Description automatically generated">
            <a:extLst>
              <a:ext uri="{FF2B5EF4-FFF2-40B4-BE49-F238E27FC236}">
                <a16:creationId xmlns:a16="http://schemas.microsoft.com/office/drawing/2014/main" id="{CE84D898-3B24-334E-A587-EFD42E829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6934"/>
            <a:ext cx="4589162" cy="25020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0DCB212-4602-804F-AECE-A9693DCBFE57}"/>
              </a:ext>
            </a:extLst>
          </p:cNvPr>
          <p:cNvSpPr/>
          <p:nvPr/>
        </p:nvSpPr>
        <p:spPr>
          <a:xfrm>
            <a:off x="4656633" y="3629019"/>
            <a:ext cx="127951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$ </a:t>
            </a:r>
            <a:r>
              <a:rPr lang="en-US" sz="3000" b="1" dirty="0" err="1">
                <a:latin typeface="Helvetica Light" panose="020B0403020202020204" pitchFamily="34" charset="0"/>
              </a:rPr>
              <a:t>htop</a:t>
            </a:r>
            <a:endParaRPr lang="en-US" sz="3000" b="1" dirty="0">
              <a:latin typeface="Helvetica Light" panose="020B04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DFC7CF-C233-994E-B3DB-8ADA57FB3599}"/>
              </a:ext>
            </a:extLst>
          </p:cNvPr>
          <p:cNvSpPr/>
          <p:nvPr/>
        </p:nvSpPr>
        <p:spPr>
          <a:xfrm>
            <a:off x="949109" y="4468045"/>
            <a:ext cx="74150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Helvetica Light" panose="020B0403020202020204" pitchFamily="34" charset="0"/>
              </a:rPr>
              <a:t>$ man </a:t>
            </a:r>
            <a:r>
              <a:rPr lang="en-US" b="1" dirty="0" err="1">
                <a:latin typeface="Helvetica Light" panose="020B0403020202020204" pitchFamily="34" charset="0"/>
              </a:rPr>
              <a:t>ps</a:t>
            </a:r>
            <a:r>
              <a:rPr lang="en-US" b="1" dirty="0">
                <a:latin typeface="Helvetica Light" panose="020B0403020202020204" pitchFamily="34" charset="0"/>
              </a:rPr>
              <a:t>     </a:t>
            </a:r>
            <a:r>
              <a:rPr lang="en-US" dirty="0">
                <a:latin typeface="Helvetica Light" panose="020B0403020202020204" pitchFamily="34" charset="0"/>
              </a:rPr>
              <a:t>	# for full list of command line arguments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$ </a:t>
            </a:r>
            <a:r>
              <a:rPr lang="en-US" b="1" dirty="0" err="1">
                <a:latin typeface="Helvetica Light" panose="020B0403020202020204" pitchFamily="34" charset="0"/>
              </a:rPr>
              <a:t>ps</a:t>
            </a:r>
            <a:r>
              <a:rPr lang="en-US" b="1" dirty="0">
                <a:latin typeface="Helvetica Light" panose="020B0403020202020204" pitchFamily="34" charset="0"/>
              </a:rPr>
              <a:t> aux		</a:t>
            </a:r>
            <a:r>
              <a:rPr lang="en-US" dirty="0">
                <a:latin typeface="Helvetica Light" panose="020B0403020202020204" pitchFamily="34" charset="0"/>
              </a:rPr>
              <a:t># with options </a:t>
            </a:r>
            <a:r>
              <a:rPr lang="en-US" b="1" dirty="0">
                <a:latin typeface="Helvetica Light" panose="020B0403020202020204" pitchFamily="34" charset="0"/>
              </a:rPr>
              <a:t>a</a:t>
            </a:r>
            <a:r>
              <a:rPr lang="en-US" dirty="0">
                <a:latin typeface="Helvetica Light" panose="020B0403020202020204" pitchFamily="34" charset="0"/>
              </a:rPr>
              <a:t>, </a:t>
            </a:r>
            <a:r>
              <a:rPr lang="en-US" b="1" dirty="0">
                <a:latin typeface="Helvetica Light" panose="020B0403020202020204" pitchFamily="34" charset="0"/>
              </a:rPr>
              <a:t>u</a:t>
            </a:r>
            <a:r>
              <a:rPr lang="en-US" dirty="0">
                <a:latin typeface="Helvetica Light" panose="020B0403020202020204" pitchFamily="34" charset="0"/>
              </a:rPr>
              <a:t>, and </a:t>
            </a:r>
            <a:r>
              <a:rPr lang="en-US" b="1" dirty="0">
                <a:latin typeface="Helvetica Light" panose="020B0403020202020204" pitchFamily="34" charset="0"/>
              </a:rPr>
              <a:t>x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b="1" dirty="0">
                <a:latin typeface="Helvetica Light" panose="020B0403020202020204" pitchFamily="34" charset="0"/>
              </a:rPr>
              <a:t>$ </a:t>
            </a:r>
            <a:r>
              <a:rPr lang="en-US" b="1" dirty="0" err="1">
                <a:latin typeface="Helvetica Light" panose="020B0403020202020204" pitchFamily="34" charset="0"/>
              </a:rPr>
              <a:t>ps</a:t>
            </a:r>
            <a:r>
              <a:rPr lang="en-US" b="1" dirty="0">
                <a:latin typeface="Helvetica Light" panose="020B0403020202020204" pitchFamily="34" charset="0"/>
              </a:rPr>
              <a:t> aux | grep </a:t>
            </a:r>
            <a:r>
              <a:rPr lang="en-US" b="1" dirty="0" err="1">
                <a:latin typeface="Helvetica Light" panose="020B0403020202020204" pitchFamily="34" charset="0"/>
              </a:rPr>
              <a:t>TextWrangler.bin</a:t>
            </a:r>
            <a:endParaRPr lang="en-US" b="1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	-pipes process list into </a:t>
            </a:r>
            <a:r>
              <a:rPr lang="en-US" b="1" dirty="0">
                <a:latin typeface="Helvetica Light" panose="020B0403020202020204" pitchFamily="34" charset="0"/>
              </a:rPr>
              <a:t>grep</a:t>
            </a:r>
            <a:r>
              <a:rPr lang="en-US" dirty="0">
                <a:latin typeface="Helvetica Light" panose="020B0403020202020204" pitchFamily="34" charset="0"/>
              </a:rPr>
              <a:t>, prints those that match search expression</a:t>
            </a:r>
          </a:p>
        </p:txBody>
      </p:sp>
    </p:spTree>
    <p:extLst>
      <p:ext uri="{BB962C8B-B14F-4D97-AF65-F5344CB8AC3E}">
        <p14:creationId xmlns:p14="http://schemas.microsoft.com/office/powerpoint/2010/main" val="26787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5B5302-52AA-CE41-8F46-3BC684C18EEB}"/>
              </a:ext>
            </a:extLst>
          </p:cNvPr>
          <p:cNvSpPr txBox="1"/>
          <p:nvPr/>
        </p:nvSpPr>
        <p:spPr>
          <a:xfrm>
            <a:off x="999532" y="522371"/>
            <a:ext cx="69557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Process control from Unix assignment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49EFFF-EA04-2344-B544-83FF37101EB4}"/>
              </a:ext>
            </a:extLst>
          </p:cNvPr>
          <p:cNvSpPr/>
          <p:nvPr/>
        </p:nvSpPr>
        <p:spPr>
          <a:xfrm>
            <a:off x="999532" y="1806408"/>
            <a:ext cx="7066358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jot -r 1000000000 &gt; </a:t>
            </a:r>
            <a:r>
              <a:rPr lang="en-US" sz="2600" b="1" dirty="0" err="1">
                <a:latin typeface="Helvetica Light" panose="020B0403020202020204" pitchFamily="34" charset="0"/>
              </a:rPr>
              <a:t>test.txt</a:t>
            </a:r>
            <a:r>
              <a:rPr lang="en-US" sz="2600" b="1" dirty="0">
                <a:latin typeface="Helvetica Light" panose="020B0403020202020204" pitchFamily="34" charset="0"/>
              </a:rPr>
              <a:t> &amp;</a:t>
            </a:r>
          </a:p>
          <a:p>
            <a:r>
              <a:rPr lang="en-US" sz="2600" b="1" dirty="0">
                <a:latin typeface="Helvetica Light" panose="020B0403020202020204" pitchFamily="34" charset="0"/>
              </a:rPr>
              <a:t>	</a:t>
            </a:r>
            <a:r>
              <a:rPr lang="en-US" sz="2600" dirty="0">
                <a:latin typeface="Helvetica Light" panose="020B0403020202020204" pitchFamily="34" charset="0"/>
              </a:rPr>
              <a:t>#starting </a:t>
            </a:r>
            <a:r>
              <a:rPr lang="en-US" sz="2600" b="1" dirty="0">
                <a:latin typeface="Helvetica Light" panose="020B0403020202020204" pitchFamily="34" charset="0"/>
              </a:rPr>
              <a:t>jot</a:t>
            </a:r>
            <a:r>
              <a:rPr lang="en-US" sz="2600" dirty="0">
                <a:latin typeface="Helvetica Light" panose="020B0403020202020204" pitchFamily="34" charset="0"/>
              </a:rPr>
              <a:t>, running in the background (</a:t>
            </a:r>
            <a:r>
              <a:rPr lang="en-US" sz="2600" b="1" dirty="0">
                <a:latin typeface="Helvetica Light" panose="020B0403020202020204" pitchFamily="34" charset="0"/>
              </a:rPr>
              <a:t>&amp;</a:t>
            </a:r>
            <a:r>
              <a:rPr lang="en-US" sz="2600" dirty="0">
                <a:latin typeface="Helvetica Light" panose="020B0403020202020204" pitchFamily="34" charset="0"/>
              </a:rPr>
              <a:t>)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461A6E-4267-4940-8FAD-FD585289254B}"/>
              </a:ext>
            </a:extLst>
          </p:cNvPr>
          <p:cNvSpPr/>
          <p:nvPr/>
        </p:nvSpPr>
        <p:spPr>
          <a:xfrm>
            <a:off x="999531" y="3029822"/>
            <a:ext cx="75472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</a:t>
            </a:r>
            <a:r>
              <a:rPr lang="en-US" sz="2800" b="1" dirty="0" err="1">
                <a:latin typeface="Helvetica Light" panose="020B0403020202020204" pitchFamily="34" charset="0"/>
              </a:rPr>
              <a:t>ps</a:t>
            </a:r>
            <a:r>
              <a:rPr lang="en-US" sz="2800" b="1" dirty="0">
                <a:latin typeface="Helvetica Light" panose="020B0403020202020204" pitchFamily="34" charset="0"/>
              </a:rPr>
              <a:t> aux | grep jot</a:t>
            </a:r>
          </a:p>
          <a:p>
            <a:r>
              <a:rPr lang="en-US" sz="2600" b="1" dirty="0">
                <a:latin typeface="Helvetica Light" panose="020B0403020202020204" pitchFamily="34" charset="0"/>
              </a:rPr>
              <a:t>	</a:t>
            </a:r>
            <a:r>
              <a:rPr lang="en-US" sz="2600" dirty="0">
                <a:latin typeface="Helvetica Light" panose="020B0403020202020204" pitchFamily="34" charset="0"/>
              </a:rPr>
              <a:t>#quickly accessing PID and all job information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CA7EA7-07C6-4443-ACB7-022044A40FE6}"/>
              </a:ext>
            </a:extLst>
          </p:cNvPr>
          <p:cNvSpPr/>
          <p:nvPr/>
        </p:nvSpPr>
        <p:spPr>
          <a:xfrm>
            <a:off x="999532" y="5412299"/>
            <a:ext cx="22397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</a:t>
            </a:r>
            <a:r>
              <a:rPr lang="en-US" sz="2800" b="1" dirty="0">
                <a:latin typeface="Helvetica Light" panose="020B0403020202020204" pitchFamily="34" charset="0"/>
              </a:rPr>
              <a:t>kill 73451</a:t>
            </a:r>
          </a:p>
          <a:p>
            <a:r>
              <a:rPr lang="en-US" sz="2600" b="1" dirty="0">
                <a:latin typeface="Helvetica Light" panose="020B0403020202020204" pitchFamily="34" charset="0"/>
              </a:rPr>
              <a:t>	</a:t>
            </a:r>
            <a:r>
              <a:rPr lang="en-US" sz="2600" dirty="0">
                <a:latin typeface="Helvetica Light" panose="020B0403020202020204" pitchFamily="34" charset="0"/>
              </a:rPr>
              <a:t>#killing job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FE77FD-1CC2-2225-B73B-B11E62517ACF}"/>
              </a:ext>
            </a:extLst>
          </p:cNvPr>
          <p:cNvSpPr/>
          <p:nvPr/>
        </p:nvSpPr>
        <p:spPr>
          <a:xfrm>
            <a:off x="999531" y="4284015"/>
            <a:ext cx="31133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</a:t>
            </a:r>
            <a:r>
              <a:rPr lang="en-US" sz="2800" b="1" dirty="0" err="1">
                <a:latin typeface="Helvetica Light" panose="020B0403020202020204" pitchFamily="34" charset="0"/>
              </a:rPr>
              <a:t>pgrep</a:t>
            </a:r>
            <a:r>
              <a:rPr lang="en-US" sz="2800" b="1" dirty="0">
                <a:latin typeface="Helvetica Light" panose="020B0403020202020204" pitchFamily="34" charset="0"/>
              </a:rPr>
              <a:t> jot</a:t>
            </a:r>
          </a:p>
          <a:p>
            <a:r>
              <a:rPr lang="en-US" sz="2600" b="1" dirty="0">
                <a:latin typeface="Helvetica Light" panose="020B0403020202020204" pitchFamily="34" charset="0"/>
              </a:rPr>
              <a:t>	</a:t>
            </a:r>
            <a:r>
              <a:rPr lang="en-US" sz="2600" dirty="0">
                <a:latin typeface="Helvetica Light" panose="020B0403020202020204" pitchFamily="34" charset="0"/>
              </a:rPr>
              <a:t>#just </a:t>
            </a:r>
            <a:r>
              <a:rPr lang="en-US" sz="2600">
                <a:latin typeface="Helvetica Light" panose="020B0403020202020204" pitchFamily="34" charset="0"/>
              </a:rPr>
              <a:t>returns PID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12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F159BE-3A03-7D4E-82DF-DC2654BE873F}"/>
              </a:ext>
            </a:extLst>
          </p:cNvPr>
          <p:cNvSpPr txBox="1"/>
          <p:nvPr/>
        </p:nvSpPr>
        <p:spPr>
          <a:xfrm>
            <a:off x="160450" y="268042"/>
            <a:ext cx="89835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dirty="0">
                <a:latin typeface="Helvetica Light" panose="020B0403020202020204" pitchFamily="34" charset="0"/>
              </a:rPr>
              <a:t>**Additional notes on removing files and directories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15D4B0-77FD-8B4C-A8DA-3B85EB2D01A2}"/>
              </a:ext>
            </a:extLst>
          </p:cNvPr>
          <p:cNvSpPr txBox="1"/>
          <p:nvPr/>
        </p:nvSpPr>
        <p:spPr>
          <a:xfrm>
            <a:off x="336331" y="1298031"/>
            <a:ext cx="831349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latin typeface="Helvetica Light" panose="020B0403020202020204" pitchFamily="34" charset="0"/>
              </a:rPr>
              <a:t>- Adding “</a:t>
            </a:r>
            <a:r>
              <a:rPr lang="en-US" sz="2300" b="1" dirty="0">
                <a:latin typeface="Helvetica Light" panose="020B0403020202020204" pitchFamily="34" charset="0"/>
              </a:rPr>
              <a:t>rm –</a:t>
            </a:r>
            <a:r>
              <a:rPr lang="en-US" sz="2300" b="1" dirty="0" err="1">
                <a:latin typeface="Helvetica Light" panose="020B0403020202020204" pitchFamily="34" charset="0"/>
              </a:rPr>
              <a:t>i</a:t>
            </a:r>
            <a:r>
              <a:rPr lang="en-US" sz="2300" dirty="0">
                <a:latin typeface="Helvetica Light" panose="020B0403020202020204" pitchFamily="34" charset="0"/>
              </a:rPr>
              <a:t>” alias to your profile provided some protection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C42833-AEF6-5643-AB0B-FC84CAC5B977}"/>
              </a:ext>
            </a:extLst>
          </p:cNvPr>
          <p:cNvSpPr txBox="1"/>
          <p:nvPr/>
        </p:nvSpPr>
        <p:spPr>
          <a:xfrm>
            <a:off x="397447" y="2252268"/>
            <a:ext cx="8326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Helvetica Light" panose="020B0403020202020204" pitchFamily="34" charset="0"/>
              </a:rPr>
              <a:t>- You can override this with “</a:t>
            </a:r>
            <a:r>
              <a:rPr lang="en-US" sz="23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rm –f</a:t>
            </a:r>
            <a:r>
              <a:rPr lang="en-US" sz="2300" dirty="0">
                <a:latin typeface="Helvetica Light" panose="020B0403020202020204" pitchFamily="34" charset="0"/>
              </a:rPr>
              <a:t>” to avoid being prompted with the “are you sure?” message. </a:t>
            </a:r>
            <a:r>
              <a:rPr lang="en-US" sz="2300" b="1" dirty="0">
                <a:latin typeface="Helvetica Light" panose="020B0403020202020204" pitchFamily="34" charset="0"/>
              </a:rPr>
              <a:t>CAUTION</a:t>
            </a:r>
            <a:r>
              <a:rPr lang="en-US" sz="2300" dirty="0">
                <a:latin typeface="Helvetica Light" panose="020B040302020202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E85B9D-25E3-B64F-9C42-9B911A06AB56}"/>
              </a:ext>
            </a:extLst>
          </p:cNvPr>
          <p:cNvSpPr txBox="1"/>
          <p:nvPr/>
        </p:nvSpPr>
        <p:spPr>
          <a:xfrm>
            <a:off x="408929" y="3366016"/>
            <a:ext cx="832613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Helvetica Light" panose="020B0403020202020204" pitchFamily="34" charset="0"/>
              </a:rPr>
              <a:t>- You can also invoke this recursively to delete </a:t>
            </a:r>
            <a:r>
              <a:rPr lang="en-US" sz="2300" b="1" i="1" dirty="0">
                <a:latin typeface="Helvetica Light" panose="020B0403020202020204" pitchFamily="34" charset="0"/>
              </a:rPr>
              <a:t>entire directories and their contents</a:t>
            </a:r>
            <a:r>
              <a:rPr lang="en-US" sz="2300" dirty="0">
                <a:latin typeface="Helvetica Light" panose="020B0403020202020204" pitchFamily="34" charset="0"/>
              </a:rPr>
              <a:t> with “</a:t>
            </a:r>
            <a:r>
              <a:rPr lang="en-US" sz="2300" b="1" dirty="0">
                <a:solidFill>
                  <a:srgbClr val="FF0000"/>
                </a:solidFill>
                <a:latin typeface="Helvetica Light" panose="020B0403020202020204" pitchFamily="34" charset="0"/>
              </a:rPr>
              <a:t>rm –rf</a:t>
            </a:r>
            <a:r>
              <a:rPr lang="en-US" sz="2300" dirty="0">
                <a:latin typeface="Helvetica Light" panose="020B0403020202020204" pitchFamily="34" charset="0"/>
              </a:rPr>
              <a:t>”. </a:t>
            </a:r>
            <a:r>
              <a:rPr lang="en-US" sz="2300" b="1" dirty="0">
                <a:latin typeface="Helvetica Light" panose="020B0403020202020204" pitchFamily="34" charset="0"/>
              </a:rPr>
              <a:t>CAUTION</a:t>
            </a:r>
            <a:r>
              <a:rPr lang="en-US" sz="2300" dirty="0">
                <a:latin typeface="Helvetica Light" panose="020B0403020202020204" pitchFamily="34" charset="0"/>
              </a:rPr>
              <a:t>. </a:t>
            </a:r>
            <a:r>
              <a:rPr lang="en-US" sz="2300" b="1" dirty="0">
                <a:latin typeface="Helvetica Light" panose="020B0403020202020204" pitchFamily="34" charset="0"/>
              </a:rPr>
              <a:t>This is the most dangerous of all Unix commands. </a:t>
            </a:r>
            <a:endParaRPr lang="en-US" sz="2300" dirty="0">
              <a:latin typeface="Helvetica Light" panose="020B0403020202020204" pitchFamily="34" charset="0"/>
            </a:endParaRPr>
          </a:p>
        </p:txBody>
      </p:sp>
      <p:pic>
        <p:nvPicPr>
          <p:cNvPr id="1028" name="Picture 4" descr="Death Skull Crossbones 2 Sticker">
            <a:extLst>
              <a:ext uri="{FF2B5EF4-FFF2-40B4-BE49-F238E27FC236}">
                <a16:creationId xmlns:a16="http://schemas.microsoft.com/office/drawing/2014/main" id="{EEBE9A91-C6E6-4642-A776-2314E6E0B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027" y="4856604"/>
            <a:ext cx="1904999" cy="19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eath Skull Crossbones 2 Sticker">
            <a:extLst>
              <a:ext uri="{FF2B5EF4-FFF2-40B4-BE49-F238E27FC236}">
                <a16:creationId xmlns:a16="http://schemas.microsoft.com/office/drawing/2014/main" id="{BDAB20D2-3623-E441-A36B-228433F28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4859358"/>
            <a:ext cx="1904999" cy="19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Death Skull Crossbones 2 Sticker">
            <a:extLst>
              <a:ext uri="{FF2B5EF4-FFF2-40B4-BE49-F238E27FC236}">
                <a16:creationId xmlns:a16="http://schemas.microsoft.com/office/drawing/2014/main" id="{34E44BB1-EAA3-2442-A469-696609937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572" y="4897520"/>
            <a:ext cx="1904999" cy="19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Death Skull Crossbones 2 Sticker">
            <a:extLst>
              <a:ext uri="{FF2B5EF4-FFF2-40B4-BE49-F238E27FC236}">
                <a16:creationId xmlns:a16="http://schemas.microsoft.com/office/drawing/2014/main" id="{91149BFD-612A-524F-A976-C772BEFBC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30" y="4873015"/>
            <a:ext cx="1904999" cy="19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98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7970" y="370657"/>
            <a:ext cx="79625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2. </a:t>
            </a:r>
            <a:r>
              <a:rPr lang="en-US" sz="2800" b="1" dirty="0" err="1">
                <a:latin typeface="Helvetica Light" panose="020B0403020202020204" pitchFamily="34" charset="0"/>
              </a:rPr>
              <a:t>rsync</a:t>
            </a:r>
            <a:r>
              <a:rPr lang="en-US" sz="2800" dirty="0">
                <a:latin typeface="Helvetica Light" panose="020B0403020202020204" pitchFamily="34" charset="0"/>
              </a:rPr>
              <a:t>: A versatile command for copying and syncing directories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7970" y="2486246"/>
            <a:ext cx="4562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rsync</a:t>
            </a:r>
            <a:r>
              <a:rPr lang="en-US" sz="2400" b="1" dirty="0">
                <a:latin typeface="Helvetica Light" panose="020B0403020202020204" pitchFamily="34" charset="0"/>
              </a:rPr>
              <a:t> –av source/ destination/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55184" y="2393914"/>
            <a:ext cx="3142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Writes contents of </a:t>
            </a:r>
            <a:r>
              <a:rPr lang="en-US" b="1" dirty="0">
                <a:latin typeface="Helvetica Light" panose="020B0403020202020204" pitchFamily="34" charset="0"/>
              </a:rPr>
              <a:t>source/ </a:t>
            </a:r>
            <a:r>
              <a:rPr lang="en-US" dirty="0">
                <a:latin typeface="Helvetica Light" panose="020B0403020202020204" pitchFamily="34" charset="0"/>
              </a:rPr>
              <a:t>into </a:t>
            </a:r>
            <a:r>
              <a:rPr lang="en-US" b="1" dirty="0">
                <a:latin typeface="Helvetica Light" panose="020B0403020202020204" pitchFamily="34" charset="0"/>
              </a:rPr>
              <a:t>destination/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5184" y="3817755"/>
            <a:ext cx="33311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Makes a </a:t>
            </a:r>
            <a:r>
              <a:rPr lang="en-US" b="1" dirty="0">
                <a:latin typeface="Helvetica Light" panose="020B0403020202020204" pitchFamily="34" charset="0"/>
              </a:rPr>
              <a:t>source/ </a:t>
            </a:r>
            <a:r>
              <a:rPr lang="en-US" dirty="0">
                <a:latin typeface="Helvetica Light" panose="020B0403020202020204" pitchFamily="34" charset="0"/>
              </a:rPr>
              <a:t>directory with all of its contents  in </a:t>
            </a:r>
            <a:r>
              <a:rPr lang="en-US" b="1" dirty="0">
                <a:latin typeface="Helvetica Light" panose="020B0403020202020204" pitchFamily="34" charset="0"/>
              </a:rPr>
              <a:t>destination</a:t>
            </a:r>
            <a:r>
              <a:rPr lang="en-US" dirty="0">
                <a:latin typeface="Helvetica Light" panose="020B0403020202020204" pitchFamily="34" charset="0"/>
              </a:rPr>
              <a:t>/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- This is equivalent to ‘</a:t>
            </a:r>
            <a:r>
              <a:rPr lang="en-US" b="1" dirty="0">
                <a:latin typeface="Helvetica Light" panose="020B0403020202020204" pitchFamily="34" charset="0"/>
              </a:rPr>
              <a:t>copying</a:t>
            </a:r>
            <a:r>
              <a:rPr lang="en-US" dirty="0">
                <a:latin typeface="Helvetica Light" panose="020B0403020202020204" pitchFamily="34" charset="0"/>
              </a:rPr>
              <a:t>’ a directory to a new location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618" y="5136733"/>
            <a:ext cx="4562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-</a:t>
            </a:r>
            <a:r>
              <a:rPr lang="en-US" b="1" dirty="0">
                <a:latin typeface="Helvetica Light" panose="020B0403020202020204" pitchFamily="34" charset="0"/>
              </a:rPr>
              <a:t>av</a:t>
            </a:r>
            <a:r>
              <a:rPr lang="en-US" dirty="0">
                <a:latin typeface="Helvetica Light" panose="020B0403020202020204" pitchFamily="34" charset="0"/>
              </a:rPr>
              <a:t> controls archive (keeps permissions and other information constant), and prints information on progress to screen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9FE628-1B3E-A049-8CC1-2748CD11234E}"/>
              </a:ext>
            </a:extLst>
          </p:cNvPr>
          <p:cNvSpPr/>
          <p:nvPr/>
        </p:nvSpPr>
        <p:spPr>
          <a:xfrm>
            <a:off x="677970" y="3857656"/>
            <a:ext cx="4475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rsync</a:t>
            </a:r>
            <a:r>
              <a:rPr lang="en-US" sz="2400" b="1" dirty="0">
                <a:latin typeface="Helvetica Light" panose="020B0403020202020204" pitchFamily="34" charset="0"/>
              </a:rPr>
              <a:t> –av source destination/</a:t>
            </a:r>
          </a:p>
        </p:txBody>
      </p:sp>
    </p:spTree>
    <p:extLst>
      <p:ext uri="{BB962C8B-B14F-4D97-AF65-F5344CB8AC3E}">
        <p14:creationId xmlns:p14="http://schemas.microsoft.com/office/powerpoint/2010/main" val="260209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341" y="1012847"/>
            <a:ext cx="49183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600" b="1" dirty="0">
                <a:latin typeface="Helvetica Light" panose="020B0403020202020204" pitchFamily="34" charset="0"/>
              </a:rPr>
              <a:t>$ </a:t>
            </a:r>
            <a:r>
              <a:rPr lang="en-US" sz="2600" b="1" dirty="0" err="1">
                <a:latin typeface="Helvetica Light" panose="020B0403020202020204" pitchFamily="34" charset="0"/>
              </a:rPr>
              <a:t>rsync</a:t>
            </a:r>
            <a:r>
              <a:rPr lang="en-US" sz="2600" b="1" dirty="0">
                <a:latin typeface="Helvetica Light" panose="020B0403020202020204" pitchFamily="34" charset="0"/>
              </a:rPr>
              <a:t> –av source destination/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endParaRPr lang="en-US" sz="2200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44236" y="1714499"/>
            <a:ext cx="31424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If </a:t>
            </a:r>
            <a:r>
              <a:rPr lang="en-US" sz="2000" b="1" dirty="0">
                <a:latin typeface="Helvetica Light" panose="020B0403020202020204" pitchFamily="34" charset="0"/>
              </a:rPr>
              <a:t>source/</a:t>
            </a:r>
            <a:r>
              <a:rPr lang="en-US" sz="2000" dirty="0">
                <a:latin typeface="Helvetica Light" panose="020B0403020202020204" pitchFamily="34" charset="0"/>
              </a:rPr>
              <a:t> already exists in </a:t>
            </a:r>
            <a:r>
              <a:rPr lang="en-US" sz="2000" b="1" dirty="0">
                <a:latin typeface="Helvetica Light" panose="020B0403020202020204" pitchFamily="34" charset="0"/>
              </a:rPr>
              <a:t>destination/</a:t>
            </a:r>
            <a:r>
              <a:rPr lang="en-US" sz="2000" dirty="0">
                <a:latin typeface="Helvetica Light" panose="020B0403020202020204" pitchFamily="34" charset="0"/>
              </a:rPr>
              <a:t>, this will add any files from </a:t>
            </a:r>
            <a:r>
              <a:rPr lang="en-US" sz="2000" b="1" dirty="0">
                <a:latin typeface="Helvetica Light" panose="020B0403020202020204" pitchFamily="34" charset="0"/>
              </a:rPr>
              <a:t>source/</a:t>
            </a:r>
            <a:r>
              <a:rPr lang="en-US" sz="2000" dirty="0">
                <a:latin typeface="Helvetica Light" panose="020B0403020202020204" pitchFamily="34" charset="0"/>
              </a:rPr>
              <a:t> that don</a:t>
            </a:r>
            <a:r>
              <a:rPr lang="fr-FR" sz="2000" dirty="0">
                <a:latin typeface="Helvetica Light" panose="020B0403020202020204" pitchFamily="34" charset="0"/>
              </a:rPr>
              <a:t>’</a:t>
            </a:r>
            <a:r>
              <a:rPr lang="en-US" sz="2000" dirty="0">
                <a:latin typeface="Helvetica Light" panose="020B0403020202020204" pitchFamily="34" charset="0"/>
              </a:rPr>
              <a:t>t previously exist in </a:t>
            </a:r>
            <a:r>
              <a:rPr lang="en-US" sz="2000" b="1" dirty="0">
                <a:latin typeface="Helvetica Light" panose="020B0403020202020204" pitchFamily="34" charset="0"/>
              </a:rPr>
              <a:t>destination/source/</a:t>
            </a:r>
            <a:r>
              <a:rPr lang="en-US" sz="2000" dirty="0">
                <a:latin typeface="Helvetica Light" panose="020B0403020202020204" pitchFamily="34" charset="0"/>
              </a:rPr>
              <a:t> to </a:t>
            </a:r>
            <a:r>
              <a:rPr lang="en-US" sz="2000" b="1" dirty="0">
                <a:latin typeface="Helvetica Light" panose="020B0403020202020204" pitchFamily="34" charset="0"/>
              </a:rPr>
              <a:t>destination/source/</a:t>
            </a:r>
          </a:p>
        </p:txBody>
      </p:sp>
    </p:spTree>
    <p:extLst>
      <p:ext uri="{BB962C8B-B14F-4D97-AF65-F5344CB8AC3E}">
        <p14:creationId xmlns:p14="http://schemas.microsoft.com/office/powerpoint/2010/main" val="220760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5919" y="692809"/>
            <a:ext cx="62007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Helvetica Light" panose="020B0403020202020204" pitchFamily="34" charset="0"/>
              </a:rPr>
              <a:t>rsync</a:t>
            </a:r>
            <a:r>
              <a:rPr lang="en-US" sz="2800" dirty="0">
                <a:latin typeface="Helvetica Light" panose="020B0403020202020204" pitchFamily="34" charset="0"/>
              </a:rPr>
              <a:t> to backup a directory to a drive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2084" y="3135577"/>
            <a:ext cx="840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Helvetica Light" panose="020B0403020202020204" pitchFamily="34" charset="0"/>
              </a:rPr>
              <a:t>$ </a:t>
            </a:r>
            <a:r>
              <a:rPr lang="en-US" sz="2300" b="1" dirty="0" err="1">
                <a:latin typeface="Helvetica Light" panose="020B0403020202020204" pitchFamily="34" charset="0"/>
              </a:rPr>
              <a:t>rsync</a:t>
            </a:r>
            <a:r>
              <a:rPr lang="en-US" sz="2300" b="1" dirty="0">
                <a:latin typeface="Helvetica Light" panose="020B0403020202020204" pitchFamily="34" charset="0"/>
              </a:rPr>
              <a:t> –av --delete </a:t>
            </a:r>
            <a:r>
              <a:rPr lang="en-US" sz="2300" b="1" dirty="0" err="1">
                <a:latin typeface="Helvetica Light" panose="020B0403020202020204" pitchFamily="34" charset="0"/>
              </a:rPr>
              <a:t>dirsource</a:t>
            </a:r>
            <a:r>
              <a:rPr lang="en-US" sz="2300" b="1" dirty="0">
                <a:latin typeface="Helvetica Light" panose="020B0403020202020204" pitchFamily="34" charset="0"/>
              </a:rPr>
              <a:t> /Volumes/MYD/</a:t>
            </a:r>
            <a:r>
              <a:rPr lang="en-US" sz="2300" b="1" dirty="0" err="1">
                <a:latin typeface="Helvetica Light" panose="020B0403020202020204" pitchFamily="34" charset="0"/>
              </a:rPr>
              <a:t>dirdestination</a:t>
            </a:r>
            <a:r>
              <a:rPr lang="en-US" sz="2300" b="1" dirty="0">
                <a:latin typeface="Helvetica Light" panose="020B0403020202020204" pitchFamily="34" charset="0"/>
              </a:rPr>
              <a:t>/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3261632" y="3682226"/>
            <a:ext cx="361777" cy="531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0800000" flipV="1">
            <a:off x="1775247" y="4352381"/>
            <a:ext cx="271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the directory on your computer to copy/sync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0AA8E7-E260-6845-B922-36764FA9C207}"/>
              </a:ext>
            </a:extLst>
          </p:cNvPr>
          <p:cNvSpPr txBox="1"/>
          <p:nvPr/>
        </p:nvSpPr>
        <p:spPr>
          <a:xfrm rot="10800000" flipV="1">
            <a:off x="5282293" y="4520132"/>
            <a:ext cx="3083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Path to directory where you want to produce/sync copy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5CF0BF-BE54-E74E-AB8A-3AB102FB3517}"/>
              </a:ext>
            </a:extLst>
          </p:cNvPr>
          <p:cNvCxnSpPr>
            <a:cxnSpLocks/>
          </p:cNvCxnSpPr>
          <p:nvPr/>
        </p:nvCxnSpPr>
        <p:spPr>
          <a:xfrm flipH="1" flipV="1">
            <a:off x="6286500" y="3763736"/>
            <a:ext cx="313167" cy="6985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1A7E742-4B30-F74E-80E5-A9A94D30660F}"/>
              </a:ext>
            </a:extLst>
          </p:cNvPr>
          <p:cNvSpPr txBox="1"/>
          <p:nvPr/>
        </p:nvSpPr>
        <p:spPr>
          <a:xfrm>
            <a:off x="491394" y="2019375"/>
            <a:ext cx="590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Understand exactly what </a:t>
            </a:r>
            <a:r>
              <a:rPr lang="en-US" b="1" dirty="0">
                <a:latin typeface="Helvetica Light" panose="020B0403020202020204" pitchFamily="34" charset="0"/>
              </a:rPr>
              <a:t>--delete </a:t>
            </a:r>
            <a:r>
              <a:rPr lang="en-US" dirty="0">
                <a:latin typeface="Helvetica Light" panose="020B0403020202020204" pitchFamily="34" charset="0"/>
              </a:rPr>
              <a:t>does. BE CAUTIOUS.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38753F-D6C2-0447-B433-AE9513EAAC29}"/>
              </a:ext>
            </a:extLst>
          </p:cNvPr>
          <p:cNvCxnSpPr>
            <a:cxnSpLocks/>
          </p:cNvCxnSpPr>
          <p:nvPr/>
        </p:nvCxnSpPr>
        <p:spPr>
          <a:xfrm flipH="1">
            <a:off x="2726871" y="2338985"/>
            <a:ext cx="692770" cy="66636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222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7B5AF-F1FA-734A-99CB-9EB738ACBBC3}"/>
              </a:ext>
            </a:extLst>
          </p:cNvPr>
          <p:cNvSpPr txBox="1"/>
          <p:nvPr/>
        </p:nvSpPr>
        <p:spPr>
          <a:xfrm>
            <a:off x="359854" y="349893"/>
            <a:ext cx="87623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dirty="0">
                <a:latin typeface="Helvetica Light" panose="020B0403020202020204" pitchFamily="34" charset="0"/>
              </a:rPr>
              <a:t>3. Interaction with remote servers (</a:t>
            </a:r>
            <a:r>
              <a:rPr lang="en-US" sz="2900" b="1" dirty="0">
                <a:latin typeface="Helvetica Light" panose="020B0403020202020204" pitchFamily="34" charset="0"/>
              </a:rPr>
              <a:t>curl</a:t>
            </a:r>
            <a:r>
              <a:rPr lang="en-US" sz="2900" dirty="0">
                <a:latin typeface="Helvetica Light" panose="020B0403020202020204" pitchFamily="34" charset="0"/>
              </a:rPr>
              <a:t>, </a:t>
            </a:r>
            <a:r>
              <a:rPr lang="en-US" sz="2900" b="1" dirty="0" err="1">
                <a:latin typeface="Helvetica Light" panose="020B0403020202020204" pitchFamily="34" charset="0"/>
              </a:rPr>
              <a:t>wget</a:t>
            </a:r>
            <a:r>
              <a:rPr lang="en-US" sz="2900" dirty="0">
                <a:latin typeface="Helvetica Light" panose="020B0403020202020204" pitchFamily="34" charset="0"/>
              </a:rPr>
              <a:t>, </a:t>
            </a:r>
            <a:r>
              <a:rPr lang="en-US" sz="2900" b="1" dirty="0" err="1">
                <a:latin typeface="Helvetica Light" panose="020B0403020202020204" pitchFamily="34" charset="0"/>
              </a:rPr>
              <a:t>ssh</a:t>
            </a:r>
            <a:r>
              <a:rPr lang="en-US" sz="2900" dirty="0">
                <a:latin typeface="Helvetica Light" panose="020B0403020202020204" pitchFamily="34" charset="0"/>
              </a:rPr>
              <a:t>)</a:t>
            </a:r>
            <a:endParaRPr lang="en-US" sz="2900" b="1" dirty="0">
              <a:latin typeface="Helvetica Light" panose="020B0403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E40292-002F-FF48-9989-50F72A9D8023}"/>
              </a:ext>
            </a:extLst>
          </p:cNvPr>
          <p:cNvSpPr/>
          <p:nvPr/>
        </p:nvSpPr>
        <p:spPr>
          <a:xfrm>
            <a:off x="359854" y="1675894"/>
            <a:ext cx="87623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$</a:t>
            </a:r>
            <a:r>
              <a:rPr lang="en-US" sz="2200" dirty="0">
                <a:latin typeface="Helvetica Light" panose="020B0403020202020204" pitchFamily="34" charset="0"/>
              </a:rPr>
              <a:t> </a:t>
            </a:r>
            <a:r>
              <a:rPr lang="en-US" sz="2200" b="1" dirty="0" err="1">
                <a:latin typeface="Helvetica Light" panose="020B0403020202020204" pitchFamily="34" charset="0"/>
              </a:rPr>
              <a:t>wget</a:t>
            </a:r>
            <a:r>
              <a:rPr lang="en-US" sz="2200" b="1" dirty="0">
                <a:latin typeface="Helvetica Light" panose="020B0403020202020204" pitchFamily="34" charset="0"/>
              </a:rPr>
              <a:t> </a:t>
            </a:r>
            <a:r>
              <a:rPr lang="en-US" sz="2200" b="1" dirty="0">
                <a:latin typeface="HELVETICA LIGHT" panose="020B0403020202020204" pitchFamily="34" charset="0"/>
              </a:rPr>
              <a:t>"https://</a:t>
            </a:r>
            <a:r>
              <a:rPr lang="en-US" sz="2200" b="1" dirty="0" err="1">
                <a:latin typeface="HELVETICA LIGHT" panose="020B0403020202020204" pitchFamily="34" charset="0"/>
              </a:rPr>
              <a:t>raw.githubusercontent.com</a:t>
            </a:r>
            <a:r>
              <a:rPr lang="en-US" sz="2200" b="1" dirty="0">
                <a:latin typeface="HELVETICA LIGHT" panose="020B0403020202020204" pitchFamily="34" charset="0"/>
              </a:rPr>
              <a:t>/</a:t>
            </a:r>
            <a:r>
              <a:rPr lang="en-US" sz="2200" b="1" dirty="0" err="1">
                <a:latin typeface="HELVETICA LIGHT" panose="020B0403020202020204" pitchFamily="34" charset="0"/>
              </a:rPr>
              <a:t>tparchman</a:t>
            </a:r>
            <a:r>
              <a:rPr lang="en-US" sz="2200" b="1" dirty="0">
                <a:latin typeface="HELVETICA LIGHT" panose="020B0403020202020204" pitchFamily="34" charset="0"/>
              </a:rPr>
              <a:t>/F22_BIOL792_coursepage/main/week1_unixI/</a:t>
            </a:r>
            <a:r>
              <a:rPr lang="en-US" sz="2200" b="1" dirty="0" err="1">
                <a:latin typeface="HELVETICA LIGHT" panose="020B0403020202020204" pitchFamily="34" charset="0"/>
              </a:rPr>
              <a:t>science.txt</a:t>
            </a:r>
            <a:r>
              <a:rPr lang="en-US" sz="2200" b="1" dirty="0">
                <a:latin typeface="HELVETICA LIGHT" panose="020B0403020202020204" pitchFamily="34" charset="0"/>
              </a:rPr>
              <a:t>"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E108B1-9C3F-964F-952A-A524148AAC90}"/>
              </a:ext>
            </a:extLst>
          </p:cNvPr>
          <p:cNvCxnSpPr>
            <a:cxnSpLocks/>
          </p:cNvCxnSpPr>
          <p:nvPr/>
        </p:nvCxnSpPr>
        <p:spPr>
          <a:xfrm flipH="1" flipV="1">
            <a:off x="5044966" y="2640286"/>
            <a:ext cx="462455" cy="35516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20DB7C-6764-3944-898E-BDEEB842D574}"/>
              </a:ext>
            </a:extLst>
          </p:cNvPr>
          <p:cNvSpPr txBox="1"/>
          <p:nvPr/>
        </p:nvSpPr>
        <p:spPr>
          <a:xfrm>
            <a:off x="4091434" y="3190446"/>
            <a:ext cx="4653173" cy="76944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To get URL from </a:t>
            </a:r>
            <a:r>
              <a:rPr lang="en-US" sz="2200" dirty="0" err="1">
                <a:latin typeface="Helvetica Light" panose="020B0403020202020204" pitchFamily="34" charset="0"/>
              </a:rPr>
              <a:t>github</a:t>
            </a:r>
            <a:r>
              <a:rPr lang="en-US" sz="2200" dirty="0">
                <a:latin typeface="Helvetica Light" panose="020B0403020202020204" pitchFamily="34" charset="0"/>
              </a:rPr>
              <a:t> </a:t>
            </a:r>
            <a:r>
              <a:rPr lang="en-US" sz="2200" dirty="0" err="1">
                <a:latin typeface="Helvetica Light" panose="020B0403020202020204" pitchFamily="34" charset="0"/>
              </a:rPr>
              <a:t>coursepage</a:t>
            </a:r>
            <a:r>
              <a:rPr lang="en-US" sz="2200" dirty="0">
                <a:latin typeface="Helvetica Light" panose="020B0403020202020204" pitchFamily="34" charset="0"/>
              </a:rPr>
              <a:t>, go to file, click on raw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40C20A-A541-AC40-BDA3-149C911F45A2}"/>
              </a:ext>
            </a:extLst>
          </p:cNvPr>
          <p:cNvSpPr/>
          <p:nvPr/>
        </p:nvSpPr>
        <p:spPr>
          <a:xfrm>
            <a:off x="250200" y="4651316"/>
            <a:ext cx="76824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Helvetica Light" panose="020B0403020202020204" pitchFamily="34" charset="0"/>
              </a:rPr>
              <a:t>$ curl -o </a:t>
            </a:r>
            <a:r>
              <a:rPr lang="en-US" sz="2200" b="1" dirty="0" err="1">
                <a:latin typeface="Helvetica Light" panose="020B0403020202020204" pitchFamily="34" charset="0"/>
              </a:rPr>
              <a:t>genbankreadme.txt</a:t>
            </a:r>
            <a:r>
              <a:rPr lang="en-US" sz="2200" b="1" dirty="0">
                <a:latin typeface="Helvetica Light" panose="020B0403020202020204" pitchFamily="34" charset="0"/>
              </a:rPr>
              <a:t> ftp://</a:t>
            </a:r>
            <a:r>
              <a:rPr lang="en-US" sz="2200" b="1" dirty="0" err="1">
                <a:latin typeface="Helvetica Light" panose="020B0403020202020204" pitchFamily="34" charset="0"/>
              </a:rPr>
              <a:t>ftp.ncbi.nlm.nih.gov</a:t>
            </a:r>
            <a:r>
              <a:rPr lang="en-US" sz="2200" b="1" dirty="0">
                <a:latin typeface="Helvetica Light" panose="020B0403020202020204" pitchFamily="34" charset="0"/>
              </a:rPr>
              <a:t>/gen bank/</a:t>
            </a:r>
            <a:r>
              <a:rPr lang="en-US" sz="2200" b="1" dirty="0" err="1">
                <a:latin typeface="Helvetica Light" panose="020B0403020202020204" pitchFamily="34" charset="0"/>
              </a:rPr>
              <a:t>README.genbank</a:t>
            </a:r>
            <a:endParaRPr lang="en-US" sz="2200" b="1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53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62B70A-6642-8C42-A9E5-06F92DFB7FDA}"/>
              </a:ext>
            </a:extLst>
          </p:cNvPr>
          <p:cNvSpPr txBox="1"/>
          <p:nvPr/>
        </p:nvSpPr>
        <p:spPr>
          <a:xfrm>
            <a:off x="634142" y="484679"/>
            <a:ext cx="53351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 Light" panose="020B0403020202020204" pitchFamily="34" charset="0"/>
              </a:rPr>
              <a:t>4. </a:t>
            </a:r>
            <a:r>
              <a:rPr lang="en-US" sz="3000" dirty="0">
                <a:latin typeface="Helvetica Light" panose="020B0403020202020204" pitchFamily="34" charset="0"/>
              </a:rPr>
              <a:t>Permissions and file modes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788E0-4FE6-5649-8A7B-5CE567845AC0}"/>
              </a:ext>
            </a:extLst>
          </p:cNvPr>
          <p:cNvSpPr txBox="1"/>
          <p:nvPr/>
        </p:nvSpPr>
        <p:spPr>
          <a:xfrm>
            <a:off x="1079698" y="1784179"/>
            <a:ext cx="75600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 Light" panose="020B0403020202020204" pitchFamily="34" charset="0"/>
              </a:rPr>
              <a:t>$ ls –l</a:t>
            </a:r>
            <a:r>
              <a:rPr lang="en-US" sz="2600" dirty="0">
                <a:latin typeface="Helvetica Light" panose="020B0403020202020204" pitchFamily="34" charset="0"/>
              </a:rPr>
              <a:t>		#detailed file info, including permissions</a:t>
            </a:r>
            <a:endParaRPr lang="en-US" sz="2600" b="1" dirty="0">
              <a:latin typeface="Helvetica Light" panose="020B0403020202020204" pitchFamily="34" charset="0"/>
            </a:endParaRP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AA3903B-EC7F-564E-8544-8DFCDC818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60" y="2703254"/>
            <a:ext cx="8117280" cy="301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31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30545</TotalTime>
  <Words>1175</Words>
  <Application>Microsoft Macintosh PowerPoint</Application>
  <PresentationFormat>On-screen Show (4:3)</PresentationFormat>
  <Paragraphs>174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Calibri</vt:lpstr>
      <vt:lpstr>HELVETICA LIGHT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Nevada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Parchman</dc:creator>
  <cp:lastModifiedBy>Thomas L Parchman</cp:lastModifiedBy>
  <cp:revision>146</cp:revision>
  <dcterms:created xsi:type="dcterms:W3CDTF">2014-08-13T21:22:38Z</dcterms:created>
  <dcterms:modified xsi:type="dcterms:W3CDTF">2024-09-10T21:03:30Z</dcterms:modified>
</cp:coreProperties>
</file>