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79" r:id="rId2"/>
    <p:sldId id="380" r:id="rId3"/>
    <p:sldId id="334" r:id="rId4"/>
    <p:sldId id="360" r:id="rId5"/>
    <p:sldId id="353" r:id="rId6"/>
    <p:sldId id="366" r:id="rId7"/>
    <p:sldId id="367" r:id="rId8"/>
    <p:sldId id="372" r:id="rId9"/>
    <p:sldId id="369" r:id="rId10"/>
    <p:sldId id="355" r:id="rId11"/>
    <p:sldId id="356" r:id="rId12"/>
    <p:sldId id="373" r:id="rId13"/>
    <p:sldId id="374" r:id="rId14"/>
    <p:sldId id="375" r:id="rId15"/>
    <p:sldId id="376" r:id="rId16"/>
    <p:sldId id="377" r:id="rId17"/>
    <p:sldId id="371" r:id="rId18"/>
    <p:sldId id="378" r:id="rId19"/>
    <p:sldId id="381" r:id="rId20"/>
    <p:sldId id="3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/>
    <p:restoredTop sz="94694"/>
  </p:normalViewPr>
  <p:slideViewPr>
    <p:cSldViewPr snapToGrid="0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BA9A8-790D-A34C-81B3-AAB3B1EC16E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7805-0EA8-E845-8269-11BC8EA5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7526-5FB5-26D3-E5A1-BB9AC4E7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3E11-BBC6-5E32-5B25-096468DA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A8AD-1A00-FE57-EC78-88A4E62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B5AA-593C-F23F-B951-E8838C7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388B-7170-FA37-3437-6BFF340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F09-D9FF-E187-D63B-F567380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7ED9B-809F-8786-1979-4F038D42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EAE6-FF35-5D1C-A572-66AB222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B76C-8E7B-0675-E6EA-B0D819ED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57AE-552B-C051-D022-FFF9729A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9E192-4F05-742C-4076-7453016D5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6578-CEB9-32D8-1BE2-11D5727B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18BB-C740-EA10-9BD2-6DE548DA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FCBF-7BE5-BD6B-25E1-69FECFE0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1EE9-2520-C2CC-FFB8-EEFF92E7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7FB-5AB9-32E8-7F7A-529F4AD6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C3BF-27C0-8964-DB4B-00FA31DE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7484-524E-3BD4-47C0-E638074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FF7D-26B6-10F6-7017-4C07D6B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2E76-23C2-8E02-C5D0-AF6F86F7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BB2D-E77A-780B-DA66-B05CA523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2BC5-9845-1953-581B-165BCA62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E613-0F5C-852F-B1CF-BBEAAA3F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FFB2-755F-010C-041C-09D557C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FBB8-4718-39B4-445B-8307326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28-E33A-D7FB-046C-F85AD4C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D93-0B61-2AF8-421C-ADE1238D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99AD-5F2E-55F5-6062-F7983B94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3C02-8377-C08C-0CD0-99D37152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20C8-7B39-746B-033C-9D3D6EC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77C4-6250-5E29-270B-54F02A0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688-429B-CF15-6592-F742A98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6D22-40EF-3AF3-CFE7-6755966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D67F-72A7-F974-9010-4DF6FD09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338E-0F99-CF6C-B5B9-0E4C45E8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D983F-D683-33EE-69DC-9C48EC626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F7822-CA76-AB51-9690-043D8DBD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7D22C-7CDE-4CC0-351B-AB643B1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7555-0092-8DCC-C210-AA91B157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9DD5-9FDC-0168-E329-07CD42E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2A617-5C16-8E5B-6FDF-C8A8070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C2230-6950-BBBA-FF11-6ABBAA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DD21-074F-A4CB-4A42-061C2A8D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85DD1-C975-7A75-FEAB-9CE6C9C5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3B05E-D84C-C1FE-3172-2DD39C23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375-19AA-9580-EB2A-483D1253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917-8F13-1FAF-9513-FEA819B6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8B6B-B0E9-1994-A183-C3F14DF7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EE74-E422-3FC7-A69B-C9B09F61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2939-BF40-4CDB-2849-AB2B838F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83D5-E7C1-831E-CED7-A734F3B5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EA66A-2DB2-AE8D-0672-2F16671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07B-8FED-F984-41DC-D32EDD10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CE7CB-41F6-C5C7-A94C-B09AB38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2C48-196D-521C-44AA-C8179D22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F2E1-421A-5DD7-5519-670EFB05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5E23-A0EF-2786-2982-B55AEA1B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AB46-E580-78E4-81CA-F8091B7E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126A9-BFAD-6F81-D894-A4C660A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63ED-B64A-A287-BA2C-6659B86E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B34C-F10F-0108-FEDC-5F5182D02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542E-AEBB-EF44-9C2C-32DFB0F456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A6E9-4054-9659-1520-A3714EAD6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E709-C85D-1DFD-AB90-5F8AC1E52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E47E14-729D-4E06-4780-6F2DE53E814E}"/>
              </a:ext>
            </a:extLst>
          </p:cNvPr>
          <p:cNvSpPr txBox="1"/>
          <p:nvPr/>
        </p:nvSpPr>
        <p:spPr>
          <a:xfrm>
            <a:off x="1574184" y="1695485"/>
            <a:ext cx="94629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listout.txt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={}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={}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ID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strip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('\n')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Seq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readline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Seq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strip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('\n’)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SeqLen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SeqLen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thing </a:t>
            </a:r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sorted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keys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()):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ID: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, Length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thing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thing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]))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884B4-C14C-B663-6CCF-C1CC4786D4AE}"/>
              </a:ext>
            </a:extLst>
          </p:cNvPr>
          <p:cNvSpPr txBox="1"/>
          <p:nvPr/>
        </p:nvSpPr>
        <p:spPr>
          <a:xfrm>
            <a:off x="3749749" y="446568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Task 1: Week 11, Python 6</a:t>
            </a:r>
          </a:p>
        </p:txBody>
      </p:sp>
    </p:spTree>
    <p:extLst>
      <p:ext uri="{BB962C8B-B14F-4D97-AF65-F5344CB8AC3E}">
        <p14:creationId xmlns:p14="http://schemas.microsoft.com/office/powerpoint/2010/main" val="17795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1840675" y="362199"/>
            <a:ext cx="8510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Installing python </a:t>
            </a:r>
            <a:r>
              <a:rPr lang="en-US" sz="3300" b="1" dirty="0" err="1">
                <a:latin typeface="Helvetica Light" panose="020B0403020202020204" pitchFamily="34" charset="0"/>
              </a:rPr>
              <a:t>numpy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>
                <a:latin typeface="Helvetica Light" panose="020B0403020202020204" pitchFamily="34" charset="0"/>
              </a:rPr>
              <a:t>panda</a:t>
            </a:r>
            <a:r>
              <a:rPr lang="en-US" sz="3300" dirty="0">
                <a:latin typeface="Helvetica Light" panose="020B0403020202020204" pitchFamily="34" charset="0"/>
              </a:rPr>
              <a:t>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100178" y="1290207"/>
            <a:ext cx="408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From the command line: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2165533" y="2102531"/>
            <a:ext cx="60388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pandas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matplotlib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1100178" y="4858433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If you get a permissions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C7020-F76F-FD45-A861-31F977C86019}"/>
              </a:ext>
            </a:extLst>
          </p:cNvPr>
          <p:cNvSpPr txBox="1"/>
          <p:nvPr/>
        </p:nvSpPr>
        <p:spPr>
          <a:xfrm>
            <a:off x="2165533" y="5567793"/>
            <a:ext cx="7487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--user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286855" y="362199"/>
            <a:ext cx="36182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Importing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298692" y="1363616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Top of script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684919" y="2083487"/>
            <a:ext cx="108286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os,re,sys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Helvetica Light" panose="020B0403020202020204" pitchFamily="34" charset="0"/>
              </a:rPr>
              <a:t>(import multiple libraries in single line)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             </a:t>
            </a:r>
            <a:r>
              <a:rPr lang="en-US" sz="2400" dirty="0">
                <a:latin typeface="Helvetica Light" panose="020B0403020202020204" pitchFamily="34" charset="0"/>
              </a:rPr>
              <a:t>(import package as alias)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Helvetica Light" panose="020B0403020202020204" pitchFamily="34" charset="0"/>
              </a:rPr>
              <a:t>(import only specific function)</a:t>
            </a:r>
            <a:endParaRPr lang="en-US" sz="24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298692" y="4327996"/>
            <a:ext cx="4003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Aliases commonly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06E0D-1BFF-4647-816B-3556FDF556F9}"/>
              </a:ext>
            </a:extLst>
          </p:cNvPr>
          <p:cNvSpPr/>
          <p:nvPr/>
        </p:nvSpPr>
        <p:spPr>
          <a:xfrm>
            <a:off x="1494216" y="4863594"/>
            <a:ext cx="7199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8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4A334-5C75-79F2-2487-7E4BA9461251}"/>
              </a:ext>
            </a:extLst>
          </p:cNvPr>
          <p:cNvSpPr txBox="1"/>
          <p:nvPr/>
        </p:nvSpPr>
        <p:spPr>
          <a:xfrm>
            <a:off x="4581004" y="475613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5E7A7-94D8-E3AF-EB50-B15F007534C4}"/>
              </a:ext>
            </a:extLst>
          </p:cNvPr>
          <p:cNvSpPr txBox="1"/>
          <p:nvPr/>
        </p:nvSpPr>
        <p:spPr>
          <a:xfrm>
            <a:off x="1495646" y="1564198"/>
            <a:ext cx="969689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NumPy aims to provide an array object that is up to 50x faster than traditional Python lists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is the data object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Supporting functions make working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2600" dirty="0">
                <a:latin typeface="Helvetica Light" panose="020B0403020202020204" pitchFamily="34" charset="0"/>
              </a:rPr>
              <a:t> easy and fast – math, iterating, reshaping, searching, etc.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AE727-D912-2B54-5699-C56ECCD8D1A7}"/>
              </a:ext>
            </a:extLst>
          </p:cNvPr>
          <p:cNvSpPr txBox="1"/>
          <p:nvPr/>
        </p:nvSpPr>
        <p:spPr>
          <a:xfrm>
            <a:off x="1318436" y="4145500"/>
            <a:ext cx="852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1 dimensional array assignment: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1,3,5,2,4,6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2 dimensional array assignment: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22171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A8808-18F9-B468-7214-CED5C52691B3}"/>
              </a:ext>
            </a:extLst>
          </p:cNvPr>
          <p:cNvSpPr txBox="1"/>
          <p:nvPr/>
        </p:nvSpPr>
        <p:spPr>
          <a:xfrm>
            <a:off x="4417972" y="489790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A474C-8D02-E3F5-53BC-0D9974EBD356}"/>
              </a:ext>
            </a:extLst>
          </p:cNvPr>
          <p:cNvSpPr txBox="1"/>
          <p:nvPr/>
        </p:nvSpPr>
        <p:spPr>
          <a:xfrm>
            <a:off x="1672858" y="1379970"/>
            <a:ext cx="85202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Accessing elements of a 1-d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1,3,5,2,4,6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d1[1]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array element “3”</a:t>
            </a:r>
          </a:p>
          <a:p>
            <a:endParaRPr lang="en-US" sz="2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Accessing elements of a 2-d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d2[0,2]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first row, 3</a:t>
            </a:r>
            <a:r>
              <a:rPr lang="en-US" sz="26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col.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d2[1,:2]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2 elements of 2</a:t>
            </a:r>
            <a:r>
              <a:rPr lang="en-US" sz="26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Getting shape of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d2.shape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dimensions (2,3)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8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581001" y="395687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1128517" y="1369459"/>
            <a:ext cx="1106348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Mathematical operations: 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,size=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random integers 							  between 0 and 1000</a:t>
            </a: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np.divide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np.power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(x2))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#works with 1 or multidimensional arrays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432148" y="532321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1338724" y="1390479"/>
            <a:ext cx="94554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Iterating: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4, 100, 150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doesn’t matter if array is 1d or 2d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E089-7DCF-3482-E056-24C3055E689D}"/>
              </a:ext>
            </a:extLst>
          </p:cNvPr>
          <p:cNvSpPr txBox="1"/>
          <p:nvPr/>
        </p:nvSpPr>
        <p:spPr>
          <a:xfrm>
            <a:off x="1249386" y="4314393"/>
            <a:ext cx="852022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Iterating over 1 column in a 2d array: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[0:,2]: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8811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432148" y="532321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758699" y="1413596"/>
            <a:ext cx="1138930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Reading from files into </a:t>
            </a:r>
            <a:r>
              <a:rPr lang="en-US" sz="2600" b="1" dirty="0" err="1">
                <a:latin typeface="Helvetica Light" panose="020B0403020202020204" pitchFamily="34" charset="0"/>
              </a:rPr>
              <a:t>ndarray</a:t>
            </a:r>
            <a:r>
              <a:rPr lang="en-US" sz="2600" b="1" dirty="0">
                <a:latin typeface="Helvetica Light" panose="020B0403020202020204" pitchFamily="34" charset="0"/>
              </a:rPr>
              <a:t> format: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x2d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muricata_pops_lat_long.csv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delimiter=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np.genfromtext</a:t>
            </a:r>
            <a:r>
              <a:rPr lang="en-US" sz="22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can be used for files with missing data; will treat missing as defined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A690F-B678-54CA-62DD-34247DBDEF1C}"/>
              </a:ext>
            </a:extLst>
          </p:cNvPr>
          <p:cNvSpPr txBox="1"/>
          <p:nvPr/>
        </p:nvSpPr>
        <p:spPr>
          <a:xfrm>
            <a:off x="758699" y="4274853"/>
            <a:ext cx="8520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Writing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formatted arrays to files: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4, 100, 150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np_savetxt_test.txt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180254" y="362199"/>
            <a:ext cx="38314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Pandas </a:t>
            </a:r>
            <a:r>
              <a:rPr lang="en-US" sz="3300" dirty="0" err="1">
                <a:latin typeface="Helvetica Light" panose="020B0403020202020204" pitchFamily="34" charset="0"/>
              </a:rPr>
              <a:t>DataFrame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938972" y="1321738"/>
            <a:ext cx="1031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- Two-dimensional data structure - tabular fashion in rows and columns. 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Components: the data, rows, 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278A2-33E8-5CBA-3FEF-B39D8BD05732}"/>
              </a:ext>
            </a:extLst>
          </p:cNvPr>
          <p:cNvSpPr txBox="1"/>
          <p:nvPr/>
        </p:nvSpPr>
        <p:spPr>
          <a:xfrm>
            <a:off x="2669626" y="4542784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pandas as pd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45C58-16D1-5DB7-B030-71BD21F71D85}"/>
              </a:ext>
            </a:extLst>
          </p:cNvPr>
          <p:cNvSpPr txBox="1"/>
          <p:nvPr/>
        </p:nvSpPr>
        <p:spPr>
          <a:xfrm>
            <a:off x="938972" y="3772652"/>
            <a:ext cx="103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Reading file as data frame:</a:t>
            </a:r>
          </a:p>
        </p:txBody>
      </p:sp>
    </p:spTree>
    <p:extLst>
      <p:ext uri="{BB962C8B-B14F-4D97-AF65-F5344CB8AC3E}">
        <p14:creationId xmlns:p14="http://schemas.microsoft.com/office/powerpoint/2010/main" val="28020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72675F-5D8B-C117-23BE-E872066F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24" y="529946"/>
            <a:ext cx="9545676" cy="285369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8864B46-973D-E70E-DF01-28F17C9AD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2"/>
          <a:stretch/>
        </p:blipFill>
        <p:spPr>
          <a:xfrm>
            <a:off x="1457322" y="3607826"/>
            <a:ext cx="9515478" cy="16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2FE1A8-6A85-2F49-726E-43F9452E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08050"/>
            <a:ext cx="1011104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1CD2-1FF7-3405-D83B-326FAEB359F9}"/>
              </a:ext>
            </a:extLst>
          </p:cNvPr>
          <p:cNvSpPr txBox="1"/>
          <p:nvPr/>
        </p:nvSpPr>
        <p:spPr>
          <a:xfrm>
            <a:off x="205774" y="199167"/>
            <a:ext cx="3462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Task 2 (extra): Week 11, Python 6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D25C23-C86A-B042-068C-2FB6C61E0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20" y="323385"/>
            <a:ext cx="6235926" cy="63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5029851" y="194034"/>
            <a:ext cx="21323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This week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382293" y="1781456"/>
            <a:ext cx="9427413" cy="22447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121212"/>
                </a:solidFill>
                <a:effectLst/>
                <a:latin typeface="Helvetica Light" panose="020B0403020202020204" pitchFamily="34" charset="0"/>
              </a:rPr>
              <a:t>primer_python6_numpy_pandasI.ipynb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121212"/>
              </a:solidFill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We will continue with pandas, including more in depth demo and optional assignment after Thanksgiving holiday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Progress on on independent projects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29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107241" y="1762818"/>
            <a:ext cx="9787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Useful data science libraries for python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8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primer_python7_numpy_pandas_partI.ipynb</a:t>
            </a:r>
          </a:p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	- </a:t>
            </a:r>
            <a:r>
              <a:rPr lang="en-US" sz="28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numpy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 introduction</a:t>
            </a:r>
          </a:p>
          <a:p>
            <a:pPr lvl="1"/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	- pandas introduction</a:t>
            </a:r>
          </a:p>
          <a:p>
            <a:endParaRPr lang="en-US" sz="28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III.  Optional a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ssignment_6_python.md &amp; answers (for week 	13)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2253441" y="412195"/>
            <a:ext cx="76851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BIOL792 Fall 2023 – Week 12, python 7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3968660" y="194034"/>
            <a:ext cx="42546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Ways to write python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236248" y="1095594"/>
            <a:ext cx="9719503" cy="48187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Interactive through terminal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Scripting using text editor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IDE (Integrated Development Environment)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PyCharm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Spyder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</a:t>
            </a:r>
            <a:r>
              <a:rPr lang="en-US" dirty="0" err="1">
                <a:latin typeface="Helvetica Light" panose="020B0403020202020204" pitchFamily="34" charset="0"/>
              </a:rPr>
              <a:t>Rstudio</a:t>
            </a:r>
            <a:r>
              <a:rPr lang="en-US" dirty="0">
                <a:latin typeface="Helvetica Light" panose="020B0403020202020204" pitchFamily="34" charset="0"/>
              </a:rPr>
              <a:t> (now </a:t>
            </a:r>
            <a:r>
              <a:rPr lang="en-US" dirty="0" err="1">
                <a:latin typeface="Helvetica Light" panose="020B0403020202020204" pitchFamily="34" charset="0"/>
              </a:rPr>
              <a:t>posit.co</a:t>
            </a:r>
            <a:r>
              <a:rPr lang="en-US" dirty="0">
                <a:latin typeface="Helvetica Light" panose="020B0403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Anaconda / </a:t>
            </a:r>
            <a:r>
              <a:rPr lang="en-US" sz="2600" dirty="0" err="1">
                <a:latin typeface="Helvetica Light" panose="020B0403020202020204" pitchFamily="34" charset="0"/>
              </a:rPr>
              <a:t>miniconda</a:t>
            </a:r>
            <a:r>
              <a:rPr lang="en-US" sz="2600" dirty="0">
                <a:latin typeface="Helvetica Light" panose="020B0403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</a:t>
            </a:r>
            <a:r>
              <a:rPr lang="en-US" dirty="0" err="1">
                <a:latin typeface="Helvetica Light" panose="020B0403020202020204" pitchFamily="34" charset="0"/>
              </a:rPr>
              <a:t>Jupyter</a:t>
            </a:r>
            <a:r>
              <a:rPr lang="en-US" dirty="0">
                <a:latin typeface="Helvetica Light" panose="020B0403020202020204" pitchFamily="34" charset="0"/>
              </a:rPr>
              <a:t> notebooks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Environments and repositories</a:t>
            </a:r>
          </a:p>
        </p:txBody>
      </p:sp>
    </p:spTree>
    <p:extLst>
      <p:ext uri="{BB962C8B-B14F-4D97-AF65-F5344CB8AC3E}">
        <p14:creationId xmlns:p14="http://schemas.microsoft.com/office/powerpoint/2010/main" val="9294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63282-A7F9-E745-B77D-1D3FAD8E2C8D}"/>
              </a:ext>
            </a:extLst>
          </p:cNvPr>
          <p:cNvSpPr txBox="1"/>
          <p:nvPr/>
        </p:nvSpPr>
        <p:spPr>
          <a:xfrm>
            <a:off x="4109719" y="194034"/>
            <a:ext cx="3972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Python libraries </a:t>
            </a:r>
          </a:p>
          <a:p>
            <a:pPr algn="ctr"/>
            <a:r>
              <a:rPr lang="en-US" sz="3300" dirty="0">
                <a:latin typeface="Helvetica Light" panose="020B0403020202020204" pitchFamily="34" charset="0"/>
              </a:rPr>
              <a:t>(137,000 estimated)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A6683-65DE-F248-9AA3-D374C196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22" y="1444692"/>
            <a:ext cx="7356584" cy="4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alamander&#10;&#10;Description automatically generated">
            <a:extLst>
              <a:ext uri="{FF2B5EF4-FFF2-40B4-BE49-F238E27FC236}">
                <a16:creationId xmlns:a16="http://schemas.microsoft.com/office/drawing/2014/main" id="{61BF2A39-A2C6-DF42-BC5D-537FC151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95" y="0"/>
            <a:ext cx="527279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0EA5B-A822-7949-A3E2-F681A95FD6C9}"/>
              </a:ext>
            </a:extLst>
          </p:cNvPr>
          <p:cNvSpPr txBox="1"/>
          <p:nvPr/>
        </p:nvSpPr>
        <p:spPr>
          <a:xfrm>
            <a:off x="148282" y="247478"/>
            <a:ext cx="55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LIGHT" panose="020B0403020202020204" pitchFamily="34" charset="0"/>
              </a:rPr>
              <a:t>Machine Learning</a:t>
            </a:r>
          </a:p>
        </p:txBody>
      </p:sp>
      <p:pic>
        <p:nvPicPr>
          <p:cNvPr id="6146" name="Picture 2" descr="Tutorials | TensorFlow Core">
            <a:extLst>
              <a:ext uri="{FF2B5EF4-FFF2-40B4-BE49-F238E27FC236}">
                <a16:creationId xmlns:a16="http://schemas.microsoft.com/office/drawing/2014/main" id="{89A636E8-194B-874F-B683-6AD2CAB2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4" y="5755964"/>
            <a:ext cx="3821327" cy="85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9404E-BDEA-8F48-8366-90839562F2E5}"/>
              </a:ext>
            </a:extLst>
          </p:cNvPr>
          <p:cNvSpPr txBox="1">
            <a:spLocks/>
          </p:cNvSpPr>
          <p:nvPr/>
        </p:nvSpPr>
        <p:spPr>
          <a:xfrm>
            <a:off x="1098499" y="1561014"/>
            <a:ext cx="4745796" cy="154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Light" panose="020B0403020202020204" pitchFamily="34" charset="0"/>
              </a:rPr>
              <a:t>Tensor Flow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Keras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39522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A9D94-DFF4-064B-8508-388EE35E61D6}"/>
              </a:ext>
            </a:extLst>
          </p:cNvPr>
          <p:cNvSpPr txBox="1"/>
          <p:nvPr/>
        </p:nvSpPr>
        <p:spPr>
          <a:xfrm>
            <a:off x="584887" y="215629"/>
            <a:ext cx="55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LIGHT" panose="020B0403020202020204" pitchFamily="34" charset="0"/>
              </a:rPr>
              <a:t>Web data scraping</a:t>
            </a:r>
          </a:p>
        </p:txBody>
      </p:sp>
      <p:pic>
        <p:nvPicPr>
          <p:cNvPr id="7170" name="Picture 2" descr="Build Your Own Dataset With Beautiful Soup | by Dr. Monica | The Startup |  Medium">
            <a:extLst>
              <a:ext uri="{FF2B5EF4-FFF2-40B4-BE49-F238E27FC236}">
                <a16:creationId xmlns:a16="http://schemas.microsoft.com/office/drawing/2014/main" id="{B6E8C121-8DDB-A144-A8DC-9E96A0D1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05" y="8806"/>
            <a:ext cx="4059195" cy="22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eautifulSoup Exception Handling | Exceptions During Web Scraping">
            <a:extLst>
              <a:ext uri="{FF2B5EF4-FFF2-40B4-BE49-F238E27FC236}">
                <a16:creationId xmlns:a16="http://schemas.microsoft.com/office/drawing/2014/main" id="{819F85D8-DE6A-EF4C-966B-A6310F63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94" y="538795"/>
            <a:ext cx="2779412" cy="119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0DD3AB-1DDA-4E47-B8A8-C075E792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5" y="2359017"/>
            <a:ext cx="9147546" cy="44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9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C2EA9-3237-803B-0E01-345C0A8D4B5C}"/>
              </a:ext>
            </a:extLst>
          </p:cNvPr>
          <p:cNvSpPr txBox="1"/>
          <p:nvPr/>
        </p:nvSpPr>
        <p:spPr>
          <a:xfrm>
            <a:off x="986410" y="425261"/>
            <a:ext cx="98058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Common 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A626B-3E71-D882-0945-9DB5E2D4238C}"/>
              </a:ext>
            </a:extLst>
          </p:cNvPr>
          <p:cNvSpPr txBox="1"/>
          <p:nvPr/>
        </p:nvSpPr>
        <p:spPr>
          <a:xfrm>
            <a:off x="1175587" y="1719745"/>
            <a:ext cx="942753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 widely used python library that supports working with large, multi-dimensional arrays and matrices.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has a diversity of mathematical functions to operate on these arrays or matrices.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Array and matrix notation/syntax similar to R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was built from </a:t>
            </a:r>
            <a:r>
              <a:rPr lang="en-US" sz="2600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, so requires or resembles much of its functionality and syntax.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304274" y="1964353"/>
            <a:ext cx="109776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Supports 2-d data cleaning, merging, and joining.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Easy handling of missing data (represented as </a:t>
            </a:r>
            <a:r>
              <a:rPr lang="en-US" sz="2600" dirty="0" err="1">
                <a:latin typeface="Helvetica Light" panose="020B0403020202020204" pitchFamily="34" charset="0"/>
              </a:rPr>
              <a:t>NaN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Powerful group by functionality for performing split-apply-combine operations on data sets (similar to R)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</a:t>
            </a: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requires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 for many operations. Both are core components of SciPy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D4468-5FB4-681E-3B86-24449EAF3695}"/>
              </a:ext>
            </a:extLst>
          </p:cNvPr>
          <p:cNvSpPr txBox="1"/>
          <p:nvPr/>
        </p:nvSpPr>
        <p:spPr>
          <a:xfrm>
            <a:off x="951146" y="425261"/>
            <a:ext cx="98764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Common 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71643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932</Words>
  <Application>Microsoft Macintosh PowerPoint</Application>
  <PresentationFormat>Widescreen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62</cp:revision>
  <dcterms:created xsi:type="dcterms:W3CDTF">2023-11-11T00:22:13Z</dcterms:created>
  <dcterms:modified xsi:type="dcterms:W3CDTF">2024-11-13T01:54:50Z</dcterms:modified>
</cp:coreProperties>
</file>