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83" r:id="rId2"/>
    <p:sldId id="360" r:id="rId3"/>
    <p:sldId id="369" r:id="rId4"/>
    <p:sldId id="355" r:id="rId5"/>
    <p:sldId id="356" r:id="rId6"/>
    <p:sldId id="371" r:id="rId7"/>
    <p:sldId id="384" r:id="rId8"/>
    <p:sldId id="382" r:id="rId9"/>
    <p:sldId id="378" r:id="rId10"/>
    <p:sldId id="381" r:id="rId11"/>
    <p:sldId id="385" r:id="rId12"/>
    <p:sldId id="386" r:id="rId13"/>
    <p:sldId id="387" r:id="rId14"/>
    <p:sldId id="390" r:id="rId15"/>
    <p:sldId id="391" r:id="rId16"/>
    <p:sldId id="389" r:id="rId17"/>
    <p:sldId id="388" r:id="rId18"/>
    <p:sldId id="3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7"/>
    <p:restoredTop sz="91429"/>
  </p:normalViewPr>
  <p:slideViewPr>
    <p:cSldViewPr snapToGrid="0">
      <p:cViewPr varScale="1">
        <p:scale>
          <a:sx n="117" d="100"/>
          <a:sy n="117" d="100"/>
        </p:scale>
        <p:origin x="1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BA9A8-790D-A34C-81B3-AAB3B1EC16E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97805-0EA8-E845-8269-11BC8EA5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7526-5FB5-26D3-E5A1-BB9AC4E7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3E11-BBC6-5E32-5B25-096468DA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A8AD-1A00-FE57-EC78-88A4E62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B5AA-593C-F23F-B951-E8838C7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388B-7170-FA37-3437-6BFF340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F09-D9FF-E187-D63B-F5673800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7ED9B-809F-8786-1979-4F038D42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EAE6-FF35-5D1C-A572-66AB222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B76C-8E7B-0675-E6EA-B0D819ED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57AE-552B-C051-D022-FFF9729A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9E192-4F05-742C-4076-7453016D5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C6578-CEB9-32D8-1BE2-11D5727B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18BB-C740-EA10-9BD2-6DE548DA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FCBF-7BE5-BD6B-25E1-69FECFE0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1EE9-2520-C2CC-FFB8-EEFF92E7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7FB-5AB9-32E8-7F7A-529F4AD6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C3BF-27C0-8964-DB4B-00FA31DE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7484-524E-3BD4-47C0-E638074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FF7D-26B6-10F6-7017-4C07D6B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2E76-23C2-8E02-C5D0-AF6F86F7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BB2D-E77A-780B-DA66-B05CA523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2BC5-9845-1953-581B-165BCA62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E613-0F5C-852F-B1CF-BBEAAA3F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FFB2-755F-010C-041C-09D557C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FBB8-4718-39B4-445B-8307326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28-E33A-D7FB-046C-F85AD4C4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D93-0B61-2AF8-421C-ADE1238D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C99AD-5F2E-55F5-6062-F7983B94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3C02-8377-C08C-0CD0-99D37152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20C8-7B39-746B-033C-9D3D6EC7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77C4-6250-5E29-270B-54F02A0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1688-429B-CF15-6592-F742A98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6D22-40EF-3AF3-CFE7-6755966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D67F-72A7-F974-9010-4DF6FD09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338E-0F99-CF6C-B5B9-0E4C45E8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D983F-D683-33EE-69DC-9C48EC626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F7822-CA76-AB51-9690-043D8DBD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7D22C-7CDE-4CC0-351B-AB643B12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7555-0092-8DCC-C210-AA91B157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9DD5-9FDC-0168-E329-07CD42E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2A617-5C16-8E5B-6FDF-C8A8070E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C2230-6950-BBBA-FF11-6ABBAA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DD21-074F-A4CB-4A42-061C2A8D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85DD1-C975-7A75-FEAB-9CE6C9C5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3B05E-D84C-C1FE-3172-2DD39C23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375-19AA-9580-EB2A-483D1253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917-8F13-1FAF-9513-FEA819B6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8B6B-B0E9-1994-A183-C3F14DF7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EE74-E422-3FC7-A69B-C9B09F61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2939-BF40-4CDB-2849-AB2B838F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83D5-E7C1-831E-CED7-A734F3B5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EA66A-2DB2-AE8D-0672-2F166711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D07B-8FED-F984-41DC-D32EDD10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CE7CB-41F6-C5C7-A94C-B09AB383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2C48-196D-521C-44AA-C8179D22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F2E1-421A-5DD7-5519-670EFB05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5E23-A0EF-2786-2982-B55AEA1B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AB46-E580-78E4-81CA-F8091B7E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126A9-BFAD-6F81-D894-A4C660A5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63ED-B64A-A287-BA2C-6659B86E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B34C-F10F-0108-FEDC-5F5182D02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542E-AEBB-EF44-9C2C-32DFB0F4562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A6E9-4054-9659-1520-A3714EAD6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E709-C85D-1DFD-AB90-5F8AC1E52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FC0C4D-E1A3-B455-B5BF-718604901EFC}"/>
              </a:ext>
            </a:extLst>
          </p:cNvPr>
          <p:cNvSpPr txBox="1"/>
          <p:nvPr/>
        </p:nvSpPr>
        <p:spPr>
          <a:xfrm>
            <a:off x="641131" y="546538"/>
            <a:ext cx="9747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Project Materials and Presentations: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b="1" dirty="0">
                <a:latin typeface="HELVETICA LIGHT" panose="020B0403020202020204" pitchFamily="34" charset="0"/>
              </a:rPr>
              <a:t>Slides</a:t>
            </a:r>
          </a:p>
          <a:p>
            <a:pPr marL="514350" indent="-514350">
              <a:buAutoNum type="arabicPeriod"/>
            </a:pPr>
            <a:endParaRPr lang="en-US" sz="3200" b="1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b="1" dirty="0">
                <a:latin typeface="HELVETICA LIGHT" panose="020B0403020202020204" pitchFamily="34" charset="0"/>
              </a:rPr>
              <a:t>Code</a:t>
            </a:r>
          </a:p>
          <a:p>
            <a:pPr marL="514350" indent="-514350">
              <a:buAutoNum type="arabicPeriod"/>
            </a:pPr>
            <a:endParaRPr lang="en-US" sz="3200" b="1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b="1" dirty="0">
                <a:latin typeface="HELVETICA LIGHT" panose="020B0403020202020204" pitchFamily="34" charset="0"/>
              </a:rPr>
              <a:t>White paper covering goals, what was accomplished, what is still to be done (could all be in a </a:t>
            </a:r>
            <a:r>
              <a:rPr lang="en-US" sz="3200" b="1" dirty="0" err="1">
                <a:latin typeface="HELVETICA LIGHT" panose="020B0403020202020204" pitchFamily="34" charset="0"/>
              </a:rPr>
              <a:t>jupyter</a:t>
            </a:r>
            <a:r>
              <a:rPr lang="en-US" sz="3200" b="1" dirty="0">
                <a:latin typeface="HELVETICA LIGHT" panose="020B0403020202020204" pitchFamily="34" charset="0"/>
              </a:rPr>
              <a:t> notebook or R markdown)</a:t>
            </a:r>
          </a:p>
        </p:txBody>
      </p:sp>
    </p:spTree>
    <p:extLst>
      <p:ext uri="{BB962C8B-B14F-4D97-AF65-F5344CB8AC3E}">
        <p14:creationId xmlns:p14="http://schemas.microsoft.com/office/powerpoint/2010/main" val="417817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2FE1A8-6A85-2F49-726E-43F9452E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08050"/>
            <a:ext cx="1011104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66D127-6D45-1AC5-8432-0C31ECA57182}"/>
              </a:ext>
            </a:extLst>
          </p:cNvPr>
          <p:cNvSpPr txBox="1"/>
          <p:nvPr/>
        </p:nvSpPr>
        <p:spPr>
          <a:xfrm>
            <a:off x="827314" y="477521"/>
            <a:ext cx="1083128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200" b="1" dirty="0">
                <a:latin typeface="HELVETICA LIGHT" panose="020B0403020202020204" pitchFamily="34" charset="0"/>
              </a:rPr>
              <a:t>.info() </a:t>
            </a:r>
            <a:r>
              <a:rPr lang="en-US" sz="3200" dirty="0">
                <a:latin typeface="Helvetica Light" panose="020B0403020202020204" pitchFamily="34" charset="0"/>
              </a:rPr>
              <a:t>function displays the information on each variable (column).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A useful quality control step to see how variables are being treated on default after creating a </a:t>
            </a:r>
            <a:r>
              <a:rPr lang="en-US" sz="2800" dirty="0" err="1">
                <a:latin typeface="Helvetica Light" panose="020B0403020202020204" pitchFamily="34" charset="0"/>
              </a:rPr>
              <a:t>dataframe</a:t>
            </a:r>
            <a:r>
              <a:rPr lang="en-US" sz="2800" dirty="0">
                <a:latin typeface="Helvetica Light" panose="020B0403020202020204" pitchFamily="34" charset="0"/>
              </a:rPr>
              <a:t>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1CCAAE8-0330-8113-C5EA-363542E2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3076002"/>
            <a:ext cx="7772400" cy="34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47867-B55A-66E1-3F32-4CC7C0498AF1}"/>
              </a:ext>
            </a:extLst>
          </p:cNvPr>
          <p:cNvSpPr txBox="1"/>
          <p:nvPr/>
        </p:nvSpPr>
        <p:spPr>
          <a:xfrm>
            <a:off x="971550" y="274935"/>
            <a:ext cx="1066165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allows manipulation or conversion of dates to more consistent formats. Below is one example of how to convert dates to different formats, and to see how dates are treated 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3285364-F47E-1D72-BA40-C0E3F2E30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545307"/>
            <a:ext cx="9347200" cy="4004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9819B-CDC1-B577-89D1-8D759312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880100"/>
            <a:ext cx="8188251" cy="70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D9909-2089-DAEC-342F-D7734768F76C}"/>
              </a:ext>
            </a:extLst>
          </p:cNvPr>
          <p:cNvSpPr txBox="1"/>
          <p:nvPr/>
        </p:nvSpPr>
        <p:spPr>
          <a:xfrm>
            <a:off x="9779000" y="5164943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month/day to day of year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3BCF84-D34E-E76A-95B6-744407FC996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9283700" y="5626608"/>
            <a:ext cx="495300" cy="25349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4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75D56E-CF12-9029-61AE-79BD321451D7}"/>
              </a:ext>
            </a:extLst>
          </p:cNvPr>
          <p:cNvSpPr txBox="1"/>
          <p:nvPr/>
        </p:nvSpPr>
        <p:spPr>
          <a:xfrm>
            <a:off x="1803400" y="567649"/>
            <a:ext cx="858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Helvetica Light" panose="020B0403020202020204" pitchFamily="34" charset="0"/>
              </a:rPr>
              <a:t>Summarizing data frames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8FDFC-5B09-CF68-0CD5-88E3658D3B54}"/>
              </a:ext>
            </a:extLst>
          </p:cNvPr>
          <p:cNvSpPr txBox="1"/>
          <p:nvPr/>
        </p:nvSpPr>
        <p:spPr>
          <a:xfrm>
            <a:off x="1150257" y="1634450"/>
            <a:ext cx="985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.unique(), 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5BD695-E75F-EBA8-90CF-9072CFA9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656091"/>
            <a:ext cx="7772400" cy="25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2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4AF4F-1D26-DB98-EC85-B059FBABD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0B3906-3A02-EB2E-7798-E076779F1C4B}"/>
              </a:ext>
            </a:extLst>
          </p:cNvPr>
          <p:cNvSpPr txBox="1"/>
          <p:nvPr/>
        </p:nvSpPr>
        <p:spPr>
          <a:xfrm>
            <a:off x="1803400" y="567649"/>
            <a:ext cx="858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Helvetica Light" panose="020B0403020202020204" pitchFamily="34" charset="0"/>
              </a:rPr>
              <a:t>Summarizing data frames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4AE50-88A2-E5FD-876E-C213422D8711}"/>
              </a:ext>
            </a:extLst>
          </p:cNvPr>
          <p:cNvSpPr txBox="1"/>
          <p:nvPr/>
        </p:nvSpPr>
        <p:spPr>
          <a:xfrm>
            <a:off x="1150257" y="1634450"/>
            <a:ext cx="985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.unique(), 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02C700-F8A6-BE42-CEB8-2CD852B5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71" y="3032579"/>
            <a:ext cx="7416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0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96A67-E06E-4509-37A6-7C1755A99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9562AE-52E9-DBFD-5AE5-E528046C25AB}"/>
              </a:ext>
            </a:extLst>
          </p:cNvPr>
          <p:cNvSpPr txBox="1"/>
          <p:nvPr/>
        </p:nvSpPr>
        <p:spPr>
          <a:xfrm>
            <a:off x="1803400" y="567649"/>
            <a:ext cx="858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Helvetica Light" panose="020B0403020202020204" pitchFamily="34" charset="0"/>
              </a:rPr>
              <a:t>Summarizing data frames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5C0DB-E4DD-CD21-2D0A-36F8D797444C}"/>
              </a:ext>
            </a:extLst>
          </p:cNvPr>
          <p:cNvSpPr txBox="1"/>
          <p:nvPr/>
        </p:nvSpPr>
        <p:spPr>
          <a:xfrm>
            <a:off x="1150257" y="1634450"/>
            <a:ext cx="985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.unique(), 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EFEE55A-BD2A-2906-9CB7-16BA7C05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2639696"/>
            <a:ext cx="10502899" cy="32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DC2E6-D8E7-4952-3B64-CD97DB7EA56C}"/>
              </a:ext>
            </a:extLst>
          </p:cNvPr>
          <p:cNvSpPr txBox="1"/>
          <p:nvPr/>
        </p:nvSpPr>
        <p:spPr>
          <a:xfrm>
            <a:off x="4278085" y="576943"/>
            <a:ext cx="3195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1ACE-0C31-3934-E8BC-DB9FCE67A867}"/>
              </a:ext>
            </a:extLst>
          </p:cNvPr>
          <p:cNvSpPr txBox="1"/>
          <p:nvPr/>
        </p:nvSpPr>
        <p:spPr>
          <a:xfrm>
            <a:off x="1295400" y="1937658"/>
            <a:ext cx="103196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21212"/>
                </a:solidFill>
                <a:effectLst/>
                <a:latin typeface="+mj-lt"/>
              </a:rPr>
              <a:t>- primer_python8_pandas_matplotlibdemo.ipynb covers some examples of data visualization, using </a:t>
            </a:r>
            <a:r>
              <a:rPr lang="en-US" sz="2800" dirty="0" err="1">
                <a:solidFill>
                  <a:srgbClr val="121212"/>
                </a:solidFill>
                <a:latin typeface="+mj-lt"/>
              </a:rPr>
              <a:t>states_covid.csv</a:t>
            </a:r>
            <a:endParaRPr lang="en-US" sz="2800" dirty="0">
              <a:solidFill>
                <a:srgbClr val="121212"/>
              </a:solidFill>
              <a:latin typeface="+mj-lt"/>
            </a:endParaRPr>
          </a:p>
          <a:p>
            <a:endParaRPr lang="en-US" sz="2800" dirty="0">
              <a:solidFill>
                <a:srgbClr val="121212"/>
              </a:solidFill>
              <a:effectLst/>
              <a:latin typeface="+mj-lt"/>
            </a:endParaRPr>
          </a:p>
          <a:p>
            <a:r>
              <a:rPr lang="en-US" sz="2800" dirty="0">
                <a:solidFill>
                  <a:srgbClr val="121212"/>
                </a:solidFill>
                <a:latin typeface="+mj-lt"/>
              </a:rPr>
              <a:t>- Three libraries to give a try:</a:t>
            </a:r>
          </a:p>
          <a:p>
            <a:r>
              <a:rPr lang="en-US" sz="2800" b="1" dirty="0">
                <a:solidFill>
                  <a:srgbClr val="121212"/>
                </a:solidFill>
                <a:latin typeface="+mj-lt"/>
              </a:rPr>
              <a:t>matplotlib</a:t>
            </a:r>
          </a:p>
          <a:p>
            <a:r>
              <a:rPr lang="en-US" sz="2800" b="1" dirty="0">
                <a:solidFill>
                  <a:srgbClr val="121212"/>
                </a:solidFill>
                <a:latin typeface="+mj-lt"/>
              </a:rPr>
              <a:t>seaborn</a:t>
            </a:r>
          </a:p>
          <a:p>
            <a:r>
              <a:rPr lang="en-US" sz="2800" b="1" dirty="0" err="1">
                <a:solidFill>
                  <a:srgbClr val="121212"/>
                </a:solidFill>
                <a:latin typeface="+mj-lt"/>
              </a:rPr>
              <a:t>plotly.express</a:t>
            </a:r>
            <a:endParaRPr lang="en-US" sz="2800" b="1" dirty="0">
              <a:solidFill>
                <a:srgbClr val="121212"/>
              </a:solidFill>
              <a:latin typeface="+mj-lt"/>
            </a:endParaRPr>
          </a:p>
          <a:p>
            <a:endParaRPr lang="en-US" sz="2800" dirty="0">
              <a:solidFill>
                <a:srgbClr val="12121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216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test results&#10;&#10;Description automatically generated with medium confidence">
            <a:extLst>
              <a:ext uri="{FF2B5EF4-FFF2-40B4-BE49-F238E27FC236}">
                <a16:creationId xmlns:a16="http://schemas.microsoft.com/office/drawing/2014/main" id="{A28793C4-CDFD-5F74-D103-40092F69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417700"/>
            <a:ext cx="12012238" cy="40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1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5029851" y="194034"/>
            <a:ext cx="21323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This week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382293" y="1781456"/>
            <a:ext cx="10515417" cy="22447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>
                <a:solidFill>
                  <a:srgbClr val="121212"/>
                </a:solidFill>
                <a:effectLst/>
                <a:latin typeface="Helvetica Light" panose="020B0403020202020204" pitchFamily="34" charset="0"/>
              </a:rPr>
              <a:t>primer_</a:t>
            </a:r>
            <a:r>
              <a:rPr lang="en-US">
                <a:solidFill>
                  <a:srgbClr val="121212"/>
                </a:solidFill>
                <a:effectLst/>
                <a:latin typeface="Helvetica Light" panose="020B0403020202020204" pitchFamily="34" charset="0"/>
              </a:rPr>
              <a:t>python8_pandas_matplotlib.</a:t>
            </a:r>
            <a:r>
              <a:rPr lang="en-US" dirty="0">
                <a:solidFill>
                  <a:srgbClr val="121212"/>
                </a:solidFill>
                <a:effectLst/>
                <a:latin typeface="Helvetica Light" panose="020B0403020202020204" pitchFamily="34" charset="0"/>
              </a:rPr>
              <a:t>ipynb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</a:rPr>
              <a:t>Progress on on independent projects (more important?)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 Light" panose="020B0403020202020204" pitchFamily="34" charset="0"/>
              </a:rPr>
              <a:t>** Presentations start next Thursday (with one early go on Tuesday)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29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5179729" y="194034"/>
            <a:ext cx="1832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Week 13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320331" y="1263760"/>
            <a:ext cx="10251559" cy="48187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Pandas: </a:t>
            </a:r>
            <a:r>
              <a:rPr lang="en-US" dirty="0">
                <a:latin typeface="Helvetica Light" panose="020B0403020202020204" pitchFamily="34" charset="0"/>
              </a:rPr>
              <a:t>a fast, powerful, flexible and easy to use open source data analysis and manipulation tool 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Matplotlib (and seaborn and </a:t>
            </a:r>
            <a:r>
              <a:rPr lang="en-US" b="1" dirty="0" err="1">
                <a:latin typeface="HELVETICA LIGHT" panose="020B0403020202020204" pitchFamily="34" charset="0"/>
              </a:rPr>
              <a:t>plotly</a:t>
            </a:r>
            <a:r>
              <a:rPr lang="en-US" b="1" dirty="0">
                <a:latin typeface="HELVETICA LIGHT" panose="020B0403020202020204" pitchFamily="34" charset="0"/>
              </a:rPr>
              <a:t>): </a:t>
            </a:r>
            <a:r>
              <a:rPr lang="en-US" dirty="0">
                <a:latin typeface="Helvetica Light" panose="020B0403020202020204" pitchFamily="34" charset="0"/>
              </a:rPr>
              <a:t>plotting and graphics</a:t>
            </a:r>
            <a:endParaRPr lang="en-US" b="1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 Light" panose="020B0403020202020204" pitchFamily="34" charset="0"/>
              </a:rPr>
              <a:t>primer/tutorial on course </a:t>
            </a:r>
            <a:r>
              <a:rPr lang="en-US" dirty="0" err="1">
                <a:latin typeface="Helvetica Light" panose="020B0403020202020204" pitchFamily="34" charset="0"/>
              </a:rPr>
              <a:t>Github</a:t>
            </a:r>
            <a:r>
              <a:rPr lang="en-US" dirty="0">
                <a:latin typeface="Helvetica Light" panose="020B0403020202020204" pitchFamily="34" charset="0"/>
              </a:rPr>
              <a:t> page for week 13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 Light" panose="020B0403020202020204" pitchFamily="34" charset="0"/>
              </a:rPr>
              <a:t>No required assignment (but see assignment_6_python.ipynb)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This week and next: </a:t>
            </a:r>
            <a:r>
              <a:rPr lang="en-US" dirty="0">
                <a:latin typeface="Helvetica Light" panose="020B0403020202020204" pitchFamily="34" charset="0"/>
              </a:rPr>
              <a:t>as much time as you need on independent project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1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304274" y="1964353"/>
            <a:ext cx="109776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Supports 2-d data cleaning, merging, and joining.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Easy handling of missing data (represented as </a:t>
            </a:r>
            <a:r>
              <a:rPr lang="en-US" sz="2600" dirty="0" err="1">
                <a:latin typeface="Helvetica Light" panose="020B0403020202020204" pitchFamily="34" charset="0"/>
              </a:rPr>
              <a:t>NaN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Powerful group by functionality for performing split-apply-combine operations on data sets (similar to R)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</a:t>
            </a:r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requires 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dirty="0">
                <a:latin typeface="Helvetica Light" panose="020B0403020202020204" pitchFamily="34" charset="0"/>
              </a:rPr>
              <a:t> for many operations. Both are core components of SciPy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D4468-5FB4-681E-3B86-24449EAF3695}"/>
              </a:ext>
            </a:extLst>
          </p:cNvPr>
          <p:cNvSpPr txBox="1"/>
          <p:nvPr/>
        </p:nvSpPr>
        <p:spPr>
          <a:xfrm>
            <a:off x="1843217" y="425261"/>
            <a:ext cx="80922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Data Science libraries for python: </a:t>
            </a:r>
            <a:r>
              <a:rPr lang="en-US" sz="3300" b="1" dirty="0">
                <a:latin typeface="Helvetica Light" panose="020B0403020202020204" pitchFamily="34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71643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1840675" y="362199"/>
            <a:ext cx="8510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Installing python </a:t>
            </a:r>
            <a:r>
              <a:rPr lang="en-US" sz="3300" b="1" dirty="0" err="1">
                <a:latin typeface="Helvetica Light" panose="020B0403020202020204" pitchFamily="34" charset="0"/>
              </a:rPr>
              <a:t>numpy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>
                <a:latin typeface="Helvetica Light" panose="020B0403020202020204" pitchFamily="34" charset="0"/>
              </a:rPr>
              <a:t>panda</a:t>
            </a:r>
            <a:r>
              <a:rPr lang="en-US" sz="3300" dirty="0">
                <a:latin typeface="Helvetica Light" panose="020B0403020202020204" pitchFamily="34" charset="0"/>
              </a:rPr>
              <a:t>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100178" y="1290207"/>
            <a:ext cx="408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From the command line: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2034905" y="1982916"/>
            <a:ext cx="60412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pandas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matplotlib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seaborn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916110" y="5449361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If you get a permissions 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C7020-F76F-FD45-A861-31F977C86019}"/>
              </a:ext>
            </a:extLst>
          </p:cNvPr>
          <p:cNvSpPr txBox="1"/>
          <p:nvPr/>
        </p:nvSpPr>
        <p:spPr>
          <a:xfrm>
            <a:off x="2034905" y="5972581"/>
            <a:ext cx="7487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--user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286855" y="362199"/>
            <a:ext cx="36182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Importing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298692" y="1363616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Top of script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684919" y="2083487"/>
            <a:ext cx="108286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os,re,sys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>
                <a:latin typeface="Helvetica Light" panose="020B0403020202020204" pitchFamily="34" charset="0"/>
              </a:rPr>
              <a:t>(import multiple libraries in single line)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             </a:t>
            </a:r>
            <a:r>
              <a:rPr lang="en-US" sz="2400" dirty="0">
                <a:latin typeface="Helvetica Light" panose="020B0403020202020204" pitchFamily="34" charset="0"/>
              </a:rPr>
              <a:t>(import package as alias)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Helvetica Light" panose="020B0403020202020204" pitchFamily="34" charset="0"/>
              </a:rPr>
              <a:t>(import only specific function)</a:t>
            </a:r>
            <a:endParaRPr lang="en-US" sz="24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298692" y="4327996"/>
            <a:ext cx="4003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Aliases commonly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06E0D-1BFF-4647-816B-3556FDF556F9}"/>
              </a:ext>
            </a:extLst>
          </p:cNvPr>
          <p:cNvSpPr/>
          <p:nvPr/>
        </p:nvSpPr>
        <p:spPr>
          <a:xfrm>
            <a:off x="1494216" y="4863594"/>
            <a:ext cx="7199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8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180254" y="362199"/>
            <a:ext cx="38314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Pandas </a:t>
            </a:r>
            <a:r>
              <a:rPr lang="en-US" sz="3300" dirty="0" err="1">
                <a:latin typeface="Helvetica Light" panose="020B0403020202020204" pitchFamily="34" charset="0"/>
              </a:rPr>
              <a:t>DataFrame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938972" y="1864663"/>
            <a:ext cx="10314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dirty="0">
                <a:latin typeface="Helvetica Light" panose="020B0403020202020204" pitchFamily="34" charset="0"/>
              </a:rPr>
              <a:t>- Two-dimensional data structure - tabular fashion in rows and columns. 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- Components: the data, rows, and columns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- easily manipulated, sorted, merged, etc.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- feels similar to </a:t>
            </a:r>
            <a:r>
              <a:rPr lang="en-US" sz="2800" dirty="0" err="1">
                <a:latin typeface="Helvetica Light" panose="020B0403020202020204" pitchFamily="34" charset="0"/>
              </a:rPr>
              <a:t>dataframe</a:t>
            </a:r>
            <a:r>
              <a:rPr lang="en-US" sz="2800" dirty="0">
                <a:latin typeface="Helvetica Light" panose="020B0403020202020204" pitchFamily="34" charset="0"/>
              </a:rPr>
              <a:t> operations in R, but fast for big data</a:t>
            </a:r>
          </a:p>
        </p:txBody>
      </p:sp>
    </p:spTree>
    <p:extLst>
      <p:ext uri="{BB962C8B-B14F-4D97-AF65-F5344CB8AC3E}">
        <p14:creationId xmlns:p14="http://schemas.microsoft.com/office/powerpoint/2010/main" val="280206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DB5BD-E311-DCE4-9B75-A58491BEDBC4}"/>
              </a:ext>
            </a:extLst>
          </p:cNvPr>
          <p:cNvSpPr txBox="1"/>
          <p:nvPr/>
        </p:nvSpPr>
        <p:spPr>
          <a:xfrm>
            <a:off x="2636131" y="651266"/>
            <a:ext cx="7305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Basic or common pandas operations: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B01C0-DD2C-0CDE-2356-EAEDF5878FCC}"/>
              </a:ext>
            </a:extLst>
          </p:cNvPr>
          <p:cNvSpPr txBox="1"/>
          <p:nvPr/>
        </p:nvSpPr>
        <p:spPr>
          <a:xfrm>
            <a:off x="1019503" y="2175641"/>
            <a:ext cx="1053846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Reading file to </a:t>
            </a:r>
            <a:r>
              <a:rPr lang="en-US" sz="2600" dirty="0" err="1">
                <a:latin typeface="Helvetica Light" panose="020B0403020202020204" pitchFamily="34" charset="0"/>
              </a:rPr>
              <a:t>dataframe</a:t>
            </a:r>
            <a:r>
              <a:rPr lang="en-US" sz="2600" dirty="0">
                <a:latin typeface="Helvetica Light" panose="020B0403020202020204" pitchFamily="34" charset="0"/>
              </a:rPr>
              <a:t>, writing </a:t>
            </a:r>
            <a:r>
              <a:rPr lang="en-US" sz="2600" dirty="0" err="1">
                <a:latin typeface="Helvetica Light" panose="020B0403020202020204" pitchFamily="34" charset="0"/>
              </a:rPr>
              <a:t>dataframe</a:t>
            </a:r>
            <a:r>
              <a:rPr lang="en-US" sz="2600" dirty="0">
                <a:latin typeface="Helvetica Light" panose="020B0403020202020204" pitchFamily="34" charset="0"/>
              </a:rPr>
              <a:t> to file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column operations: sub-setting, mathematical operations, extracting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sorting </a:t>
            </a:r>
            <a:r>
              <a:rPr lang="en-US" sz="2600" dirty="0" err="1">
                <a:latin typeface="Helvetica Light" panose="020B0403020202020204" pitchFamily="34" charset="0"/>
              </a:rPr>
              <a:t>dataframes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grouping, aggregating, summary statistics, etc.  </a:t>
            </a:r>
          </a:p>
        </p:txBody>
      </p:sp>
    </p:spTree>
    <p:extLst>
      <p:ext uri="{BB962C8B-B14F-4D97-AF65-F5344CB8AC3E}">
        <p14:creationId xmlns:p14="http://schemas.microsoft.com/office/powerpoint/2010/main" val="8347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3AAC3-FA22-064B-D2F5-9F1E179E7A23}"/>
              </a:ext>
            </a:extLst>
          </p:cNvPr>
          <p:cNvSpPr txBox="1"/>
          <p:nvPr/>
        </p:nvSpPr>
        <p:spPr>
          <a:xfrm>
            <a:off x="3048000" y="463790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saving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df.to_csv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file1.csv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6210D-AD41-65AA-0C69-7D83077885D2}"/>
              </a:ext>
            </a:extLst>
          </p:cNvPr>
          <p:cNvSpPr txBox="1"/>
          <p:nvPr/>
        </p:nvSpPr>
        <p:spPr>
          <a:xfrm>
            <a:off x="3048000" y="1534585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pandas as pd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F3AE8-0B24-C7F7-C273-8F9E3B40E5B4}"/>
              </a:ext>
            </a:extLst>
          </p:cNvPr>
          <p:cNvSpPr txBox="1"/>
          <p:nvPr/>
        </p:nvSpPr>
        <p:spPr>
          <a:xfrm>
            <a:off x="1317346" y="764453"/>
            <a:ext cx="10314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000" dirty="0">
                <a:latin typeface="Helvetica Light" panose="020B0403020202020204" pitchFamily="34" charset="0"/>
              </a:rPr>
              <a:t>Reading file as </a:t>
            </a:r>
            <a:r>
              <a:rPr lang="en-US" sz="3000" dirty="0" err="1">
                <a:latin typeface="Helvetica Light" panose="020B0403020202020204" pitchFamily="34" charset="0"/>
              </a:rPr>
              <a:t>dataframe</a:t>
            </a:r>
            <a:r>
              <a:rPr lang="en-US" sz="30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0EA6A-5DC9-13D9-D3FA-F4DAE0763CF4}"/>
              </a:ext>
            </a:extLst>
          </p:cNvPr>
          <p:cNvSpPr txBox="1"/>
          <p:nvPr/>
        </p:nvSpPr>
        <p:spPr>
          <a:xfrm>
            <a:off x="1317346" y="4017267"/>
            <a:ext cx="10314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000" dirty="0">
                <a:latin typeface="Helvetica Light" panose="020B0403020202020204" pitchFamily="34" charset="0"/>
              </a:rPr>
              <a:t>Writing </a:t>
            </a:r>
            <a:r>
              <a:rPr lang="en-US" sz="3000" dirty="0" err="1">
                <a:latin typeface="Helvetica Light" panose="020B0403020202020204" pitchFamily="34" charset="0"/>
              </a:rPr>
              <a:t>dataframe</a:t>
            </a:r>
            <a:r>
              <a:rPr lang="en-US" sz="3000" dirty="0">
                <a:latin typeface="Helvetica Light" panose="020B0403020202020204" pitchFamily="34" charset="0"/>
              </a:rPr>
              <a:t> to file:</a:t>
            </a:r>
          </a:p>
        </p:txBody>
      </p:sp>
    </p:spTree>
    <p:extLst>
      <p:ext uri="{BB962C8B-B14F-4D97-AF65-F5344CB8AC3E}">
        <p14:creationId xmlns:p14="http://schemas.microsoft.com/office/powerpoint/2010/main" val="35565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72675F-5D8B-C117-23BE-E872066F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24" y="529946"/>
            <a:ext cx="9545676" cy="285369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8864B46-973D-E70E-DF01-28F17C9AD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42"/>
          <a:stretch/>
        </p:blipFill>
        <p:spPr>
          <a:xfrm>
            <a:off x="1457322" y="3607826"/>
            <a:ext cx="9515478" cy="16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</TotalTime>
  <Words>602</Words>
  <Application>Microsoft Macintosh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81</cp:revision>
  <dcterms:created xsi:type="dcterms:W3CDTF">2023-11-11T00:22:13Z</dcterms:created>
  <dcterms:modified xsi:type="dcterms:W3CDTF">2024-11-19T03:07:24Z</dcterms:modified>
</cp:coreProperties>
</file>