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12" r:id="rId4"/>
    <p:sldId id="325" r:id="rId5"/>
    <p:sldId id="330" r:id="rId6"/>
    <p:sldId id="327" r:id="rId7"/>
    <p:sldId id="326" r:id="rId8"/>
    <p:sldId id="331" r:id="rId9"/>
    <p:sldId id="315" r:id="rId10"/>
    <p:sldId id="333" r:id="rId11"/>
    <p:sldId id="322" r:id="rId12"/>
    <p:sldId id="328" r:id="rId13"/>
    <p:sldId id="334" r:id="rId14"/>
    <p:sldId id="317" r:id="rId15"/>
    <p:sldId id="336" r:id="rId16"/>
    <p:sldId id="332" r:id="rId17"/>
    <p:sldId id="329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742"/>
  </p:normalViewPr>
  <p:slideViewPr>
    <p:cSldViewPr snapToGrid="0" snapToObjects="1">
      <p:cViewPr varScale="1">
        <p:scale>
          <a:sx n="156" d="100"/>
          <a:sy n="156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FC6F-2922-2443-A2A7-8FC41FA455C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92F-4A4E-7444-8AE2-A048A0C0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92F-4A4E-7444-8AE2-A048A0C01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E25-777F-E14A-86A7-351C9FC2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0636-C2AD-3C42-9D89-03552253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BC73-23C5-E04F-A4EB-E3173CEC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32B5-A2AA-3648-B6BE-C418C54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B61-296B-1C4D-8132-7FC30962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32F-455D-0D4D-91B4-AC58065C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D3C7-294C-C14E-9AD1-66F01A2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EEC-B942-7846-8835-DA623CE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78E-F618-7342-93EB-B18A39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C36F-92CA-F440-83A2-3CBF5E4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6333-FB50-D94C-82B7-1EB90E0D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DED0-D768-324E-8310-8A02F8DA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360-7106-F847-8BAF-94FB64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938-FEDA-8E44-9EC3-AE9153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863-2DDF-234D-B289-34926D5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738-D1E5-564F-B4F7-4FAAF79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B55-180F-394A-AB03-5520C88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1273-F62E-6042-990E-9E370FA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888A-A4AC-3C47-A836-7886155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DADE-E31D-9D4F-8CC1-FE7932D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91C-8596-1549-9CE1-9741F5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DBE3-514B-0D48-8F26-68E850D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FC3-D989-0442-8E99-FDD3D0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BBD-7F4E-AF41-ACD8-5585C59B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D5C-607C-224E-8A59-8B0F876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A86-363B-2149-95C9-6CE42D6A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5F2-1F20-1747-9DCD-C162138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0552-F690-EE45-87BE-35D8AB73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F682-79AE-8247-96C3-1998963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6DAE-49A6-2F4A-BBDA-B39E88D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8D57-0903-4F47-8BC4-350FF84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43B-E151-4E4F-A8B8-26E8646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72A5-A534-554C-B704-77058116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50F-8D14-7F45-A688-1475F959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9F8A-DBC8-BE49-8D74-05B6E6E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986-D3CC-9F45-A4B0-1B3A8690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620B3-3E14-7846-A3E1-F3802FF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9D58-B13B-E74B-82B2-D4A2CC5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E87A-5505-6B40-ADF9-32ABE0B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21F-0AAC-7A43-86F2-9DD4102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2A4C-9E68-0A4C-AC32-40EBA0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1057-3195-094F-AD3C-E2AEE179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8DBC-EE1F-214D-83D8-474034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92CA-DCA9-104D-8885-ABC010D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3B66-7C8F-A64E-8F45-FE1A9AA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5893-267C-324A-A503-109B6D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77E-62C6-F24C-9407-BB8D6AF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C897-910F-5349-8595-F9A9004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705-D0D4-4C47-8DE3-DBF20DC4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7056-1022-D84C-A446-1D782CD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5787-C670-1345-8D07-DD49E39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F95A-E34E-8C4F-9C05-5BCD749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F2-D909-D54C-AFD9-E8BF356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E6C62-9C80-3346-9A15-E494DEDB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232-C78C-1349-9FA1-D61EE751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D6B4-92BD-1B47-82FC-330655D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67F-AAFF-B240-89D9-5C59492E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C142-8B06-F448-90E4-ACAB3E0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0FCC-DC88-EF44-8736-9A86B0F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05-D8C2-DA4A-B28B-A385F3DA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DC1B-4893-0C4C-89B8-DE084632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48A6-5714-8649-8AB3-5088539201B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CE9E-A0D2-6E4E-B155-890384B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FA8-3A77-BE47-90E9-0687B7E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4035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 </a:t>
            </a:r>
            <a:r>
              <a:rPr lang="en-US" sz="2400" dirty="0">
                <a:latin typeface="Helvetica Light" panose="020B0403020202020204" pitchFamily="34" charset="0"/>
              </a:rPr>
              <a:t>(we will come back to dictionaries in several weeks)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l</a:t>
            </a:r>
            <a:r>
              <a:rPr lang="en-US" sz="2800" dirty="0">
                <a:latin typeface="Helvetica Light" panose="020B0403020202020204" pitchFamily="34" charset="0"/>
              </a:rPr>
              <a:t>ists, useful list functions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 </a:t>
            </a: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III.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220436" y="4987522"/>
            <a:ext cx="119035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 (note updated pdf on course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github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page), python_2_primer.md, assignment_python2.md</a:t>
            </a:r>
          </a:p>
        </p:txBody>
      </p:sp>
    </p:spTree>
    <p:extLst>
      <p:ext uri="{BB962C8B-B14F-4D97-AF65-F5344CB8AC3E}">
        <p14:creationId xmlns:p14="http://schemas.microsoft.com/office/powerpoint/2010/main" val="37235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886CC-2C8C-954C-82BC-3229EFDF0988}"/>
              </a:ext>
            </a:extLst>
          </p:cNvPr>
          <p:cNvSpPr/>
          <p:nvPr/>
        </p:nvSpPr>
        <p:spPr>
          <a:xfrm>
            <a:off x="1107248" y="2897992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 &gt; 3):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print("%d is greater than 3" % 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CC7A-4559-794E-AB76-3A332FA6909A}"/>
              </a:ext>
            </a:extLst>
          </p:cNvPr>
          <p:cNvSpPr txBox="1"/>
          <p:nvPr/>
        </p:nvSpPr>
        <p:spPr>
          <a:xfrm>
            <a:off x="3615994" y="467139"/>
            <a:ext cx="5254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99DCC-9046-C24E-8A17-786B6515D43A}"/>
              </a:ext>
            </a:extLst>
          </p:cNvPr>
          <p:cNvSpPr txBox="1"/>
          <p:nvPr/>
        </p:nvSpPr>
        <p:spPr>
          <a:xfrm>
            <a:off x="1030356" y="1620907"/>
            <a:ext cx="10437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‘</a:t>
            </a:r>
            <a:r>
              <a:rPr lang="en-US" sz="2800" b="1" dirty="0">
                <a:latin typeface="Helvetica Light" panose="020B0403020202020204" pitchFamily="34" charset="0"/>
              </a:rPr>
              <a:t>:</a:t>
            </a:r>
            <a:r>
              <a:rPr lang="en-US" sz="2800" dirty="0">
                <a:latin typeface="Helvetica Light" panose="020B0403020202020204" pitchFamily="34" charset="0"/>
              </a:rPr>
              <a:t>’ after conditional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Code to be executed if the condition is met MUST be indented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BAD6-67CC-284C-9132-5F34A853B9A7}"/>
              </a:ext>
            </a:extLst>
          </p:cNvPr>
          <p:cNvSpPr/>
          <p:nvPr/>
        </p:nvSpPr>
        <p:spPr>
          <a:xfrm>
            <a:off x="1030356" y="4789509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print(”more or less than 10 bases")</a:t>
            </a:r>
          </a:p>
        </p:txBody>
      </p:sp>
    </p:spTree>
    <p:extLst>
      <p:ext uri="{BB962C8B-B14F-4D97-AF65-F5344CB8AC3E}">
        <p14:creationId xmlns:p14="http://schemas.microsoft.com/office/powerpoint/2010/main" val="27788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94AA9-E126-6945-8A97-98E0B695EAED}"/>
              </a:ext>
            </a:extLst>
          </p:cNvPr>
          <p:cNvSpPr/>
          <p:nvPr/>
        </p:nvSpPr>
        <p:spPr>
          <a:xfrm>
            <a:off x="1857364" y="2831500"/>
            <a:ext cx="9395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equal to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bases")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print(”equals 10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2835331" y="476499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3" y="1481759"/>
            <a:ext cx="1106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latin typeface="Helvetica Light" panose="020B0403020202020204" pitchFamily="34" charset="0"/>
              </a:rPr>
              <a:t> simply specifies an action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802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149519" y="355156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4" y="1332672"/>
            <a:ext cx="1072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when multiple conditions follow</a:t>
            </a:r>
            <a:r>
              <a:rPr lang="en-US" sz="2800" dirty="0">
                <a:latin typeface="Helvetica Light" panose="020B0403020202020204" pitchFamily="34" charset="0"/>
              </a:rPr>
              <a:t>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34BFC-981B-294D-B634-DB261E0251DC}"/>
              </a:ext>
            </a:extLst>
          </p:cNvPr>
          <p:cNvSpPr/>
          <p:nvPr/>
        </p:nvSpPr>
        <p:spPr>
          <a:xfrm>
            <a:off x="2541103" y="2523835"/>
            <a:ext cx="81832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"ATCGGGAAACCTTAAGCTAAA"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base in 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(base=="A"):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num_a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(base=="C"):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(base=="G"):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num_g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2806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093642" y="2035222"/>
            <a:ext cx="5594801" cy="16927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=['1','3','5','7','9']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2218876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1760848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1832056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3097111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3089019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3585505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703788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1760849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CE31-96D6-F040-8B00-32F1AC5E545F}"/>
              </a:ext>
            </a:extLst>
          </p:cNvPr>
          <p:cNvSpPr txBox="1"/>
          <p:nvPr/>
        </p:nvSpPr>
        <p:spPr>
          <a:xfrm>
            <a:off x="4530507" y="404851"/>
            <a:ext cx="3130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loops: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CA1F-E54C-B642-82EB-B051A48ECE67}"/>
              </a:ext>
            </a:extLst>
          </p:cNvPr>
          <p:cNvSpPr/>
          <p:nvPr/>
        </p:nvSpPr>
        <p:spPr>
          <a:xfrm>
            <a:off x="6093642" y="4814646"/>
            <a:ext cx="5660759" cy="892552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8EB9E-8F0D-874E-8A5B-6D688A90035D}"/>
              </a:ext>
            </a:extLst>
          </p:cNvPr>
          <p:cNvSpPr txBox="1"/>
          <p:nvPr/>
        </p:nvSpPr>
        <p:spPr>
          <a:xfrm>
            <a:off x="5996358" y="1542779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8EC24-B8D9-BC41-81C2-867B387AE2EB}"/>
              </a:ext>
            </a:extLst>
          </p:cNvPr>
          <p:cNvSpPr txBox="1"/>
          <p:nvPr/>
        </p:nvSpPr>
        <p:spPr>
          <a:xfrm>
            <a:off x="5996358" y="4318509"/>
            <a:ext cx="3951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string:</a:t>
            </a:r>
          </a:p>
        </p:txBody>
      </p:sp>
    </p:spTree>
    <p:extLst>
      <p:ext uri="{BB962C8B-B14F-4D97-AF65-F5344CB8AC3E}">
        <p14:creationId xmlns:p14="http://schemas.microsoft.com/office/powerpoint/2010/main" val="4053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C1D5C3-F1DB-104C-8012-1BECE3B4A5FD}"/>
              </a:ext>
            </a:extLst>
          </p:cNvPr>
          <p:cNvSpPr/>
          <p:nvPr/>
        </p:nvSpPr>
        <p:spPr>
          <a:xfrm>
            <a:off x="726830" y="1643969"/>
            <a:ext cx="1035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List=[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'2'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'3'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'4'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'5'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'6'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'7'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'8'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'9'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'10'</a:t>
            </a:r>
            <a:r>
              <a:rPr lang="en-US" sz="2800" dirty="0">
                <a:latin typeface="Courier" pitchFamily="2" charset="0"/>
              </a:rPr>
              <a:t>]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CTR = 0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2800" dirty="0">
                <a:latin typeface="Courier" pitchFamily="2" charset="0"/>
              </a:rPr>
              <a:t> Num </a:t>
            </a:r>
            <a:r>
              <a:rPr lang="en-US" sz="28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2800" dirty="0">
                <a:latin typeface="Courier" pitchFamily="2" charset="0"/>
              </a:rPr>
              <a:t> List: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("List index is :"</a:t>
            </a:r>
            <a:r>
              <a:rPr lang="en-US" sz="2800" dirty="0">
                <a:latin typeface="Courier" pitchFamily="2" charset="0"/>
              </a:rPr>
              <a:t>, CTR)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CTR += 1 </a:t>
            </a:r>
          </a:p>
        </p:txBody>
      </p:sp>
    </p:spTree>
    <p:extLst>
      <p:ext uri="{BB962C8B-B14F-4D97-AF65-F5344CB8AC3E}">
        <p14:creationId xmlns:p14="http://schemas.microsoft.com/office/powerpoint/2010/main" val="21458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710899" y="1254077"/>
            <a:ext cx="10631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Write the specified scripts in Chapter 9 (focusing on lists, we will 		come back to dictionaries later in more detail)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710899" y="2710177"/>
            <a:ext cx="11460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Review</a:t>
            </a:r>
            <a:r>
              <a:rPr lang="en-US" sz="2600" dirty="0"/>
              <a:t> </a:t>
            </a:r>
            <a:r>
              <a:rPr lang="en-US" sz="2600" b="1" dirty="0">
                <a:latin typeface="Helvetica Light" panose="020B0403020202020204" pitchFamily="34" charset="0"/>
              </a:rPr>
              <a:t>python_2_primer.md</a:t>
            </a:r>
            <a:r>
              <a:rPr lang="en-US" sz="2600" dirty="0">
                <a:latin typeface="Helvetica Light" panose="020B0403020202020204" pitchFamily="34" charset="0"/>
              </a:rPr>
              <a:t>, write scripts in </a:t>
            </a:r>
            <a:r>
              <a:rPr lang="en-US" sz="2600" b="1" dirty="0" err="1">
                <a:latin typeface="Helvetica Light" panose="020B0403020202020204" pitchFamily="34" charset="0"/>
              </a:rPr>
              <a:t>assignment_pythonII.md</a:t>
            </a:r>
            <a:r>
              <a:rPr lang="en-US" sz="26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710899" y="3970377"/>
            <a:ext cx="11820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Turn in </a:t>
            </a:r>
            <a:r>
              <a:rPr lang="en-US" sz="2600" b="1" dirty="0">
                <a:latin typeface="Helvetica Light" panose="020B0403020202020204" pitchFamily="34" charset="0"/>
              </a:rPr>
              <a:t>scripts 2 and 3 </a:t>
            </a:r>
            <a:r>
              <a:rPr lang="en-US" sz="2600" dirty="0">
                <a:latin typeface="Helvetica Light" panose="020B0403020202020204" pitchFamily="34" charset="0"/>
              </a:rPr>
              <a:t>from assignment. Short project description 1-pager due by October 18  (if you haven’t sent already).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DA15-4743-BA44-8F7E-3D8654035256}"/>
              </a:ext>
            </a:extLst>
          </p:cNvPr>
          <p:cNvSpPr txBox="1"/>
          <p:nvPr/>
        </p:nvSpPr>
        <p:spPr>
          <a:xfrm>
            <a:off x="710899" y="5501190"/>
            <a:ext cx="1182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Next Week</a:t>
            </a:r>
            <a:r>
              <a:rPr lang="en-US" sz="2600" dirty="0">
                <a:latin typeface="Helvetica Light" panose="020B0403020202020204" pitchFamily="34" charset="0"/>
              </a:rPr>
              <a:t>: working with files (chapter 10), </a:t>
            </a:r>
            <a:r>
              <a:rPr lang="en-US" sz="2600">
                <a:latin typeface="Helvetica Light" panose="020B0403020202020204" pitchFamily="34" charset="0"/>
              </a:rPr>
              <a:t>controlling input/output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B87F7-AD03-9E46-AD4E-2474F471165F}"/>
              </a:ext>
            </a:extLst>
          </p:cNvPr>
          <p:cNvSpPr txBox="1"/>
          <p:nvPr/>
        </p:nvSpPr>
        <p:spPr>
          <a:xfrm>
            <a:off x="4110677" y="264203"/>
            <a:ext cx="3948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 and next</a:t>
            </a:r>
          </a:p>
        </p:txBody>
      </p:sp>
    </p:spTree>
    <p:extLst>
      <p:ext uri="{BB962C8B-B14F-4D97-AF65-F5344CB8AC3E}">
        <p14:creationId xmlns:p14="http://schemas.microsoft.com/office/powerpoint/2010/main" val="75343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9E91-F4F2-674E-99F3-CF5D018C136C}"/>
              </a:ext>
            </a:extLst>
          </p:cNvPr>
          <p:cNvSpPr txBox="1"/>
          <p:nvPr/>
        </p:nvSpPr>
        <p:spPr>
          <a:xfrm>
            <a:off x="3299791" y="467140"/>
            <a:ext cx="5120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Hints for practice 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D2EE-4F02-A54E-A8D6-F26234EAC37D}"/>
              </a:ext>
            </a:extLst>
          </p:cNvPr>
          <p:cNvSpPr txBox="1"/>
          <p:nvPr/>
        </p:nvSpPr>
        <p:spPr>
          <a:xfrm>
            <a:off x="496957" y="162007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You will need to increment some sort of counter in order to track number of iterations through the loop. </a:t>
            </a:r>
            <a:r>
              <a:rPr lang="en-US" sz="2400">
                <a:latin typeface="Helvetica Light" panose="020B0403020202020204" pitchFamily="34" charset="0"/>
              </a:rPr>
              <a:t>See examples </a:t>
            </a:r>
            <a:r>
              <a:rPr lang="en-US" sz="2400" dirty="0">
                <a:latin typeface="Helvetica Light" panose="020B0403020202020204" pitchFamily="34" charset="0"/>
              </a:rPr>
              <a:t>in the </a:t>
            </a:r>
            <a:r>
              <a:rPr lang="en-US" sz="2400" b="1" dirty="0">
                <a:latin typeface="Helvetica Light" panose="020B0403020202020204" pitchFamily="34" charset="0"/>
              </a:rPr>
              <a:t>python_2_primer.md</a:t>
            </a:r>
          </a:p>
          <a:p>
            <a:pPr marL="342900" indent="-342900">
              <a:buAutoNum type="arabicPeriod"/>
            </a:pP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EE8A-C23E-5145-90A8-31813382732B}"/>
              </a:ext>
            </a:extLst>
          </p:cNvPr>
          <p:cNvSpPr txBox="1"/>
          <p:nvPr/>
        </p:nvSpPr>
        <p:spPr>
          <a:xfrm>
            <a:off x="496957" y="2891013"/>
            <a:ext cx="109330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The modulo operator </a:t>
            </a:r>
            <a:r>
              <a:rPr lang="en-US" sz="2600" b="1" dirty="0">
                <a:latin typeface="Helvetica Light" panose="020B0403020202020204" pitchFamily="34" charset="0"/>
              </a:rPr>
              <a:t>%</a:t>
            </a:r>
            <a:r>
              <a:rPr lang="en-US" sz="2600" dirty="0">
                <a:latin typeface="Helvetica Light" panose="020B0403020202020204" pitchFamily="34" charset="0"/>
              </a:rPr>
              <a:t> returns the remainder of division. You can use 	this in with if to determine if a value is even or odd. For example: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4%2 will return 0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4%3 will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5D3B-F73D-A04C-9FEF-1710A01F84C4}"/>
              </a:ext>
            </a:extLst>
          </p:cNvPr>
          <p:cNvSpPr txBox="1"/>
          <p:nvPr/>
        </p:nvSpPr>
        <p:spPr>
          <a:xfrm>
            <a:off x="496957" y="500168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When you print to screen from a python script, you are producing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. This can be redirected to a file, just as done with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 from Unix commands.</a:t>
            </a:r>
          </a:p>
          <a:p>
            <a:pPr marL="342900" indent="-3429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9AA1-B15C-964F-9C8C-A4152926B85F}"/>
              </a:ext>
            </a:extLst>
          </p:cNvPr>
          <p:cNvSpPr txBox="1"/>
          <p:nvPr/>
        </p:nvSpPr>
        <p:spPr>
          <a:xfrm>
            <a:off x="1559169" y="1418492"/>
            <a:ext cx="572464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﻿Num=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list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range</a:t>
            </a:r>
            <a:r>
              <a:rPr lang="en-US" sz="3000" dirty="0">
                <a:latin typeface="Courier" pitchFamily="2" charset="0"/>
              </a:rPr>
              <a:t>(0,100,3))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ctr=0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3000" dirty="0">
                <a:latin typeface="Courier" pitchFamily="2" charset="0"/>
              </a:rPr>
              <a:t> Num:</a:t>
            </a:r>
          </a:p>
          <a:p>
            <a:r>
              <a:rPr lang="en-US" sz="3000" dirty="0">
                <a:latin typeface="Courier" pitchFamily="2" charset="0"/>
              </a:rPr>
              <a:t>	ctr += 1</a:t>
            </a:r>
          </a:p>
          <a:p>
            <a:r>
              <a:rPr lang="en-US" sz="3000" dirty="0"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(ctr)</a:t>
            </a:r>
          </a:p>
          <a:p>
            <a:r>
              <a:rPr lang="en-US" sz="3000" dirty="0">
                <a:latin typeface="Courier" pitchFamily="2" charset="0"/>
              </a:rPr>
              <a:t>	﻿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if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% 2 == 0):</a:t>
            </a:r>
          </a:p>
          <a:p>
            <a:r>
              <a:rPr lang="en-US" sz="3000" dirty="0">
                <a:latin typeface="Courier" pitchFamily="2" charset="0"/>
              </a:rPr>
              <a:t>     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"even"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else</a:t>
            </a:r>
            <a:r>
              <a:rPr lang="en-US" sz="3000" dirty="0">
                <a:latin typeface="Courier" pitchFamily="2" charset="0"/>
              </a:rPr>
              <a:t>:</a:t>
            </a:r>
          </a:p>
          <a:p>
            <a:r>
              <a:rPr lang="en-US" sz="3000" dirty="0">
                <a:latin typeface="Courier" pitchFamily="2" charset="0"/>
              </a:rPr>
              <a:t>     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"odd"</a:t>
            </a:r>
            <a:r>
              <a:rPr lang="en-US" sz="30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1844B-B9C2-C147-8A6D-C0741F404EFF}"/>
              </a:ext>
            </a:extLst>
          </p:cNvPr>
          <p:cNvSpPr txBox="1"/>
          <p:nvPr/>
        </p:nvSpPr>
        <p:spPr>
          <a:xfrm>
            <a:off x="3128745" y="222739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Incrementing during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8068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709448" y="1558169"/>
            <a:ext cx="1077310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 for q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"Now enter a value for p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(type(Q))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(type(P))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QQ = Q**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QP 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*P*Q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 = P**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 genotype frequencies for AA: %.2f, Aa: %.2f, and aa: %.2f"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(QQ, QP, PP))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assignment_python1.md #3</a:t>
            </a:r>
          </a:p>
        </p:txBody>
      </p:sp>
    </p:spTree>
    <p:extLst>
      <p:ext uri="{BB962C8B-B14F-4D97-AF65-F5344CB8AC3E}">
        <p14:creationId xmlns:p14="http://schemas.microsoft.com/office/powerpoint/2010/main" val="36442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93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list (or array)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2076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lists (e.g., rows of columns, or a 2-d lists)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lists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'b'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8837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List[0]  #returns 'a'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List[2]  #returns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List[0:3] #returns 'a' 'b'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0110A-6783-2142-95A0-39EFD83B324B}"/>
              </a:ext>
            </a:extLst>
          </p:cNvPr>
          <p:cNvSpPr/>
          <p:nvPr/>
        </p:nvSpPr>
        <p:spPr>
          <a:xfrm>
            <a:off x="714171" y="3959926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ACA3-F643-0E47-8D44-C27EB6939901}"/>
              </a:ext>
            </a:extLst>
          </p:cNvPr>
          <p:cNvSpPr/>
          <p:nvPr/>
        </p:nvSpPr>
        <p:spPr>
          <a:xfrm>
            <a:off x="747190" y="3976295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70869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List[-2]  #returns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List[-3:-1]  #returns 'c'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758342" y="1295367"/>
            <a:ext cx="8800807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generates lists of integers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list(range(0,9))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 [0, 1, 2, 3, 4, 5, 6, 7, 8]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653A-4E18-1442-8FE3-2FC10C78AA02}"/>
              </a:ext>
            </a:extLst>
          </p:cNvPr>
          <p:cNvSpPr/>
          <p:nvPr/>
        </p:nvSpPr>
        <p:spPr>
          <a:xfrm>
            <a:off x="626076" y="3308386"/>
            <a:ext cx="112734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adds elements to the end of an array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Breeds=['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'golden',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chesapeake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Breeds.append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#adds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5285-86CF-934F-A1D6-572828908CB7}"/>
              </a:ext>
            </a:extLst>
          </p:cNvPr>
          <p:cNvSpPr/>
          <p:nvPr/>
        </p:nvSpPr>
        <p:spPr>
          <a:xfrm>
            <a:off x="626076" y="5226784"/>
            <a:ext cx="9584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removes any specified elements from a list</a:t>
            </a:r>
          </a:p>
          <a:p>
            <a:endParaRPr lang="en-US" sz="2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del(Breeds[:2]) #removes the first two elements</a:t>
            </a:r>
          </a:p>
          <a:p>
            <a:endParaRPr lang="en-US" sz="26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583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String to list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34-0910-964D-AE04-644D9E833E87}"/>
              </a:ext>
            </a:extLst>
          </p:cNvPr>
          <p:cNvSpPr/>
          <p:nvPr/>
        </p:nvSpPr>
        <p:spPr>
          <a:xfrm>
            <a:off x="981967" y="4070565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If delimited: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"65,76,77,77,65,67,65,45,45,90,91,91"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981968" y="1797784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single string: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"ATGGGCCTTATATATATA"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List to string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790833" y="3562734"/>
            <a:ext cx="108863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To join with comma delimiter: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['65', '76', '77', '77', '65', '67', '65', '45', '45', '90', '91', '91’]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','.join(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6991-656B-3444-8E4A-B253C2B4C305}"/>
              </a:ext>
            </a:extLst>
          </p:cNvPr>
          <p:cNvSpPr/>
          <p:nvPr/>
        </p:nvSpPr>
        <p:spPr>
          <a:xfrm>
            <a:off x="902042" y="1369417"/>
            <a:ext cx="10886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['A', 'P', 'T', 'T', 'T', 'U', 'Y', 'H']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177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8708</TotalTime>
  <Words>1266</Words>
  <Application>Microsoft Macintosh PowerPoint</Application>
  <PresentationFormat>Widescreen</PresentationFormat>
  <Paragraphs>212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55</cp:revision>
  <dcterms:created xsi:type="dcterms:W3CDTF">2020-10-04T22:12:12Z</dcterms:created>
  <dcterms:modified xsi:type="dcterms:W3CDTF">2022-10-12T00:14:13Z</dcterms:modified>
</cp:coreProperties>
</file>