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23" r:id="rId2"/>
    <p:sldId id="324" r:id="rId3"/>
    <p:sldId id="325" r:id="rId4"/>
    <p:sldId id="360" r:id="rId5"/>
    <p:sldId id="347" r:id="rId6"/>
    <p:sldId id="359" r:id="rId7"/>
    <p:sldId id="361" r:id="rId8"/>
    <p:sldId id="362" r:id="rId9"/>
    <p:sldId id="364" r:id="rId10"/>
    <p:sldId id="363" r:id="rId11"/>
    <p:sldId id="354" r:id="rId12"/>
    <p:sldId id="366" r:id="rId13"/>
    <p:sldId id="367" r:id="rId14"/>
    <p:sldId id="370" r:id="rId15"/>
    <p:sldId id="334" r:id="rId16"/>
    <p:sldId id="368" r:id="rId17"/>
    <p:sldId id="369" r:id="rId18"/>
    <p:sldId id="3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745"/>
  </p:normalViewPr>
  <p:slideViewPr>
    <p:cSldViewPr snapToGrid="0" snapToObjects="1">
      <p:cViewPr varScale="1">
        <p:scale>
          <a:sx n="93" d="100"/>
          <a:sy n="93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11/2/24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7DD47-6C2A-9C46-B9F9-428C206BB5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2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961994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9/Chapter 10/Chapter 11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Dictionaries (see python for biologists dictionary tutorial)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More on arrays, loops, regular expressions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A few scripts using dictionaries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8325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583051"/>
            <a:ext cx="88298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python_6_primer.md, assignment_python6.md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12702" y="297176"/>
            <a:ext cx="67665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Building Dictionaries with real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1A1AC-0E83-2F43-BF5E-040EF7A48BB4}"/>
              </a:ext>
            </a:extLst>
          </p:cNvPr>
          <p:cNvSpPr/>
          <p:nvPr/>
        </p:nvSpPr>
        <p:spPr>
          <a:xfrm>
            <a:off x="653714" y="3203677"/>
            <a:ext cx="1067957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={} # initializing the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dictionary</a:t>
            </a:r>
          </a:p>
          <a:p>
            <a:b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25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IN: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ID =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('\n’)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Seq.strip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('\n’)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[ID]=Seq # building the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dictionary</a:t>
            </a:r>
          </a:p>
          <a:p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#WORK ON DICTIONARY OUTSIDE OF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E7BBA1-A782-E645-B571-E9F5EBA9A7A5}"/>
              </a:ext>
            </a:extLst>
          </p:cNvPr>
          <p:cNvSpPr/>
          <p:nvPr/>
        </p:nvSpPr>
        <p:spPr>
          <a:xfrm>
            <a:off x="671300" y="1048021"/>
            <a:ext cx="824996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&gt;scaffold_99995</a:t>
            </a:r>
          </a:p>
          <a:p>
            <a:r>
              <a:rPr lang="en-US" dirty="0"/>
              <a:t>TCAGAATCTTGCTACTCATGAACGTATGTTGGGGATCCTTCTATGACCCTATGGCTGAGGTAGAG</a:t>
            </a:r>
          </a:p>
          <a:p>
            <a:r>
              <a:rPr lang="en-US" dirty="0"/>
              <a:t>&gt;scaffold_99996</a:t>
            </a:r>
          </a:p>
          <a:p>
            <a:r>
              <a:rPr lang="en-US" dirty="0"/>
              <a:t>AAAGCAAGAATGAAGAGGTAGGGGCTGGAGAGTTCTTTTACTATAACAGTCAGACCAAAAAAA</a:t>
            </a:r>
          </a:p>
          <a:p>
            <a:r>
              <a:rPr lang="en-US" dirty="0"/>
              <a:t>&gt;scaffold_99998</a:t>
            </a:r>
          </a:p>
          <a:p>
            <a:r>
              <a:rPr lang="en-US" dirty="0"/>
              <a:t>TGTAATACTTCAGGCCAATTTCTACAGTAAATTGAGCGCATTCAGCACAACCAAGTGCAGCCAGC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23A256-FF4B-2641-8655-DA738EF719AB}"/>
              </a:ext>
            </a:extLst>
          </p:cNvPr>
          <p:cNvSpPr/>
          <p:nvPr/>
        </p:nvSpPr>
        <p:spPr>
          <a:xfrm>
            <a:off x="9188113" y="1048021"/>
            <a:ext cx="226826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Data format in hypothetical .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16003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818837" y="265815"/>
            <a:ext cx="56348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Iterating through dictionaries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89711" y="1968651"/>
            <a:ext cx="7172496" cy="3416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thing </a:t>
            </a:r>
            <a:r>
              <a:rPr lang="en-US" sz="2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ID_Seq.keys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[thing])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sz="2200" dirty="0"/>
              <a:t>Each iteration through the loop above, "thing" is assigned a key. Hence, the code will print each key followed by its value on the following line.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7962206" y="2353371"/>
            <a:ext cx="307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Each key assigned to ‘thing’ within loop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863249" y="1662743"/>
            <a:ext cx="2507028" cy="2658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8159263" y="3542844"/>
            <a:ext cx="3719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The value associated with each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8770486" y="1278023"/>
            <a:ext cx="2294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 through by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 flipV="1">
            <a:off x="5591068" y="3274720"/>
            <a:ext cx="2568194" cy="54114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</p:cNvCxnSpPr>
          <p:nvPr/>
        </p:nvCxnSpPr>
        <p:spPr>
          <a:xfrm flipH="1">
            <a:off x="5046785" y="2666558"/>
            <a:ext cx="280043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1642381" y="253125"/>
            <a:ext cx="84417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Iterating through dictionaries, sorted by key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89711" y="1968651"/>
            <a:ext cx="7172496" cy="3416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thing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sorted(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ID_Seq.keys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[thing])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sz="2200" dirty="0"/>
              <a:t>Each iteration through the loop above, "thing" is assigned a key. Hence, the code will print to screen each key followed by its value on the following line.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7962206" y="2353371"/>
            <a:ext cx="307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Each key assigned to ‘thing’ within loop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863249" y="1662743"/>
            <a:ext cx="2507028" cy="2658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8159263" y="3542844"/>
            <a:ext cx="3719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The value associated with each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8770486" y="1278023"/>
            <a:ext cx="2294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 through by sorted keys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 flipV="1">
            <a:off x="5591068" y="3274720"/>
            <a:ext cx="2568194" cy="54114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</p:cNvCxnSpPr>
          <p:nvPr/>
        </p:nvCxnSpPr>
        <p:spPr>
          <a:xfrm flipH="1">
            <a:off x="5046785" y="2666558"/>
            <a:ext cx="280043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1642381" y="253125"/>
            <a:ext cx="72635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Iterating through dictionaries, by item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89710" y="1968651"/>
            <a:ext cx="7263527" cy="3416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key, value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ID_Seq.items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sz="2200" dirty="0"/>
              <a:t>Each iteration through the loop above, "thing" is assigned a key. Hence, the code will print to screen each key followed by its value on the following line.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8522677" y="2281837"/>
            <a:ext cx="307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Each key assigned to ‘thing’ within loop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863249" y="1662743"/>
            <a:ext cx="2507028" cy="2658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8624555" y="3411415"/>
            <a:ext cx="37191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The value associated with each key, variable name assigned in for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8770486" y="1278023"/>
            <a:ext cx="2294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 through dictionary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 flipV="1">
            <a:off x="5591068" y="3274721"/>
            <a:ext cx="2931609" cy="4671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</p:cNvCxnSpPr>
          <p:nvPr/>
        </p:nvCxnSpPr>
        <p:spPr>
          <a:xfrm flipH="1">
            <a:off x="5046786" y="2666558"/>
            <a:ext cx="347589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3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1BB476-7284-7179-B88E-A48C5FF6CD7D}"/>
              </a:ext>
            </a:extLst>
          </p:cNvPr>
          <p:cNvSpPr txBox="1"/>
          <p:nvPr/>
        </p:nvSpPr>
        <p:spPr>
          <a:xfrm>
            <a:off x="872834" y="1705358"/>
            <a:ext cx="1086196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Bengals = {'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Offense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{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Burrow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Boyd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Higgins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"},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Defense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{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Taylor-Britt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Wilson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Hilton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Scott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870B5-C084-489B-4302-90D54836F268}"/>
              </a:ext>
            </a:extLst>
          </p:cNvPr>
          <p:cNvSpPr txBox="1"/>
          <p:nvPr/>
        </p:nvSpPr>
        <p:spPr>
          <a:xfrm>
            <a:off x="1427018" y="460943"/>
            <a:ext cx="107649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Nested Dictionaries: Dictionaries of dictionaries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7030C-A717-BD51-4F6D-BBBBFC236FE2}"/>
              </a:ext>
            </a:extLst>
          </p:cNvPr>
          <p:cNvSpPr txBox="1"/>
          <p:nvPr/>
        </p:nvSpPr>
        <p:spPr>
          <a:xfrm>
            <a:off x="872834" y="4102195"/>
            <a:ext cx="1086196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Accessing element using key </a:t>
            </a:r>
          </a:p>
          <a:p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Offense 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", Bengals['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Offense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 </a:t>
            </a:r>
          </a:p>
          <a:p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Offense, number 1: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Bengals['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Offense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'][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Defense, number 29: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Bengals['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Defense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'][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</p:txBody>
      </p:sp>
    </p:spTree>
    <p:extLst>
      <p:ext uri="{BB962C8B-B14F-4D97-AF65-F5344CB8AC3E}">
        <p14:creationId xmlns:p14="http://schemas.microsoft.com/office/powerpoint/2010/main" val="397393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337325" y="1807940"/>
            <a:ext cx="58641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Breathe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python_6_primer</a:t>
            </a:r>
            <a:r>
              <a:rPr lang="en-US" sz="280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.</a:t>
            </a:r>
            <a:r>
              <a:rPr lang="en-US" sz="280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ipynb</a:t>
            </a:r>
            <a:endParaRPr lang="en-US" sz="280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endParaRPr lang="en-US" sz="280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assignment_python6.md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Turn in data management script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B163EF-68AB-5F4E-A2C5-4F5C79621C91}"/>
              </a:ext>
            </a:extLst>
          </p:cNvPr>
          <p:cNvSpPr/>
          <p:nvPr/>
        </p:nvSpPr>
        <p:spPr>
          <a:xfrm>
            <a:off x="4024759" y="208918"/>
            <a:ext cx="4142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assignment_python6.md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25274-1D0F-9349-9FA3-30458BDC7C9B}"/>
              </a:ext>
            </a:extLst>
          </p:cNvPr>
          <p:cNvSpPr txBox="1"/>
          <p:nvPr/>
        </p:nvSpPr>
        <p:spPr>
          <a:xfrm>
            <a:off x="656492" y="895399"/>
            <a:ext cx="111603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</a:t>
            </a:r>
            <a:r>
              <a:rPr lang="en-US" sz="2600" b="1" dirty="0">
                <a:latin typeface="HELVETICA LIGHT" panose="020B0403020202020204" pitchFamily="34" charset="0"/>
              </a:rPr>
              <a:t>Task one: </a:t>
            </a:r>
            <a:r>
              <a:rPr lang="en-US" sz="2600" dirty="0">
                <a:latin typeface="Helvetica Light" panose="020B0403020202020204" pitchFamily="34" charset="0"/>
              </a:rPr>
              <a:t>build a dictionary from real data, use some dictionary functions to do stuff. Learn practical usage to apply generally.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31E3A-039D-0747-B5DB-6230A958D960}"/>
              </a:ext>
            </a:extLst>
          </p:cNvPr>
          <p:cNvSpPr txBox="1"/>
          <p:nvPr/>
        </p:nvSpPr>
        <p:spPr>
          <a:xfrm>
            <a:off x="656492" y="1951212"/>
            <a:ext cx="111603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</a:t>
            </a:r>
            <a:r>
              <a:rPr lang="en-US" sz="2600" b="1" dirty="0">
                <a:latin typeface="HELVETICA LIGHT" panose="020B0403020202020204" pitchFamily="34" charset="0"/>
              </a:rPr>
              <a:t>Bonus: </a:t>
            </a:r>
            <a:r>
              <a:rPr lang="en-US" sz="2600" dirty="0">
                <a:latin typeface="Helvetica Light" panose="020B0403020202020204" pitchFamily="34" charset="0"/>
              </a:rPr>
              <a:t>build a dictionary to count the number of sequences for each individual in </a:t>
            </a:r>
            <a:r>
              <a:rPr lang="en-US" sz="2600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600" dirty="0">
                <a:latin typeface="Helvetica Light" panose="020B0403020202020204" pitchFamily="34" charset="0"/>
              </a:rPr>
              <a:t>. This file has many sequence reads for 192 birds.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A4C15CA-E9D9-F64B-9AC5-7DD8A2FF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152" y="3807244"/>
            <a:ext cx="8249627" cy="262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16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3385E2-E0A5-C341-BFD8-DE53EA356B8A}"/>
              </a:ext>
            </a:extLst>
          </p:cNvPr>
          <p:cNvSpPr/>
          <p:nvPr/>
        </p:nvSpPr>
        <p:spPr>
          <a:xfrm>
            <a:off x="212690" y="3285548"/>
            <a:ext cx="117666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Make individual ids as keys in a hash, figure out how to increment values, so that each time you hit the same key, the value goes up by one.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So, once the dictionary is built, you can loop through it and print each unique ID and the number of sequences it has in the file: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solidFill>
                  <a:schemeClr val="accent6"/>
                </a:solidFill>
                <a:latin typeface="Helvetica Light" panose="020B0403020202020204" pitchFamily="34" charset="0"/>
              </a:rPr>
              <a:t>for </a:t>
            </a:r>
            <a:r>
              <a:rPr lang="en-US" sz="2800" dirty="0">
                <a:latin typeface="Helvetica Light" panose="020B0403020202020204" pitchFamily="34" charset="0"/>
              </a:rPr>
              <a:t>id, count </a:t>
            </a:r>
            <a:r>
              <a:rPr lang="en-US" sz="2800" dirty="0">
                <a:solidFill>
                  <a:schemeClr val="accent1"/>
                </a:solidFill>
                <a:latin typeface="Helvetica Light" panose="020B0403020202020204" pitchFamily="34" charset="0"/>
              </a:rPr>
              <a:t>in </a:t>
            </a:r>
            <a:r>
              <a:rPr lang="en-US" sz="2800" dirty="0" err="1">
                <a:latin typeface="Helvetica Light" panose="020B0403020202020204" pitchFamily="34" charset="0"/>
              </a:rPr>
              <a:t>ID_seq.items</a:t>
            </a:r>
            <a:r>
              <a:rPr lang="en-US" sz="2800" dirty="0">
                <a:latin typeface="Helvetica Light" panose="020B0403020202020204" pitchFamily="34" charset="0"/>
              </a:rPr>
              <a:t>():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</a:t>
            </a:r>
            <a:r>
              <a:rPr lang="en-US" sz="2800" dirty="0">
                <a:solidFill>
                  <a:schemeClr val="accent6"/>
                </a:solidFill>
                <a:latin typeface="Helvetica Light" panose="020B0403020202020204" pitchFamily="34" charset="0"/>
              </a:rPr>
              <a:t>print</a:t>
            </a:r>
            <a:r>
              <a:rPr lang="en-US" sz="2800" dirty="0">
                <a:latin typeface="Helvetica Light" panose="020B0403020202020204" pitchFamily="34" charset="0"/>
              </a:rPr>
              <a:t>(“ID: %s COUNT: %d” % (id, count))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</a:p>
          <a:p>
            <a:endParaRPr lang="en-US" sz="24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3C2F675-68CE-4349-A3BA-C8D19895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61" y="172191"/>
            <a:ext cx="9167447" cy="29221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8E8EEC-A368-6247-9F53-B1F91A14AE70}"/>
              </a:ext>
            </a:extLst>
          </p:cNvPr>
          <p:cNvSpPr/>
          <p:nvPr/>
        </p:nvSpPr>
        <p:spPr>
          <a:xfrm>
            <a:off x="1616531" y="186987"/>
            <a:ext cx="1400070" cy="237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DB0F20-22A8-4446-881F-8F93F1585198}"/>
              </a:ext>
            </a:extLst>
          </p:cNvPr>
          <p:cNvSpPr/>
          <p:nvPr/>
        </p:nvSpPr>
        <p:spPr>
          <a:xfrm>
            <a:off x="1616531" y="1648848"/>
            <a:ext cx="1400070" cy="237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3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3CFDD-50BC-2B4B-8177-45608F650DD1}"/>
              </a:ext>
            </a:extLst>
          </p:cNvPr>
          <p:cNvSpPr txBox="1"/>
          <p:nvPr/>
        </p:nvSpPr>
        <p:spPr>
          <a:xfrm>
            <a:off x="3363521" y="289503"/>
            <a:ext cx="5464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Semester through November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6D021-662C-0F47-96D3-C40D09A04604}"/>
              </a:ext>
            </a:extLst>
          </p:cNvPr>
          <p:cNvSpPr txBox="1"/>
          <p:nvPr/>
        </p:nvSpPr>
        <p:spPr>
          <a:xfrm>
            <a:off x="451693" y="1444017"/>
            <a:ext cx="117403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10/27, 10/29</a:t>
            </a:r>
            <a:r>
              <a:rPr lang="en-US" sz="2800" dirty="0">
                <a:latin typeface="Helvetica Light" panose="020B0403020202020204" pitchFamily="34" charset="0"/>
              </a:rPr>
              <a:t>:		Reading many files at one, data 							management problem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11/5, 11/7</a:t>
            </a:r>
            <a:r>
              <a:rPr lang="en-US" sz="2800" dirty="0">
                <a:latin typeface="Helvetica Light" panose="020B0403020202020204" pitchFamily="34" charset="0"/>
              </a:rPr>
              <a:t>		</a:t>
            </a:r>
            <a:r>
              <a:rPr lang="en-US" sz="2800" b="1" dirty="0">
                <a:latin typeface="Helvetica Light" panose="020B0403020202020204" pitchFamily="34" charset="0"/>
              </a:rPr>
              <a:t>Dictionaries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11/12, 11/14		</a:t>
            </a:r>
            <a:r>
              <a:rPr lang="en-US" sz="2600" b="1" dirty="0" err="1">
                <a:latin typeface="Helvetica Light" panose="020B0403020202020204" pitchFamily="34" charset="0"/>
              </a:rPr>
              <a:t>Numpy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and</a:t>
            </a:r>
            <a:r>
              <a:rPr lang="en-US" sz="2600" b="1" dirty="0">
                <a:latin typeface="Helvetica Light" panose="020B0403020202020204" pitchFamily="34" charset="0"/>
              </a:rPr>
              <a:t> Pandas: </a:t>
            </a:r>
            <a:r>
              <a:rPr lang="en-US" sz="2600" dirty="0">
                <a:latin typeface="Helvetica Light" panose="020B0403020202020204" pitchFamily="34" charset="0"/>
              </a:rPr>
              <a:t>Data Science modules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11/19, 11/21		</a:t>
            </a:r>
            <a:r>
              <a:rPr lang="en-US" sz="2800" dirty="0">
                <a:latin typeface="Helvetica Light" panose="020B0403020202020204" pitchFamily="34" charset="0"/>
              </a:rPr>
              <a:t>more</a:t>
            </a:r>
            <a:r>
              <a:rPr lang="en-US" sz="2800" b="1" dirty="0">
                <a:latin typeface="Helvetica Light" panose="020B0403020202020204" pitchFamily="34" charset="0"/>
              </a:rPr>
              <a:t> Pandas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Week of 11/26			open day, independent project work</a:t>
            </a:r>
          </a:p>
        </p:txBody>
      </p:sp>
    </p:spTree>
    <p:extLst>
      <p:ext uri="{BB962C8B-B14F-4D97-AF65-F5344CB8AC3E}">
        <p14:creationId xmlns:p14="http://schemas.microsoft.com/office/powerpoint/2010/main" val="277243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73826" y="132676"/>
            <a:ext cx="4948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assignment_python5.md #1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2751A-CD99-C848-B772-1B4B8F0F09D4}"/>
              </a:ext>
            </a:extLst>
          </p:cNvPr>
          <p:cNvSpPr/>
          <p:nvPr/>
        </p:nvSpPr>
        <p:spPr>
          <a:xfrm>
            <a:off x="306185" y="796814"/>
            <a:ext cx="11765653" cy="4755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codecs</a:t>
            </a: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open("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out_logger_mean.txt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'w')</a:t>
            </a: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filename in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print(filename)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("(\d+)_(\w\d+)_(\w)_(\d+)", filename)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time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ampm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mean_temp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temp_ctr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ctr = 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2758" y="0"/>
            <a:ext cx="3950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assignment_python5.md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242A6-C6F9-F64C-BCB0-666B2295D8DC}"/>
              </a:ext>
            </a:extLst>
          </p:cNvPr>
          <p:cNvSpPr txBox="1"/>
          <p:nvPr/>
        </p:nvSpPr>
        <p:spPr>
          <a:xfrm>
            <a:off x="209807" y="604132"/>
            <a:ext cx="11876897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IN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codecs.open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'r', encoding='utf-8', errors='ignore’)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	for line in IN: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stripped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stripped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("\0","")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("^\d", stripped):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("\t")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split_strip_time_ampm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[2].split(" 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split_strip_time_ampm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ampm.append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split_strip_time_ampm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float(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ctr += 1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2758" y="0"/>
            <a:ext cx="3950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assignment_python5.md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242A6-C6F9-F64C-BCB0-666B2295D8DC}"/>
              </a:ext>
            </a:extLst>
          </p:cNvPr>
          <p:cNvSpPr txBox="1"/>
          <p:nvPr/>
        </p:nvSpPr>
        <p:spPr>
          <a:xfrm>
            <a:off x="209807" y="604132"/>
            <a:ext cx="11876897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thing in date: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for thing in time: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for thing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for thing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mean_temp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temp_calc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 ctr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("avg:%f" %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temp_calc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8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013519" y="311015"/>
            <a:ext cx="101649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Dictionaries: fast storage and retrieval of paired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55498-6E99-ED41-8856-B4681B19B40C}"/>
              </a:ext>
            </a:extLst>
          </p:cNvPr>
          <p:cNvSpPr txBox="1"/>
          <p:nvPr/>
        </p:nvSpPr>
        <p:spPr>
          <a:xfrm>
            <a:off x="540739" y="1753365"/>
            <a:ext cx="1111052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Data structures that store pairs of objects. Each </a:t>
            </a:r>
            <a:r>
              <a:rPr lang="en-US" sz="2600" b="1" dirty="0">
                <a:latin typeface="Helvetica Light" panose="020B0403020202020204" pitchFamily="34" charset="0"/>
              </a:rPr>
              <a:t>item</a:t>
            </a:r>
            <a:r>
              <a:rPr lang="en-US" sz="2600" dirty="0">
                <a:latin typeface="Helvetica Light" panose="020B0403020202020204" pitchFamily="34" charset="0"/>
              </a:rPr>
              <a:t> in a dictionary contains a </a:t>
            </a:r>
            <a:r>
              <a:rPr lang="en-US" sz="2600" b="1" dirty="0">
                <a:latin typeface="Helvetica Light" panose="020B0403020202020204" pitchFamily="34" charset="0"/>
              </a:rPr>
              <a:t>key</a:t>
            </a:r>
            <a:r>
              <a:rPr lang="en-US" sz="2600" dirty="0">
                <a:latin typeface="Helvetica Light" panose="020B0403020202020204" pitchFamily="34" charset="0"/>
              </a:rPr>
              <a:t> : </a:t>
            </a:r>
            <a:r>
              <a:rPr lang="en-US" sz="2600" b="1" dirty="0">
                <a:latin typeface="Helvetica Light" panose="020B0403020202020204" pitchFamily="34" charset="0"/>
              </a:rPr>
              <a:t>value</a:t>
            </a:r>
            <a:r>
              <a:rPr lang="en-US" sz="2600" dirty="0">
                <a:latin typeface="Helvetica Light" panose="020B0403020202020204" pitchFamily="34" charset="0"/>
              </a:rPr>
              <a:t> pair.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Items are unordered, values are looked up by their keys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Accessing information in </a:t>
            </a:r>
            <a:r>
              <a:rPr lang="en-US" sz="2600" b="1" dirty="0">
                <a:latin typeface="Helvetica Light" panose="020B0403020202020204" pitchFamily="34" charset="0"/>
              </a:rPr>
              <a:t>dictionaries</a:t>
            </a:r>
            <a:r>
              <a:rPr lang="en-US" sz="2600" dirty="0">
                <a:latin typeface="Helvetica Light" panose="020B0403020202020204" pitchFamily="34" charset="0"/>
              </a:rPr>
              <a:t> is MUCH faster than accessing information in </a:t>
            </a:r>
            <a:r>
              <a:rPr lang="en-US" sz="2600" b="1" dirty="0">
                <a:latin typeface="Helvetica Light" panose="020B0403020202020204" pitchFamily="34" charset="0"/>
              </a:rPr>
              <a:t>lists</a:t>
            </a:r>
            <a:r>
              <a:rPr lang="en-US" sz="2600" dirty="0">
                <a:latin typeface="Helvetica Light" panose="020B0403020202020204" pitchFamily="34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8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40991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Building Dictionaries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1A1AC-0E83-2F43-BF5E-040EF7A48BB4}"/>
              </a:ext>
            </a:extLst>
          </p:cNvPr>
          <p:cNvSpPr/>
          <p:nvPr/>
        </p:nvSpPr>
        <p:spPr>
          <a:xfrm>
            <a:off x="970238" y="2412370"/>
            <a:ext cx="9771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 = {'Ken':'25998','Mick':'3544', 'Jen':'9875'}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EB66F6-4F0C-0E41-85ED-FA36F033D609}"/>
              </a:ext>
            </a:extLst>
          </p:cNvPr>
          <p:cNvSpPr/>
          <p:nvPr/>
        </p:nvSpPr>
        <p:spPr>
          <a:xfrm>
            <a:off x="970238" y="4366066"/>
            <a:ext cx="97711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 =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'Ken':'25998’,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'Mick':'3544’,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'Jen':'9875’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6034F-CC9C-234D-8924-C0E4A4D15C80}"/>
              </a:ext>
            </a:extLst>
          </p:cNvPr>
          <p:cNvSpPr txBox="1"/>
          <p:nvPr/>
        </p:nvSpPr>
        <p:spPr>
          <a:xfrm>
            <a:off x="970238" y="3168913"/>
            <a:ext cx="994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For text within curly brackets, python’s indentation rules are relaxed. Below is much easier to read.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8341BF-4F79-5046-A110-09B72EAE94F3}"/>
              </a:ext>
            </a:extLst>
          </p:cNvPr>
          <p:cNvSpPr txBox="1"/>
          <p:nvPr/>
        </p:nvSpPr>
        <p:spPr>
          <a:xfrm>
            <a:off x="880927" y="1286495"/>
            <a:ext cx="994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Key : value pairs are listed within curly brackets. Can be any types of scalar (string, digit, float)</a:t>
            </a:r>
          </a:p>
        </p:txBody>
      </p:sp>
    </p:spTree>
    <p:extLst>
      <p:ext uri="{BB962C8B-B14F-4D97-AF65-F5344CB8AC3E}">
        <p14:creationId xmlns:p14="http://schemas.microsoft.com/office/powerpoint/2010/main" val="18547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54857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Accessing values from keys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1A1AC-0E83-2F43-BF5E-040EF7A48BB4}"/>
              </a:ext>
            </a:extLst>
          </p:cNvPr>
          <p:cNvSpPr/>
          <p:nvPr/>
        </p:nvSpPr>
        <p:spPr>
          <a:xfrm>
            <a:off x="1049368" y="4562327"/>
            <a:ext cx="10310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Ken_value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book['Ken']	 # assigns 25998 to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Ken_value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(book['Ken'])		# prints 25998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EB66F6-4F0C-0E41-85ED-FA36F033D609}"/>
              </a:ext>
            </a:extLst>
          </p:cNvPr>
          <p:cNvSpPr/>
          <p:nvPr/>
        </p:nvSpPr>
        <p:spPr>
          <a:xfrm>
            <a:off x="1309188" y="1295237"/>
            <a:ext cx="97711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 =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'Ken':'25998’,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'Mick':'3544’,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'Jen':'9875’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8341BF-4F79-5046-A110-09B72EAE94F3}"/>
              </a:ext>
            </a:extLst>
          </p:cNvPr>
          <p:cNvSpPr txBox="1"/>
          <p:nvPr/>
        </p:nvSpPr>
        <p:spPr>
          <a:xfrm>
            <a:off x="960058" y="3436452"/>
            <a:ext cx="994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Name of dictionary, followed by key in square brackets returns the value associated with that key</a:t>
            </a:r>
          </a:p>
        </p:txBody>
      </p:sp>
    </p:spTree>
    <p:extLst>
      <p:ext uri="{BB962C8B-B14F-4D97-AF65-F5344CB8AC3E}">
        <p14:creationId xmlns:p14="http://schemas.microsoft.com/office/powerpoint/2010/main" val="115686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38619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Dictionary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C81BE-0603-0742-841F-4695BBFC19F1}"/>
              </a:ext>
            </a:extLst>
          </p:cNvPr>
          <p:cNvSpPr txBox="1"/>
          <p:nvPr/>
        </p:nvSpPr>
        <p:spPr>
          <a:xfrm>
            <a:off x="1292469" y="1600200"/>
            <a:ext cx="8374408" cy="4078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.keys() returns a list of keys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.pop() removes a value for a specified key. 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.get() gets a value, similar to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Dictname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keyname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.values() returns a list of values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.items() returns items (key value pairs)</a:t>
            </a:r>
          </a:p>
          <a:p>
            <a:endParaRPr lang="en-US" sz="25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5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38619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Dictionary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64548A-99B7-1244-AACF-87B8D7F7753F}"/>
              </a:ext>
            </a:extLst>
          </p:cNvPr>
          <p:cNvSpPr/>
          <p:nvPr/>
        </p:nvSpPr>
        <p:spPr>
          <a:xfrm>
            <a:off x="1014199" y="1449851"/>
            <a:ext cx="1031029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Ctemp.keys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# returns a list of keys</a:t>
            </a:r>
          </a:p>
          <a:p>
            <a:r>
              <a:rPr lang="en-US" sz="2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2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(K) ## prints keys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62A94-1CC7-A342-9029-3C43CE8D48DE}"/>
              </a:ext>
            </a:extLst>
          </p:cNvPr>
          <p:cNvSpPr txBox="1"/>
          <p:nvPr/>
        </p:nvSpPr>
        <p:spPr>
          <a:xfrm>
            <a:off x="1014199" y="3121270"/>
            <a:ext cx="92256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Ctemp.values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# returns a list of values</a:t>
            </a:r>
          </a:p>
          <a:p>
            <a:r>
              <a:rPr lang="en-US" sz="2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  <a:r>
              <a:rPr lang="en-US" sz="2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(V) ## prints values</a:t>
            </a:r>
          </a:p>
          <a:p>
            <a:endParaRPr 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0D0A7-ED84-1549-8466-C5B21C05971E}"/>
              </a:ext>
            </a:extLst>
          </p:cNvPr>
          <p:cNvSpPr txBox="1"/>
          <p:nvPr/>
        </p:nvSpPr>
        <p:spPr>
          <a:xfrm>
            <a:off x="1014199" y="5025048"/>
            <a:ext cx="108642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Ctemp.pop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(key))	# removes value and specified 					key from dictionary, and returns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4934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49689</TotalTime>
  <Words>1599</Words>
  <Application>Microsoft Macintosh PowerPoint</Application>
  <PresentationFormat>Widescreen</PresentationFormat>
  <Paragraphs>195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141</cp:revision>
  <cp:lastPrinted>2020-10-13T03:08:35Z</cp:lastPrinted>
  <dcterms:created xsi:type="dcterms:W3CDTF">2020-10-06T23:54:18Z</dcterms:created>
  <dcterms:modified xsi:type="dcterms:W3CDTF">2024-11-06T02:28:07Z</dcterms:modified>
</cp:coreProperties>
</file>